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6"/>
  </p:notesMasterIdLst>
  <p:sldIdLst>
    <p:sldId id="256" r:id="rId2"/>
    <p:sldId id="257" r:id="rId3"/>
    <p:sldId id="277" r:id="rId4"/>
    <p:sldId id="269" r:id="rId5"/>
    <p:sldId id="259" r:id="rId6"/>
    <p:sldId id="278" r:id="rId7"/>
    <p:sldId id="280" r:id="rId8"/>
    <p:sldId id="281" r:id="rId9"/>
    <p:sldId id="282" r:id="rId10"/>
    <p:sldId id="265" r:id="rId11"/>
    <p:sldId id="283" r:id="rId12"/>
    <p:sldId id="275" r:id="rId13"/>
    <p:sldId id="271" r:id="rId14"/>
    <p:sldId id="276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B9A15D9-FD0C-4AB6-BD6B-691DD7E093AD}" type="datetimeFigureOut">
              <a:rPr lang="ru-RU"/>
              <a:pPr>
                <a:defRPr/>
              </a:pPr>
              <a:t>02.05.2011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5F8EA4-263B-468B-BFFA-196FEC2F8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87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7282FC-AB01-4610-B42A-5B124DC9EDA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A562E8-4224-4615-8710-ECF75ADBD7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E1D0AD-CC95-407E-9377-AA60E415E37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D5578D-F8BD-43F1-B159-E993C53A894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E63A4-4813-4B2F-AE72-347A7D680FC1}" type="datetimeFigureOut">
              <a:rPr lang="ru-RU"/>
              <a:pPr>
                <a:defRPr/>
              </a:pPr>
              <a:t>02.05.2011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0513-09E7-46A1-94EE-A240078CD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18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AD56-E56A-48CF-B26A-231E831473FC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D311F-804A-4607-BD01-F3BA46228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0621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0B129-F2C9-4525-9F02-457493AE9213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0BC83-20A8-44E3-B46C-81FFE9C74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3275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31432-39AE-412F-9C75-E8F3A34CEB9C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A4578-23E3-4168-BC92-8EA8A41A5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1785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9DE5-71B7-4ED4-969B-B26A83379867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BF80-7C8B-4DEE-A713-84D47CEEF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42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6AD75-2FDA-4229-8926-D28490244874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848A8-99D7-4788-B411-022B68CD1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514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67B82-D04B-48F2-9459-B1484635B378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1F46A-228E-4830-891F-734B0CF71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9608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EDBE2-C018-4377-90F7-5B3B5432BB1C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C5E45-ABBC-4E31-8ED6-9201B6BAC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3871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C8DA1-61FB-482D-B4FA-732095BBC6E3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F89FA-51B7-4123-AFAB-0778AB64A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0425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B1829-F319-4F08-9C67-D37FE641D2A4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5108D-00D5-4F26-A77B-98A955A75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1437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2CF7F-1FB1-4060-909A-C2699E1D08E7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7AA49-B155-4730-9164-67176F4F1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2466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4B117F2-EB1D-4F2A-ACEC-407D6E1DAD0D}" type="datetimeFigureOut">
              <a:rPr lang="en-US"/>
              <a:pPr>
                <a:defRPr/>
              </a:pPr>
              <a:t>5/2/2011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EC11A3D-7E30-4D6F-9F98-D3EEEC133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8" r:id="rId2"/>
    <p:sldLayoutId id="2147483747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8" r:id="rId9"/>
    <p:sldLayoutId id="2147483744" r:id="rId10"/>
    <p:sldLayoutId id="2147483745" r:id="rId11"/>
  </p:sldLayoutIdLst>
  <p:transition spd="slow">
    <p:fad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hdphoto3.wdp" Type="http://schemas.microsoft.com/office/2007/relationships/hdphoto"/><Relationship Id="rId4" Target="../media/image18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hdphoto4.wdp" Type="http://schemas.microsoft.com/office/2007/relationships/hdphoto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851648" cy="18288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800" dirty="0" smtClean="0"/>
              <a:t>Швейцария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43000" y="2233747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Швейцарская Конфедерация</a:t>
            </a:r>
            <a:endParaRPr lang="ru-RU" sz="3600" b="1" dirty="0">
              <a:ln w="12700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5642988"/>
            <a:ext cx="31434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bg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Выполнила: </a:t>
            </a:r>
          </a:p>
          <a:p>
            <a:r>
              <a:rPr lang="ru-RU" b="1" cap="all" dirty="0" smtClean="0">
                <a:ln w="9000" cmpd="sng">
                  <a:solidFill>
                    <a:schemeClr val="bg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Евстегнеева Яна</a:t>
            </a:r>
          </a:p>
          <a:p>
            <a:r>
              <a:rPr lang="ru-RU" b="1" cap="all" dirty="0" smtClean="0">
                <a:ln w="9000" cmpd="sng">
                  <a:solidFill>
                    <a:schemeClr val="bg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Ученица 10 класса «А»</a:t>
            </a:r>
            <a:endParaRPr lang="ru-RU" b="1" cap="all" dirty="0">
              <a:ln w="9000" cmpd="sng">
                <a:solidFill>
                  <a:schemeClr val="bg2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ru-RU" sz="4800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238" y="1752600"/>
            <a:ext cx="5287962" cy="4724400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Швейцарская транспортная система «отлажена, как часы». Из 5031 км железнодорожных путей электрифицировано более половины. В горах проложено более 600 туннелей, включая Симплонский (19,8 км.). В горных регионах работают фуникулёры и канатные дороги. Протяжённость дорог — около 71 тыс. км. Важную роль играют дороги, проходящие через горные перевалы Сен-Готард, Сен-Бернар и другие.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 октября 2008 в Швейцарии было официально открыто первое метро — 5,9 км, 14 станций.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международные аэропорты — Женева, Цюрих, Базель.</a:t>
            </a:r>
          </a:p>
        </p:txBody>
      </p:sp>
      <p:pic>
        <p:nvPicPr>
          <p:cNvPr id="14340" name="Picture 2" descr="C:\Documents and Settings\Администратор\Мои документы\Мои рисунки\St_Gotthardt-Tunn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252" y="838200"/>
            <a:ext cx="3668712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52400" y="381000"/>
            <a:ext cx="4101353" cy="607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69"/>
          <a:stretch/>
        </p:blipFill>
        <p:spPr bwMode="auto">
          <a:xfrm>
            <a:off x="7284271" y="676867"/>
            <a:ext cx="145343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51508" y="990600"/>
            <a:ext cx="30327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algn="tl" blurRad="41275" dir="1800000" dist="20320" rotWithShape="0">
                    <a:srgbClr val="000000">
                      <a:alpha val="40000"/>
                    </a:srgbClr>
                  </a:outerShdw>
                </a:effectLst>
                <a:latin charset="0" pitchFamily="34" typeface="Arial Black"/>
              </a:rPr>
              <a:t>Швейцарский франк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19474" y="2076994"/>
            <a:ext cx="2696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en-US" sz="20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1 USD	= 0,9711 CHF</a:t>
            </a:r>
            <a:endParaRPr b="1" dirty="0" lang="ru-RU" sz="20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8865225"/>
      </p:ext>
    </p:extLst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5240"/>
            <a:ext cx="92964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Физико-географическая характеристика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74074"/>
            <a:ext cx="6400800" cy="5131526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Швейцария — страна без выхода к морю, территория которой делится на три природных региона: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Горы Юра на севере,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Швейцарское плато в центре,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Горы Альпы на юге, занимающие 61 % всей территории Швейцарии.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Самые крупные реки — Рона, Рейн, </a:t>
            </a:r>
            <a:r>
              <a:rPr lang="ru-RU" sz="23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Лиммат</a:t>
            </a: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Ааре.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Около 25 % территории Швейцарии покрыто лесами — не только в горах, но и в долинах, и на некоторых плоскогорьях. Древесина является важным сырьём и источником топлива.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Десять крупнейших озёр Швейцарии: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Женевское озеро (582,4 км²), Боденское озеро (539 км²), Нёвшательское озеро (217,9 км²), Лаго-Маджоре (212,3 км²), Фирвальдштетское озеро (113,8 км²), Цюрихское озеро (88,4 км²), Лугано (48,8 км²), Тун (48,4 км²), Бильское озеро (40 км²), </a:t>
            </a:r>
            <a:r>
              <a:rPr lang="ru-RU" sz="23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Цугское</a:t>
            </a:r>
            <a:r>
              <a:rPr lang="ru-RU" sz="23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озеро (38 км²)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sz="1500" dirty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76400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Достопримечательности Швейцарии</a:t>
            </a:r>
            <a:endParaRPr lang="ru-RU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133600"/>
            <a:ext cx="4697412" cy="43434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Швейцария в первую очередь знаменита как самая гористая страна Европы.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Женевское озеро со всех сторон окружено горами, из-за этого в его окрестностях весьма своеобразный, более тёплый климат. Его окрестности с давних времён пользуются популярностью как курорт. Вблизи озера, в Монтрё даже растут пальмы.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красива гора </a:t>
            </a:r>
            <a:r>
              <a:rPr lang="ru-RU" sz="16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Пилатус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расположенная неподалёку от Люцерна, её высота составляет 2120 метров.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самых известных символов Швейцарии, даже запечатлённым в шоколаде марки Тоблерон, является гора Маттерхорн.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3925918" cy="2420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524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24500" cmpd="dbl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Интересные факты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76401"/>
            <a:ext cx="8458200" cy="46482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Жители Швейцарии говорят, главным образом, на немецком, итальянском и французском языках.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Швейцария – это одна из немногих стран мира, где армия – это почти все боеспособное население страны. Девушки здесь носят за поясом пистолет, а мужчины – на плече ружье.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7,5 млн. человек швейцарцев приходится 2 млн. единиц огнестрельного оружия.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Знаменитый стрелок Вильгельм Телль, который выстрелом сбил яблоко с головы собственного сына – швейцарец.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Недавно в Швейцарии, на самой границе с Германией, обнаружено самое крупное в Европе кладбище динозавров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4267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Arial Black" pitchFamily="34" charset="0"/>
                <a:cs typeface="Times New Roman" pitchFamily="18" charset="0"/>
              </a:rPr>
              <a:t>Площадь</a:t>
            </a: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 – </a:t>
            </a:r>
            <a:r>
              <a:rPr lang="ru-RU" sz="1600" b="1" u="sng" dirty="0" smtClean="0">
                <a:latin typeface="Arial Black" pitchFamily="34" charset="0"/>
                <a:cs typeface="Times New Roman" pitchFamily="18" charset="0"/>
              </a:rPr>
              <a:t>41,3 тыс. кв. км</a:t>
            </a: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, причем 60% приходится на горную систему Альп. </a:t>
            </a:r>
          </a:p>
          <a:p>
            <a:pPr marL="0" indent="0">
              <a:buNone/>
            </a:pPr>
            <a:endParaRPr lang="ru-RU" sz="16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Три четверти ее границ - с Францией, Австрией и Италией: проходят по высоким горным хребтам Юры и Альп, и лишь граница с Германией и Лихтенштейном идет по низменности - долине Рейна. </a:t>
            </a:r>
          </a:p>
          <a:p>
            <a:pPr>
              <a:buFont typeface="Wingdings" pitchFamily="2" charset="2"/>
              <a:buChar char="Ø"/>
            </a:pPr>
            <a:endParaRPr lang="ru-RU" sz="16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Север страны - холмистое плато. Здесь находятся такие крупные промышленные центры, как Цюрих. Центральная часть, восток и юг – горы, глубокие ущелья, причудливые утесы и скалы, вечные снега и ледники. Общая площадь ледников около 2000 </a:t>
            </a:r>
            <a:r>
              <a:rPr lang="ru-RU" sz="1600" b="1" dirty="0" err="1" smtClean="0">
                <a:latin typeface="Arial Black" pitchFamily="34" charset="0"/>
                <a:cs typeface="Times New Roman" pitchFamily="18" charset="0"/>
              </a:rPr>
              <a:t>кв.км</a:t>
            </a: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endParaRPr lang="ru-RU" sz="16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Крупнейшие озера – </a:t>
            </a:r>
            <a:r>
              <a:rPr lang="ru-RU" sz="1600" b="1" dirty="0" err="1" smtClean="0">
                <a:latin typeface="Arial Black" pitchFamily="34" charset="0"/>
                <a:cs typeface="Times New Roman" pitchFamily="18" charset="0"/>
              </a:rPr>
              <a:t>Баденское</a:t>
            </a: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, Женевское, Лаго-Маджоре и </a:t>
            </a:r>
            <a:r>
              <a:rPr lang="ru-RU" sz="1600" b="1" dirty="0" err="1" smtClean="0">
                <a:latin typeface="Arial Black" pitchFamily="34" charset="0"/>
                <a:cs typeface="Times New Roman" pitchFamily="18" charset="0"/>
              </a:rPr>
              <a:t>Невшательское</a:t>
            </a:r>
            <a:r>
              <a:rPr lang="ru-RU" sz="1600" b="1" dirty="0" smtClean="0">
                <a:latin typeface="Arial Black" pitchFamily="34" charset="0"/>
                <a:cs typeface="Times New Roman" pitchFamily="18" charset="0"/>
              </a:rPr>
              <a:t>, главная река – Рейн (с притоком Ааре). </a:t>
            </a:r>
          </a:p>
          <a:p>
            <a:pPr>
              <a:buFont typeface="Wingdings 2" pitchFamily="18" charset="2"/>
              <a:buChar char=""/>
            </a:pPr>
            <a:endParaRPr lang="ru-RU" sz="14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63" y="1378710"/>
            <a:ext cx="7914237" cy="53268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9236" y="679269"/>
            <a:ext cx="88073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Столица Швейцарии - город Берн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7892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3352800" cy="1143000"/>
          </a:xfrm>
        </p:spPr>
        <p:txBody>
          <a:bodyPr/>
          <a:lstStyle/>
          <a:p>
            <a:r>
              <a:rPr b="1" dirty="0" lang="ru-RU" u="sng">
                <a:solidFill>
                  <a:schemeClr val="tx2">
                    <a:lumMod val="50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Население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305197"/>
            <a:ext cx="7848600" cy="4648200"/>
          </a:xfrm>
        </p:spPr>
        <p:txBody>
          <a:bodyPr>
            <a:noAutofit/>
          </a:bodyPr>
          <a:lstStyle/>
          <a:p>
            <a:pPr fontAlgn="auto" indent="-274320" marL="274320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Общая численность населения по оценкам 2008 года составляет </a:t>
            </a:r>
            <a:r>
              <a:rPr b="1" dirty="0" lang="ru-RU" smtClean="0" sz="2400" u="sng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7 580 000 чел</a:t>
            </a: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. </a:t>
            </a:r>
          </a:p>
          <a:p>
            <a:pPr fontAlgn="auto" indent="-274320" marL="274320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Возрастная структура населения: 0-14 лет: 15,8 %, 15-64 года: 68,2 %, старше 65 лет: 16 %</a:t>
            </a:r>
          </a:p>
          <a:p>
            <a:pPr fontAlgn="auto" indent="-274320" marL="274320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Средний возраст населения средний: 40,7 мужчины: 39,6 женщины</a:t>
            </a:r>
          </a:p>
          <a:p>
            <a:pPr fontAlgn="auto" indent="-274320" marL="274320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Этнический состав: </a:t>
            </a:r>
          </a:p>
          <a:p>
            <a:pPr fontAlgn="auto" indent="0" marL="0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немцы (65 %), французы (18 %), </a:t>
            </a:r>
          </a:p>
          <a:p>
            <a:pPr fontAlgn="auto" indent="0" marL="0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итальянцы (10 %), </a:t>
            </a:r>
          </a:p>
          <a:p>
            <a:pPr fontAlgn="auto" indent="0" marL="0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другие национальности (7 %). </a:t>
            </a:r>
          </a:p>
          <a:p>
            <a:pPr fontAlgn="auto" indent="0" marL="0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b="1" dirty="0" lang="ru-RU" smtClean="0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Уровень грамотности населения-99 %.</a:t>
            </a:r>
          </a:p>
        </p:txBody>
      </p:sp>
      <p:pic>
        <p:nvPicPr>
          <p:cNvPr descr="C:\Documents and Settings\Администратор\Мои документы\Мои рисунки\932511618.jpg" id="1843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"/>
          <a:stretch/>
        </p:blipFill>
        <p:spPr bwMode="auto">
          <a:xfrm>
            <a:off x="6096000" y="3352800"/>
            <a:ext cx="2886891" cy="3198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Административное деление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8600" y="4632960"/>
            <a:ext cx="5562600" cy="129540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       </a:t>
            </a:r>
            <a:r>
              <a:rPr lang="ru-RU" b="1" i="1" u="sng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Швейцария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 — федеративная республика, состоящая из 26 кантонов. </a:t>
            </a:r>
            <a:endParaRPr lang="ru-RU" b="1" dirty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8196" name="Picture 2" descr="C:\Documents and Settings\Администратор\Мои документы\Мои рисунки\800px-Europe_location_CH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27113"/>
            <a:ext cx="5157788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6019800" y="4657725"/>
            <a:ext cx="26901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dirty="0">
                <a:latin typeface="Tahoma" pitchFamily="34" charset="0"/>
              </a:rPr>
              <a:t>Президент Швейцарии </a:t>
            </a:r>
          </a:p>
          <a:p>
            <a:r>
              <a:rPr lang="ru-RU" dirty="0" err="1">
                <a:latin typeface="Tahoma" pitchFamily="34" charset="0"/>
              </a:rPr>
              <a:t>Мишлин</a:t>
            </a:r>
            <a:r>
              <a:rPr lang="ru-RU" dirty="0">
                <a:latin typeface="Tahoma" pitchFamily="34" charset="0"/>
              </a:rPr>
              <a:t> </a:t>
            </a:r>
            <a:r>
              <a:rPr lang="ru-RU" dirty="0" err="1">
                <a:latin typeface="Tahoma" pitchFamily="34" charset="0"/>
              </a:rPr>
              <a:t>Кальми</a:t>
            </a:r>
            <a:r>
              <a:rPr lang="ru-RU" dirty="0">
                <a:latin typeface="Tahoma" pitchFamily="34" charset="0"/>
              </a:rPr>
              <a:t>-Ре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5800" y="5943599"/>
            <a:ext cx="7842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Крупнейшие города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Цюрих, Женева, Базель, Берн, Лозанна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246" y="1027113"/>
            <a:ext cx="3008714" cy="351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6294" y="914400"/>
            <a:ext cx="299030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Официальные языки:</a:t>
            </a:r>
            <a:r>
              <a:rPr lang="ru-RU" sz="24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4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4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немецкий, 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французский,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итальянский, 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ретороманский.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3400" y="4723349"/>
            <a:ext cx="455855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Преобладающие религии:</a:t>
            </a:r>
          </a:p>
          <a:p>
            <a:pPr algn="r"/>
            <a:endParaRPr lang="ru-RU" sz="20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католизм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pPr algn="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Протестантизм.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1385"/>
            <a:ext cx="3070412" cy="2302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769560"/>
            <a:ext cx="453390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5860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77" y="376646"/>
            <a:ext cx="91418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Валовой внутренний продукт </a:t>
            </a:r>
            <a:endParaRPr lang="ru-RU" sz="4000" b="1" u="sng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40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 </a:t>
            </a:r>
          </a:p>
          <a:p>
            <a:pPr algn="ctr"/>
            <a:r>
              <a:rPr lang="ru-RU" sz="40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отраслевая </a:t>
            </a:r>
            <a:r>
              <a:rPr lang="ru-RU" sz="4000" b="1" u="sng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структура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754" y="2362200"/>
            <a:ext cx="861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 ВВП в пересчете на душу населения Швейцария занимает пятое (с учетом покупательной способности восьмое) место в мире. В 2008 году ВВП на душу населения составил 64 642 USD, что значительно выше среднего показателя по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ЕС.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70 % ВВП приходится на сферу услуг. На промышленный сектор, который тоже занимает важное место в экономике страны, приходится 28 % ВВП. Ключевые отрасли – химическая промышленность, товары промышленного назначения и банки. Экономика Швейцарии в высокой степени ориентирована на экспорт, доля внешней торговли в ВВП одна из самых высоких в мире. Очень важную роль здесь играет ЕС (62,0 % экспорт, 79,5 % импорт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05169"/>
            <a:ext cx="32131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204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634" y="231388"/>
            <a:ext cx="3622766" cy="638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834" y="1295399"/>
            <a:ext cx="52578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ВВП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Итого (2009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-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$более 400 млрд.  (23-й)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•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душу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населения – $более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60 тыс.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84" y="3714206"/>
            <a:ext cx="3187700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758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914400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статьи импорта: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промышленное и электронное оборудование, продукты питания, чугун и сталь, нефтепродукты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Основные статьи экспорта: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машины, часы, текстиль, медикаменты, электрическое оборудование, органические химикаты.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743" y="720048"/>
            <a:ext cx="1524000" cy="2419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63" y="4876800"/>
            <a:ext cx="3202634" cy="1793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81" y="1929723"/>
            <a:ext cx="2381250" cy="179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921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" val="http://"/>
  <p:tag name="GENSWF_MOVIE_PRESENTATION_END_URL" val="http://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588</Words>
  <Application>Microsoft Office PowerPoint</Application>
  <PresentationFormat>Экран (4:3)</PresentationFormat>
  <Paragraphs>89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Швейцария</vt:lpstr>
      <vt:lpstr>Географическое положение</vt:lpstr>
      <vt:lpstr>Презентация PowerPoint</vt:lpstr>
      <vt:lpstr>Население</vt:lpstr>
      <vt:lpstr>Административное деление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Транспорт</vt:lpstr>
      <vt:lpstr>Презентация PowerPoint</vt:lpstr>
      <vt:lpstr>Физико-географическая характеристика</vt:lpstr>
      <vt:lpstr>Достопримечательности Швейцарии</vt:lpstr>
      <vt:lpstr>Интересные факты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Швейцария</dc:title>
  <dc:creator>Денис</dc:creator>
  <cp:lastModifiedBy>Яна</cp:lastModifiedBy>
  <cp:revision>77</cp:revision>
  <dcterms:modified xsi:type="dcterms:W3CDTF">2011-05-02T11:49:36Z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2406965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NXTAG2" pid="5">
    <vt:lpwstr>000800344a000000000001023620</vt:lpwstr>
  </property>
</Properties>
</file>