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C9734E6-11DB-4B8A-A05C-20B3AA333543}" type="datetimeFigureOut">
              <a:rPr lang="ru-RU" smtClean="0"/>
              <a:t>09.05.2012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00CCD5D-2956-4619-A214-D32BD59B9B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8" Target="http://ru.wikipedia.org/wiki/%D0%95%D0%B2%D1%80%D0%BE%D0%BF%D0%B5%D0%B9%D1%81%D0%BA%D0%B8%D0%B9_%D1%81%D0%BE%D1%8E%D0%B7" TargetMode="External" Type="http://schemas.openxmlformats.org/officeDocument/2006/relationships/hyperlink"/><Relationship Id="rId13" Target="http://ru.wikipedia.org/wiki/%D0%A1%D0%B2%D0%B5%D0%B8" TargetMode="External" Type="http://schemas.openxmlformats.org/officeDocument/2006/relationships/hyperlink"/><Relationship Id="rId3" Target="http://upload.wikimedia.org/wikipedia/commons/0/0d/Sv-Konungariket_Sverige.ogg" TargetMode="External" Type="http://schemas.openxmlformats.org/officeDocument/2006/relationships/hyperlink"/><Relationship Id="rId7" Target="http://ru.wikipedia.org/wiki/%D0%A1%D0%BA%D0%B0%D0%BD%D0%B4%D0%B8%D0%BD%D0%B0%D0%B2%D1%81%D0%BA%D0%B8%D0%B9_%D0%BF%D0%BE%D0%BB%D1%83%D0%BE%D1%81%D1%82%D1%80%D0%BE%D0%B2" TargetMode="External" Type="http://schemas.openxmlformats.org/officeDocument/2006/relationships/hyperlink"/><Relationship Id="rId12" Target="http://ru.wikipedia.org/wiki/%D0%9A%D0%BE%D0%BD%D1%81%D1%82%D0%B8%D1%82%D1%83%D1%86%D0%B8%D0%BE%D0%BD%D0%BD%D0%B0%D1%8F_%D0%BC%D0%BE%D0%BD%D0%B0%D1%80%D1%85%D0%B8%D1%8F" TargetMode="External" Type="http://schemas.openxmlformats.org/officeDocument/2006/relationships/hyperlink"/><Relationship Id="rId2" Target="http://ru.wikipedia.org/wiki/%D0%A8%D0%B2%D0%B5%D0%B4%D1%81%D0%BA%D0%B8%D0%B9_%D1%8F%D0%B7%D1%8B%D0%BA" TargetMode="External" Type="http://schemas.openxmlformats.org/officeDocument/2006/relationships/hyperlink"/><Relationship Id="rId16" Target="../media/image6.jpeg" Type="http://schemas.openxmlformats.org/officeDocument/2006/relationships/image"/><Relationship Id="rId1" Target="../slideLayouts/slideLayout1.xml" Type="http://schemas.openxmlformats.org/officeDocument/2006/relationships/slideLayout"/><Relationship Id="rId6" Target="http://ru.wikipedia.org/wiki/%D0%A1%D0%B5%D0%B2%D0%B5%D1%80%D0%BD%D0%B0%D1%8F_%D0%95%D0%B2%D1%80%D0%BE%D0%BF%D0%B0" TargetMode="External" Type="http://schemas.openxmlformats.org/officeDocument/2006/relationships/hyperlink"/><Relationship Id="rId11" Target="http://ru.wikipedia.org/wiki/%D0%A8%D0%B5%D0%BD%D0%B3%D0%B5%D0%BD%D1%81%D0%BA%D0%BE%D0%B5_%D1%81%D0%BE%D0%B3%D0%BB%D0%B0%D1%88%D0%B5%D0%BD%D0%B8%D0%B5" TargetMode="External" Type="http://schemas.openxmlformats.org/officeDocument/2006/relationships/hyperlink"/><Relationship Id="rId5" Target="http://ru.wikipedia.org/wiki/%D0%93%D0%BE%D1%81%D1%83%D0%B4%D0%B0%D1%80%D1%81%D1%82%D0%B2%D0%BE" TargetMode="External" Type="http://schemas.openxmlformats.org/officeDocument/2006/relationships/hyperlink"/><Relationship Id="rId15" Target="../media/image5.jpeg" Type="http://schemas.openxmlformats.org/officeDocument/2006/relationships/image"/><Relationship Id="rId10" Target="http://ru.wikipedia.org/wiki/1995_%D0%B3%D0%BE%D0%B4" TargetMode="External" Type="http://schemas.openxmlformats.org/officeDocument/2006/relationships/hyperlink"/><Relationship Id="rId4" Target="http://ru.wikipedia.org/wiki/%D0%A4%D0%B0%D0%B9%D0%BB:Sv-Konungariket_Sverige.ogg" TargetMode="External" Type="http://schemas.openxmlformats.org/officeDocument/2006/relationships/hyperlink"/><Relationship Id="rId9" Target="http://ru.wikipedia.org/wiki/1_%D1%8F%D0%BD%D0%B2%D0%B0%D1%80%D1%8F" TargetMode="External" Type="http://schemas.openxmlformats.org/officeDocument/2006/relationships/hyperlink"/><Relationship Id="rId14" Target="http://ru.wikipedia.org/wiki/%D0%A1%D1%82%D0%BE%D0%BA%D0%B3%D0%BE%D0%BB%D1%8C%D0%BC" TargetMode="External" Type="http://schemas.openxmlformats.org/officeDocument/2006/relationships/hyperlink"/></Relationships>
</file>

<file path=ppt/slides/_rels/slide3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http://euguide.ru/39.html" TargetMode="External" Type="http://schemas.openxmlformats.org/officeDocument/2006/relationships/hyperlink"/><Relationship Id="rId1" Target="../slideLayouts/slideLayout1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8" Target="../media/image16.jpeg" Type="http://schemas.openxmlformats.org/officeDocument/2006/relationships/image"/><Relationship Id="rId3" Target="http://www.allmonarchs.net/sweden/erik_ix.html" TargetMode="External" Type="http://schemas.openxmlformats.org/officeDocument/2006/relationships/hyperlink"/><Relationship Id="rId7" Target="http://www.allmonarchs.net/sweden.html#bjallbo" TargetMode="External" Type="http://schemas.openxmlformats.org/officeDocument/2006/relationships/hyperlink"/><Relationship Id="rId2" Target="http://www.allmonarchs.net/sweden/karl_viii.html" TargetMode="External" Type="http://schemas.openxmlformats.org/officeDocument/2006/relationships/hyperlink"/><Relationship Id="rId1" Target="../slideLayouts/slideLayout1.xml" Type="http://schemas.openxmlformats.org/officeDocument/2006/relationships/slideLayout"/><Relationship Id="rId6" Target="http://www.allmonarchs.net/sweden/gustaf_i.html" TargetMode="External" Type="http://schemas.openxmlformats.org/officeDocument/2006/relationships/hyperlink"/><Relationship Id="rId5" Target="http://www.allmonarchs.net/sweden/albrekt.html" TargetMode="External" Type="http://schemas.openxmlformats.org/officeDocument/2006/relationships/hyperlink"/><Relationship Id="rId4" Target="http://www.allmonarchs.net/sweden/magnus_i.html" TargetMode="External" Type="http://schemas.openxmlformats.org/officeDocument/2006/relationships/hyperlink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Швеция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643446"/>
            <a:ext cx="2286016" cy="202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929198"/>
            <a:ext cx="26289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000372"/>
            <a:ext cx="3071834" cy="2135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458200" cy="2214578"/>
          </a:xfrm>
        </p:spPr>
        <p:txBody>
          <a:bodyPr>
            <a:normAutofit/>
          </a:bodyPr>
          <a:lstStyle/>
          <a:p>
            <a:r>
              <a:rPr lang="ru-RU" sz="1800" b="1" dirty="0" err="1" smtClean="0"/>
              <a:t>Короле́вство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Шве́ция</a:t>
            </a:r>
            <a:r>
              <a:rPr lang="ru-RU" sz="1800" dirty="0" smtClean="0"/>
              <a:t> (</a:t>
            </a:r>
            <a:r>
              <a:rPr lang="ru-RU" sz="1800" u="sng" dirty="0" smtClean="0">
                <a:hlinkClick r:id="rId2" tooltip="Шведский язык"/>
              </a:rPr>
              <a:t>швед.</a:t>
            </a:r>
            <a:r>
              <a:rPr lang="ru-RU" sz="1800" dirty="0" smtClean="0"/>
              <a:t> </a:t>
            </a:r>
            <a:r>
              <a:rPr lang="ru-RU" sz="1800" i="1" u="sng" dirty="0" err="1" smtClean="0">
                <a:hlinkClick r:id="rId3" tooltip="Sv-Konungariket Sverige.ogg"/>
              </a:rPr>
              <a:t>Konungariket</a:t>
            </a:r>
            <a:r>
              <a:rPr lang="ru-RU" sz="1800" i="1" u="sng" dirty="0" smtClean="0">
                <a:hlinkClick r:id="rId3" tooltip="Sv-Konungariket Sverige.ogg"/>
              </a:rPr>
              <a:t> </a:t>
            </a:r>
            <a:r>
              <a:rPr lang="ru-RU" sz="1800" i="1" u="sng" dirty="0" err="1" smtClean="0">
                <a:hlinkClick r:id="rId3" tooltip="Sv-Konungariket Sverige.ogg"/>
              </a:rPr>
              <a:t>Sverige</a:t>
            </a:r>
            <a:r>
              <a:rPr lang="ru-RU" sz="1800" dirty="0" smtClean="0"/>
              <a:t> (</a:t>
            </a:r>
            <a:r>
              <a:rPr lang="ru-RU" sz="1800" u="sng" dirty="0" err="1" smtClean="0">
                <a:hlinkClick r:id="rId4" tooltip="Файл:Sv-Konungariket Sverige.ogg"/>
              </a:rPr>
              <a:t>инф</a:t>
            </a:r>
            <a:r>
              <a:rPr lang="ru-RU" sz="1800" u="sng" dirty="0" smtClean="0">
                <a:hlinkClick r:id="rId4" tooltip="Файл:Sv-Konungariket Sverige.ogg"/>
              </a:rPr>
              <a:t>.</a:t>
            </a:r>
            <a:r>
              <a:rPr lang="ru-RU" sz="1800" dirty="0" smtClean="0"/>
              <a:t>)), </a:t>
            </a:r>
            <a:r>
              <a:rPr lang="ru-RU" sz="1800" b="1" dirty="0" err="1" smtClean="0"/>
              <a:t>Шве́ция</a:t>
            </a:r>
            <a:r>
              <a:rPr lang="ru-RU" sz="1800" dirty="0" smtClean="0"/>
              <a:t> (</a:t>
            </a:r>
            <a:r>
              <a:rPr lang="ru-RU" sz="1800" u="sng" dirty="0" smtClean="0">
                <a:hlinkClick r:id="rId2" tooltip="Шведский язык"/>
              </a:rPr>
              <a:t>швед.</a:t>
            </a:r>
            <a:r>
              <a:rPr lang="ru-RU" sz="1800" dirty="0" smtClean="0"/>
              <a:t> </a:t>
            </a:r>
            <a:r>
              <a:rPr lang="ru-RU" sz="1800" i="1" dirty="0" err="1" smtClean="0"/>
              <a:t>Sverige</a:t>
            </a:r>
            <a:r>
              <a:rPr lang="ru-RU" sz="1800" dirty="0" smtClean="0"/>
              <a:t>) — </a:t>
            </a:r>
            <a:r>
              <a:rPr lang="ru-RU" sz="1800" u="sng" dirty="0" smtClean="0">
                <a:hlinkClick r:id="rId5" tooltip="Государство"/>
              </a:rPr>
              <a:t>государство</a:t>
            </a:r>
            <a:r>
              <a:rPr lang="ru-RU" sz="1800" dirty="0" smtClean="0"/>
              <a:t> в </a:t>
            </a:r>
            <a:r>
              <a:rPr lang="ru-RU" sz="1800" u="sng" dirty="0" smtClean="0">
                <a:hlinkClick r:id="rId6" tooltip="Северная Европа"/>
              </a:rPr>
              <a:t>Северной Европе</a:t>
            </a:r>
            <a:r>
              <a:rPr lang="ru-RU" sz="1800" dirty="0" smtClean="0"/>
              <a:t> на </a:t>
            </a:r>
            <a:r>
              <a:rPr lang="ru-RU" sz="1800" u="sng" dirty="0" smtClean="0">
                <a:hlinkClick r:id="rId7" tooltip="Скандинавский полуостров"/>
              </a:rPr>
              <a:t>Скандинавском полуострове</a:t>
            </a:r>
            <a:r>
              <a:rPr lang="ru-RU" sz="1800" dirty="0" smtClean="0"/>
              <a:t>, член </a:t>
            </a:r>
            <a:r>
              <a:rPr lang="ru-RU" sz="1800" u="sng" dirty="0" smtClean="0">
                <a:hlinkClick r:id="rId8" tooltip="Европейский союз"/>
              </a:rPr>
              <a:t>Европейского союза</a:t>
            </a:r>
            <a:r>
              <a:rPr lang="ru-RU" sz="1800" dirty="0" smtClean="0"/>
              <a:t> с </a:t>
            </a:r>
            <a:r>
              <a:rPr lang="ru-RU" sz="1800" u="sng" dirty="0" smtClean="0">
                <a:hlinkClick r:id="rId9" tooltip="1 января"/>
              </a:rPr>
              <a:t>1 января</a:t>
            </a:r>
            <a:r>
              <a:rPr lang="ru-RU" sz="1800" dirty="0" smtClean="0"/>
              <a:t> </a:t>
            </a:r>
            <a:r>
              <a:rPr lang="ru-RU" sz="1800" u="sng" dirty="0" smtClean="0">
                <a:hlinkClick r:id="rId10" tooltip="1995 год"/>
              </a:rPr>
              <a:t>1995 года</a:t>
            </a:r>
            <a:r>
              <a:rPr lang="ru-RU" sz="1800" dirty="0" smtClean="0"/>
              <a:t> и страна, подписавшая </a:t>
            </a:r>
            <a:r>
              <a:rPr lang="ru-RU" sz="1800" u="sng" dirty="0" err="1" smtClean="0">
                <a:hlinkClick r:id="rId11" tooltip="Шенгенское соглашение"/>
              </a:rPr>
              <a:t>Шенгенское</a:t>
            </a:r>
            <a:r>
              <a:rPr lang="ru-RU" sz="1800" u="sng" dirty="0" smtClean="0">
                <a:hlinkClick r:id="rId11" tooltip="Шенгенское соглашение"/>
              </a:rPr>
              <a:t> соглашение</a:t>
            </a:r>
            <a:r>
              <a:rPr lang="ru-RU" sz="1800" dirty="0" smtClean="0"/>
              <a:t>. Форма правления — </a:t>
            </a:r>
            <a:r>
              <a:rPr lang="ru-RU" sz="1800" u="sng" dirty="0" smtClean="0">
                <a:hlinkClick r:id="rId12" tooltip="Конституционная монархия"/>
              </a:rPr>
              <a:t>Конституционная монархия</a:t>
            </a:r>
            <a:r>
              <a:rPr lang="ru-RU" sz="1800" dirty="0" smtClean="0"/>
              <a:t>. Название страны происходит от </a:t>
            </a:r>
            <a:r>
              <a:rPr lang="ru-RU" sz="1800" dirty="0" err="1" smtClean="0"/>
              <a:t>староскандинавского</a:t>
            </a:r>
            <a:r>
              <a:rPr lang="ru-RU" sz="1800" dirty="0" smtClean="0"/>
              <a:t> </a:t>
            </a:r>
            <a:r>
              <a:rPr lang="ru-RU" sz="1800" i="1" dirty="0" err="1" smtClean="0"/>
              <a:t>Svea</a:t>
            </a:r>
            <a:r>
              <a:rPr lang="ru-RU" sz="1800" dirty="0" smtClean="0"/>
              <a:t> и </a:t>
            </a:r>
            <a:r>
              <a:rPr lang="ru-RU" sz="1800" i="1" dirty="0" err="1" smtClean="0"/>
              <a:t>Rige</a:t>
            </a:r>
            <a:r>
              <a:rPr lang="ru-RU" sz="1800" dirty="0" smtClean="0"/>
              <a:t> — «государство </a:t>
            </a:r>
            <a:r>
              <a:rPr lang="ru-RU" sz="1800" u="sng" dirty="0" err="1" smtClean="0">
                <a:hlinkClick r:id="rId13" tooltip="Свеи"/>
              </a:rPr>
              <a:t>свеев</a:t>
            </a:r>
            <a:r>
              <a:rPr lang="ru-RU" sz="1800" dirty="0" smtClean="0"/>
              <a:t>». Столица — </a:t>
            </a:r>
            <a:r>
              <a:rPr lang="ru-RU" sz="1800" u="sng" dirty="0" smtClean="0">
                <a:hlinkClick r:id="rId14" tooltip="Стокгольм"/>
              </a:rPr>
              <a:t>Стокгольм</a:t>
            </a:r>
            <a:endParaRPr lang="ru-RU" sz="1800" dirty="0"/>
          </a:p>
        </p:txBody>
      </p:sp>
      <p:pic>
        <p:nvPicPr>
          <p:cNvPr id="10" name="Рисунок 9"/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4429132"/>
            <a:ext cx="3214678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500695" y="4357695"/>
            <a:ext cx="3643306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1"/>
            <a:ext cx="8458200" cy="392906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Достопримечательности </a:t>
            </a:r>
            <a:r>
              <a:rPr lang="ru-RU" sz="1800" b="1" dirty="0" smtClean="0"/>
              <a:t>Швеции: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Основные достопримечательности Швеции, конечно же, можно увидеть в Стокгольме – одной из красивейших столиц Северной Европы. Стокгольм называют «Венецией Севера», так как полтора десятка крупных и мелких островов, соединенных мостами, расположены в черте города. Стокгольм – это резиденция короля и крупный торговый порт на Балтике.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solidFill>
                  <a:srgbClr val="FF0000"/>
                </a:solidFill>
                <a:hlinkClick r:id="rId2"/>
              </a:rPr>
              <a:t>Стокгольм </a:t>
            </a:r>
            <a:r>
              <a:rPr lang="ru-RU" sz="1800" b="1" dirty="0" smtClean="0">
                <a:solidFill>
                  <a:srgbClr val="FF0000"/>
                </a:solidFill>
                <a:hlinkClick r:id="rId2"/>
              </a:rPr>
              <a:t>– на родине </a:t>
            </a:r>
            <a:r>
              <a:rPr lang="ru-RU" sz="1800" b="1" dirty="0" err="1" smtClean="0">
                <a:solidFill>
                  <a:srgbClr val="FF0000"/>
                </a:solidFill>
                <a:hlinkClick r:id="rId2"/>
              </a:rPr>
              <a:t>Карлсона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Девиз </a:t>
            </a:r>
            <a:r>
              <a:rPr lang="ru-RU" sz="1800" dirty="0" err="1" smtClean="0"/>
              <a:t>Карлсона</a:t>
            </a:r>
            <a:r>
              <a:rPr lang="ru-RU" sz="1800" dirty="0" smtClean="0"/>
              <a:t>: “Спокойствие, только спокойствие” – можно смело назвать жизненным кредо каждого шведа. Неторопливость, размеренность и исполнительность граждан сделали королевство Швеция самым законопослушным государством мира.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857628"/>
            <a:ext cx="6072230" cy="3000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0"/>
            <a:ext cx="8458200" cy="3571876"/>
          </a:xfrm>
        </p:spPr>
        <p:txBody>
          <a:bodyPr>
            <a:noAutofit/>
          </a:bodyPr>
          <a:lstStyle/>
          <a:p>
            <a:r>
              <a:rPr lang="ru-RU" sz="2200" dirty="0" smtClean="0"/>
              <a:t>Швеция находится в Северной Европе, в восточной и южной части Скандинавского полуострова. На западе Швеция граничит с Норвегией, на северо-востоке — с </a:t>
            </a:r>
            <a:r>
              <a:rPr lang="ru-RU" sz="2200" dirty="0" err="1" smtClean="0"/>
              <a:t>Финлядией</a:t>
            </a:r>
            <a:r>
              <a:rPr lang="ru-RU" sz="2200" dirty="0" smtClean="0"/>
              <a:t>. С востока и юга Швецию омывают воды Балтийского моря и Ботнического залива. Проливы Эресунн, Каттегат и Скагеррак отделяют Швецию от Дании с южной стороны. Швеции принадлежат два крупных острова в Балтийском море — Готланд и </a:t>
            </a:r>
            <a:r>
              <a:rPr lang="ru-RU" sz="2200" dirty="0" err="1" smtClean="0"/>
              <a:t>Эланд</a:t>
            </a:r>
            <a:r>
              <a:rPr lang="ru-RU" sz="2200" dirty="0" smtClean="0"/>
              <a:t>. Площадь Швеции составляет 450 тысяч километров квадратных. Столицей Швеции является Стокгольм. </a:t>
            </a:r>
            <a:endParaRPr lang="ru-RU" sz="2200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29133"/>
            <a:ext cx="3643306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500569"/>
            <a:ext cx="4286249" cy="235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1"/>
            <a:ext cx="8458200" cy="3871912"/>
          </a:xfrm>
        </p:spPr>
        <p:txBody>
          <a:bodyPr>
            <a:noAutofit/>
          </a:bodyPr>
          <a:lstStyle/>
          <a:p>
            <a:r>
              <a:rPr lang="ru-RU" sz="1900" dirty="0" smtClean="0"/>
              <a:t>Шведское королевство – самая большая страна Скандинавии. Хотя Швеция находится на окраине Европы, она никогда не была культурной провинцией. Над обликом ее городов трудились многие знаменитые архитекторы. Но главное богатство этой страны – ее природа, меняющаяся по мере продвижения от юга к северу, от песчаных берегов Балтики с ухоженными поместьями до суровых лесов и скал у границы с Норвегией. Швеция - это оживлённые города и небольшие деревушки, озёра и пороги бурных рек, высокие горы и шхеры в виде тысяч небольших островов. Неповторимое многообразие природы предстаёт в своей первозданной красоте в Стокгольмском национальном парке с уникальным животным и растительным миром.</a:t>
            </a:r>
            <a:br>
              <a:rPr lang="ru-RU" sz="1900" dirty="0" smtClean="0"/>
            </a:br>
            <a:endParaRPr lang="ru-RU" sz="19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28"/>
            <a:ext cx="328611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071942"/>
            <a:ext cx="3286148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1"/>
            <a:ext cx="8458200" cy="3871912"/>
          </a:xfrm>
        </p:spPr>
        <p:txBody>
          <a:bodyPr>
            <a:noAutofit/>
          </a:bodyPr>
          <a:lstStyle/>
          <a:p>
            <a:r>
              <a:rPr lang="ru-RU" sz="2200" dirty="0" smtClean="0"/>
              <a:t>Шведская природа довольно разнообразна: в то время как на юге уже распускаются весенние цветы, на севере еще лежит приличный слой снега. Территория Швеции покрыта огромными лесными массивами, горными хребтами, озерами, реками, торфяными болотами и нетронутыми пустошами приблизительно на 80%. Большинство крупных городов, включая столицу Швеции, окружены практически первобытной природой, нетронутой человеком. В Швеции именно человек находится в гостях у природы, а не наоборот.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29066"/>
            <a:ext cx="407193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1" y="4214819"/>
            <a:ext cx="3857620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1"/>
            <a:ext cx="8458200" cy="3871912"/>
          </a:xfrm>
        </p:spPr>
        <p:txBody>
          <a:bodyPr>
            <a:noAutofit/>
          </a:bodyPr>
          <a:lstStyle/>
          <a:p>
            <a:r>
              <a:rPr lang="ru-RU" sz="2200" dirty="0" smtClean="0"/>
              <a:t>Здесь находятся средневековые замки, рунические камни, тысячи памятников археологии Железного века, один из старейших университетов. Швеция - это родина великой сказочницы </a:t>
            </a:r>
            <a:r>
              <a:rPr lang="ru-RU" sz="2200" dirty="0" err="1" smtClean="0"/>
              <a:t>Астрид</a:t>
            </a:r>
            <a:r>
              <a:rPr lang="ru-RU" sz="2200" dirty="0" smtClean="0"/>
              <a:t> Линдгрен, здесь живут чудак </a:t>
            </a:r>
            <a:r>
              <a:rPr lang="ru-RU" sz="2200" dirty="0" err="1" smtClean="0"/>
              <a:t>Карлсон</a:t>
            </a:r>
            <a:r>
              <a:rPr lang="ru-RU" sz="2200" dirty="0" smtClean="0"/>
              <a:t> и любимица всех детей мира </a:t>
            </a:r>
            <a:r>
              <a:rPr lang="ru-RU" sz="2200" dirty="0" err="1" smtClean="0"/>
              <a:t>Пеппи</a:t>
            </a:r>
            <a:r>
              <a:rPr lang="ru-RU" sz="2200" dirty="0" smtClean="0"/>
              <a:t> </a:t>
            </a:r>
            <a:r>
              <a:rPr lang="ru-RU" sz="2200" dirty="0" smtClean="0"/>
              <a:t>Длинный чулок.</a:t>
            </a:r>
            <a:br>
              <a:rPr lang="ru-RU" sz="2200" dirty="0" smtClean="0"/>
            </a:br>
            <a:r>
              <a:rPr lang="ru-RU" sz="2200" dirty="0" smtClean="0"/>
              <a:t>В Швеции живет почти девять миллионов человек. Единственным государственным языком в Швеции является шведский, относящийся к скандинавской группе германских языков.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91"/>
            <a:ext cx="3571868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786189"/>
            <a:ext cx="4429124" cy="307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57200" y="1"/>
            <a:ext cx="8458200" cy="3871912"/>
          </a:xfrm>
        </p:spPr>
        <p:txBody>
          <a:bodyPr>
            <a:noAutofit/>
          </a:bodyPr>
          <a:lstStyle/>
          <a:p>
            <a:r>
              <a:rPr lang="ru-RU" sz="1400" b="1" i="1" dirty="0" smtClean="0"/>
              <a:t>Герб Швеции</a:t>
            </a:r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sz="1400" i="1" dirty="0" smtClean="0"/>
              <a:t>Щит на Шведском гербе разделен на четыре части золотым крестом. Он появился в XV веке при </a:t>
            </a:r>
            <a:r>
              <a:rPr lang="ru-RU" sz="1400" i="1" u="sng" dirty="0" smtClean="0">
                <a:hlinkClick r:id="rId2"/>
              </a:rPr>
              <a:t>Карле VIII</a:t>
            </a:r>
            <a:r>
              <a:rPr lang="ru-RU" sz="1400" i="1" dirty="0" smtClean="0"/>
              <a:t> и символизирует крестообразное золотое сияние, которое, согласно легенде, увидел в небе </a:t>
            </a:r>
            <a:r>
              <a:rPr lang="ru-RU" sz="1400" i="1" u="sng" dirty="0" smtClean="0">
                <a:hlinkClick r:id="rId3"/>
              </a:rPr>
              <a:t>Эрик IX</a:t>
            </a:r>
            <a:r>
              <a:rPr lang="ru-RU" sz="1400" i="1" dirty="0" smtClean="0"/>
              <a:t> перед походом на язычников-финнов.</a:t>
            </a:r>
            <a:br>
              <a:rPr lang="ru-RU" sz="1400" i="1" dirty="0" smtClean="0"/>
            </a:br>
            <a:r>
              <a:rPr lang="ru-RU" sz="1400" i="1" dirty="0" smtClean="0"/>
              <a:t>В первой и четвертой четвертях щита изображен старинный шведский символ "</a:t>
            </a:r>
            <a:r>
              <a:rPr lang="ru-RU" sz="1400" i="1" dirty="0" err="1" smtClean="0"/>
              <a:t>тре</a:t>
            </a:r>
            <a:r>
              <a:rPr lang="ru-RU" sz="1400" i="1" dirty="0" smtClean="0"/>
              <a:t> </a:t>
            </a:r>
            <a:r>
              <a:rPr lang="ru-RU" sz="1400" i="1" dirty="0" err="1" smtClean="0"/>
              <a:t>крунур</a:t>
            </a:r>
            <a:r>
              <a:rPr lang="ru-RU" sz="1400" i="1" dirty="0" smtClean="0"/>
              <a:t>", три золотых короны на лазоревом поле. Он появился на печати </a:t>
            </a:r>
            <a:r>
              <a:rPr lang="ru-RU" sz="1400" i="1" u="sng" dirty="0" err="1" smtClean="0">
                <a:hlinkClick r:id="rId4"/>
              </a:rPr>
              <a:t>Магнуса</a:t>
            </a:r>
            <a:r>
              <a:rPr lang="ru-RU" sz="1400" i="1" u="sng" dirty="0" smtClean="0">
                <a:hlinkClick r:id="rId4"/>
              </a:rPr>
              <a:t> I</a:t>
            </a:r>
            <a:r>
              <a:rPr lang="ru-RU" sz="1400" i="1" dirty="0" smtClean="0"/>
              <a:t>, а основным символом Швеции стал при </a:t>
            </a:r>
            <a:r>
              <a:rPr lang="ru-RU" sz="1400" i="1" u="sng" dirty="0" err="1" smtClean="0">
                <a:hlinkClick r:id="rId5"/>
              </a:rPr>
              <a:t>Альбректе</a:t>
            </a:r>
            <a:r>
              <a:rPr lang="ru-RU" sz="1400" i="1" u="sng" dirty="0" smtClean="0">
                <a:hlinkClick r:id="rId5"/>
              </a:rPr>
              <a:t> </a:t>
            </a:r>
            <a:r>
              <a:rPr lang="ru-RU" sz="1400" i="1" u="sng" dirty="0" err="1" smtClean="0">
                <a:hlinkClick r:id="rId5"/>
              </a:rPr>
              <a:t>Мекленбургском</a:t>
            </a:r>
            <a:r>
              <a:rPr lang="ru-RU" sz="1400" i="1" dirty="0" smtClean="0"/>
              <a:t>. Согласно различным толкованиям, короны символизируют трех королей-волхвов, чей культ был очень популярен в Западной Европе в средние века, либо Святую Троицу. С момента </a:t>
            </a:r>
            <a:r>
              <a:rPr lang="ru-RU" sz="1400" i="1" dirty="0" smtClean="0"/>
              <a:t>создания </a:t>
            </a:r>
            <a:r>
              <a:rPr lang="ru-RU" sz="1400" i="1" dirty="0" err="1" smtClean="0"/>
              <a:t>Кальмарской</a:t>
            </a:r>
            <a:r>
              <a:rPr lang="ru-RU" sz="1400" i="1" dirty="0" smtClean="0"/>
              <a:t> унии короны стали символизировать единство трех скандинавских королевств. А после восшествия на престол </a:t>
            </a:r>
            <a:r>
              <a:rPr lang="ru-RU" sz="1400" i="1" u="sng" dirty="0" smtClean="0">
                <a:hlinkClick r:id="rId6"/>
              </a:rPr>
              <a:t>Густава Вазы</a:t>
            </a:r>
            <a:r>
              <a:rPr lang="ru-RU" sz="1400" i="1" dirty="0" smtClean="0"/>
              <a:t> - его пышный "тройной" титул "Король шведов, </a:t>
            </a:r>
            <a:r>
              <a:rPr lang="ru-RU" sz="1400" i="1" dirty="0" err="1" smtClean="0"/>
              <a:t>гётов</a:t>
            </a:r>
            <a:r>
              <a:rPr lang="ru-RU" sz="1400" i="1" dirty="0" smtClean="0"/>
              <a:t> и венедов".</a:t>
            </a:r>
            <a:br>
              <a:rPr lang="ru-RU" sz="1400" i="1" dirty="0" smtClean="0"/>
            </a:br>
            <a:r>
              <a:rPr lang="ru-RU" sz="1400" i="1" dirty="0" smtClean="0"/>
              <a:t>Во второй и третьей частях щита изображен так называемый "</a:t>
            </a:r>
            <a:r>
              <a:rPr lang="ru-RU" sz="1400" i="1" dirty="0" err="1" smtClean="0"/>
              <a:t>гётский</a:t>
            </a:r>
            <a:r>
              <a:rPr lang="ru-RU" sz="1400" i="1" dirty="0" smtClean="0"/>
              <a:t>" лев поверх серебряных потоков в лазоревом поле. Это герб рода </a:t>
            </a:r>
            <a:r>
              <a:rPr lang="ru-RU" sz="1400" i="1" u="sng" dirty="0" err="1" smtClean="0">
                <a:hlinkClick r:id="rId7"/>
              </a:rPr>
              <a:t>Фолькунгов</a:t>
            </a:r>
            <a:r>
              <a:rPr lang="ru-RU" sz="1400" i="1" dirty="0" smtClean="0"/>
              <a:t>.</a:t>
            </a:r>
            <a:br>
              <a:rPr lang="ru-RU" sz="1400" i="1" dirty="0" smtClean="0"/>
            </a:br>
            <a:r>
              <a:rPr lang="ru-RU" sz="1400" i="1" dirty="0" smtClean="0"/>
              <a:t>Традицию помещать в центр герба щиток с родовым гербом основал </a:t>
            </a:r>
            <a:r>
              <a:rPr lang="ru-RU" sz="1400" i="1" u="sng" dirty="0" smtClean="0">
                <a:hlinkClick r:id="rId2"/>
              </a:rPr>
              <a:t>Карл VIII</a:t>
            </a:r>
            <a:r>
              <a:rPr lang="ru-RU" sz="1400" i="1" dirty="0" smtClean="0"/>
              <a:t>. Сейчас там находится щиток с гербом </a:t>
            </a:r>
            <a:r>
              <a:rPr lang="ru-RU" sz="1400" i="1" dirty="0" err="1" smtClean="0"/>
              <a:t>Бернадотов</a:t>
            </a:r>
            <a:r>
              <a:rPr lang="ru-RU" sz="1400" i="1" dirty="0" smtClean="0"/>
              <a:t>.</a:t>
            </a:r>
            <a:br>
              <a:rPr lang="ru-RU" sz="1400" i="1" dirty="0" smtClean="0"/>
            </a:br>
            <a:r>
              <a:rPr lang="ru-RU" sz="1400" i="1" dirty="0" smtClean="0"/>
              <a:t>Щит увенчан традиционной королевской короной. </a:t>
            </a:r>
            <a:r>
              <a:rPr lang="ru-RU" sz="1400" i="1" dirty="0" err="1" smtClean="0"/>
              <a:t>Щитодержателеями</a:t>
            </a:r>
            <a:r>
              <a:rPr lang="ru-RU" sz="1400" i="1" dirty="0" smtClean="0"/>
              <a:t> выступают два льва с раздвоенными хвостами, появившиеся на гербе в XVI веке.</a:t>
            </a:r>
            <a:r>
              <a:rPr lang="ru-RU" sz="1400" dirty="0" smtClean="0"/>
              <a:t> 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7" name="Рисунок 6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74" y="3929066"/>
            <a:ext cx="2928958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63</TotalTime>
  <Words>321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Швеция </vt:lpstr>
      <vt:lpstr>Короле́вство Шве́ция (швед. Konungariket Sverige (инф.)), Шве́ция (швед. Sverige) — государство в Северной Европе на Скандинавском полуострове, член Европейского союза с 1 января 1995 года и страна, подписавшая Шенгенское соглашение. Форма правления — Конституционная монархия. Название страны происходит от староскандинавского Svea и Rige — «государство свеев». Столица — Стокгольм</vt:lpstr>
      <vt:lpstr>Достопримечательности Швеции: Основные достопримечательности Швеции, конечно же, можно увидеть в Стокгольме – одной из красивейших столиц Северной Европы. Стокгольм называют «Венецией Севера», так как полтора десятка крупных и мелких островов, соединенных мостами, расположены в черте города. Стокгольм – это резиденция короля и крупный торговый порт на Балтике.  Стокгольм – на родине Карлсона Девиз Карлсона: “Спокойствие, только спокойствие” – можно смело назвать жизненным кредо каждого шведа. Неторопливость, размеренность и исполнительность граждан сделали королевство Швеция самым законопослушным государством мира.  </vt:lpstr>
      <vt:lpstr>Швеция находится в Северной Европе, в восточной и южной части Скандинавского полуострова. На западе Швеция граничит с Норвегией, на северо-востоке — с Финлядией. С востока и юга Швецию омывают воды Балтийского моря и Ботнического залива. Проливы Эресунн, Каттегат и Скагеррак отделяют Швецию от Дании с южной стороны. Швеции принадлежат два крупных острова в Балтийском море — Готланд и Эланд. Площадь Швеции составляет 450 тысяч километров квадратных. Столицей Швеции является Стокгольм. </vt:lpstr>
      <vt:lpstr>Шведское королевство – самая большая страна Скандинавии. Хотя Швеция находится на окраине Европы, она никогда не была культурной провинцией. Над обликом ее городов трудились многие знаменитые архитекторы. Но главное богатство этой страны – ее природа, меняющаяся по мере продвижения от юга к северу, от песчаных берегов Балтики с ухоженными поместьями до суровых лесов и скал у границы с Норвегией. Швеция - это оживлённые города и небольшие деревушки, озёра и пороги бурных рек, высокие горы и шхеры в виде тысяч небольших островов. Неповторимое многообразие природы предстаёт в своей первозданной красоте в Стокгольмском национальном парке с уникальным животным и растительным миром. </vt:lpstr>
      <vt:lpstr>Шведская природа довольно разнообразна: в то время как на юге уже распускаются весенние цветы, на севере еще лежит приличный слой снега. Территория Швеции покрыта огромными лесными массивами, горными хребтами, озерами, реками, торфяными болотами и нетронутыми пустошами приблизительно на 80%. Большинство крупных городов, включая столицу Швеции, окружены практически первобытной природой, нетронутой человеком. В Швеции именно человек находится в гостях у природы, а не наоборот. </vt:lpstr>
      <vt:lpstr>Здесь находятся средневековые замки, рунические камни, тысячи памятников археологии Железного века, один из старейших университетов. Швеция - это родина великой сказочницы Астрид Линдгрен, здесь живут чудак Карлсон и любимица всех детей мира Пеппи Длинный чулок. В Швеции живет почти девять миллионов человек. Единственным государственным языком в Швеции является шведский, относящийся к скандинавской группе германских языков. </vt:lpstr>
      <vt:lpstr>Герб Швеции  Щит на Шведском гербе разделен на четыре части золотым крестом. Он появился в XV веке при Карле VIII и символизирует крестообразное золотое сияние, которое, согласно легенде, увидел в небе Эрик IX перед походом на язычников-финнов. В первой и четвертой четвертях щита изображен старинный шведский символ "тре крунур", три золотых короны на лазоревом поле. Он появился на печати Магнуса I, а основным символом Швеции стал при Альбректе Мекленбургском. Согласно различным толкованиям, короны символизируют трех королей-волхвов, чей культ был очень популярен в Западной Европе в средние века, либо Святую Троицу. С момента создания Кальмарской унии короны стали символизировать единство трех скандинавских королевств. А после восшествия на престол Густава Вазы - его пышный "тройной" титул "Король шведов, гётов и венедов". Во второй и третьей частях щита изображен так называемый "гётский" лев поверх серебряных потоков в лазоревом поле. Это герб рода Фолькунгов. Традицию помещать в центр герба щиток с родовым гербом основал Карл VIII. Сейчас там находится щиток с гербом Бернадотов. Щит увенчан традиционной королевской короной. Щитодержателеями выступают два льва с раздвоенными хвостами, появившиеся на гербе в XVI веке.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Швеция </dc:title>
  <dc:creator>Admin</dc:creator>
  <cp:lastModifiedBy>Admin</cp:lastModifiedBy>
  <cp:revision>7</cp:revision>
  <dcterms:created xsi:type="dcterms:W3CDTF">2012-05-09T16:24:18Z</dcterms:created>
  <dcterms:modified xsi:type="dcterms:W3CDTF">2012-05-09T17:28:14Z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406678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