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xml" PartName="/ppt/slides/slide29.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7.xml"/>
  <Override ContentType="application/vnd.openxmlformats-officedocument.presentationml.slide+xml" PartName="/ppt/slides/slide36.xml"/>
  <Override ContentType="application/vnd.openxmlformats-officedocument.presentationml.slideLayout+xml" PartName="/ppt/slideLayouts/slideLayout4.xml"/>
  <Override ContentType="application/vnd.openxmlformats-officedocument.presentationml.slideLayout+xml" PartName="/ppt/slideLayouts/slideLayout6.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theme+xml" PartName="/ppt/theme/theme1.xml"/>
  <Override ContentType="application/vnd.openxmlformats-officedocument.presentationml.slideLayout+xml" PartName="/ppt/slideLayouts/slideLayout2.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notesMaster+xml" PartName="/ppt/notesMasters/notesMaster1.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0.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Default ContentType="image/gif" Extension="gif"/>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Layout+xml" PartName="/ppt/slideLayouts/slideLayout7.xml"/>
  <Default ContentType="image/png" Extension="png"/>
  <Override ContentType="application/vnd.openxmlformats-officedocument.presentationml.notesSlide+xml" PartName="/ppt/notesSlides/notesSlide1.xml"/>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26.xml"/>
  <Override ContentType="application/vnd.openxmlformats-officedocument.presentationml.presProps+xml" PartName="/ppt/presProps.xml"/>
  <Override ContentType="application/vnd.openxmlformats-officedocument.presentationml.slideLayout+xml" PartName="/ppt/slideLayouts/slideLayout5.xml"/>
  <Override ContentType="application/vnd.openxmlformats-officedocument.theme+xml" PartName="/ppt/theme/theme2.xml"/>
  <Override ContentType="application/vnd.openxmlformats-officedocument.presentationml.slide+xml" PartName="/ppt/slides/slide1.xml"/>
  <Override ContentType="application/vnd.openxmlformats-officedocument.presentationml.slide+xml" PartName="/ppt/slides/slide15.xml"/>
  <Override ContentType="application/vnd.openxmlformats-officedocument.presentationml.slide+xml" PartName="/ppt/slides/slide24.xml"/>
  <Override ContentType="application/vnd.openxmlformats-officedocument.presentationml.slide+xml" PartName="/ppt/slides/slide33.xml"/>
  <Override ContentType="application/vnd.openxmlformats-officedocument.presentationml.slide+xml" PartName="/ppt/slides/slide35.xml"/>
  <Override ContentType="application/vnd.openxmlformats-officedocument.presentationml.slideLayout+xml" PartName="/ppt/slideLayouts/slideLayout3.xml"/>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64" r:id="rId2"/>
    <p:sldId id="261" r:id="rId3"/>
    <p:sldId id="263" r:id="rId4"/>
    <p:sldId id="257" r:id="rId5"/>
    <p:sldId id="258" r:id="rId6"/>
    <p:sldId id="259" r:id="rId7"/>
    <p:sldId id="288" r:id="rId8"/>
    <p:sldId id="260" r:id="rId9"/>
    <p:sldId id="265" r:id="rId10"/>
    <p:sldId id="266" r:id="rId11"/>
    <p:sldId id="267" r:id="rId12"/>
    <p:sldId id="268" r:id="rId13"/>
    <p:sldId id="289" r:id="rId14"/>
    <p:sldId id="269" r:id="rId15"/>
    <p:sldId id="290" r:id="rId16"/>
    <p:sldId id="270" r:id="rId17"/>
    <p:sldId id="291" r:id="rId18"/>
    <p:sldId id="271" r:id="rId19"/>
    <p:sldId id="272" r:id="rId20"/>
    <p:sldId id="273" r:id="rId21"/>
    <p:sldId id="274" r:id="rId22"/>
    <p:sldId id="275" r:id="rId23"/>
    <p:sldId id="276" r:id="rId24"/>
    <p:sldId id="277" r:id="rId25"/>
    <p:sldId id="278" r:id="rId26"/>
    <p:sldId id="292" r:id="rId27"/>
    <p:sldId id="279" r:id="rId28"/>
    <p:sldId id="294" r:id="rId29"/>
    <p:sldId id="280" r:id="rId30"/>
    <p:sldId id="295" r:id="rId31"/>
    <p:sldId id="282" r:id="rId32"/>
    <p:sldId id="283" r:id="rId33"/>
    <p:sldId id="284" r:id="rId34"/>
    <p:sldId id="285" r:id="rId35"/>
    <p:sldId id="287" r:id="rId36"/>
    <p:sldId id="286" r:id="rId3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BB4A"/>
    <a:srgbClr val="66CCFF"/>
    <a:srgbClr val="FFFF99"/>
  </p:clrMru>
</p:presentationPr>
</file>

<file path=ppt/tableStyles.xml><?xml version="1.0" encoding="utf-8"?>
<a:tblStyleLst xmlns:a="http://schemas.openxmlformats.org/drawingml/2006/main" def="{5C22544A-7EE6-4342-B048-85BDC9FD1C3A}">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96" y="-4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CB8E39-2D9D-4517-8DE3-2986BE9E25F8}" type="datetimeFigureOut">
              <a:rPr lang="ru-RU" smtClean="0"/>
              <a:pPr/>
              <a:t>03.04.2011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73C94C-94E2-4540-8799-9AED60FD8B7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173C94C-94E2-4540-8799-9AED60FD8B7E}"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E42FFDD9-D41B-4815-AA87-F23FDF5F1F83}"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1C1E863-8824-4CAB-BE83-15D1031A8006}"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C3B704F-AFC3-4D96-B3F2-E2BE7AF8D4C6}"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518E904-6608-4534-8433-EFBC16CC1830}"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59115F5-0250-447E-B532-B5E7F7C8DB43}"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36E3EE7F-4C8D-487B-8746-1DEB8FCB027E}"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1A9FDDB4-877F-4659-8973-A472FAB79F9D}"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F4C777B6-6367-4C2A-B591-1C91D848EA56}"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AF6A0F43-927F-4331-B604-45F9DE0EAB9F}"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4844D0EF-3538-4211-AB73-A5FA6C6183AF}"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393F380A-21EF-4A3D-9CCB-A2AEB74DB69B}"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5EE5B9E-03E0-4234-92E3-4DDB541C1531}"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gif"/><Relationship Id="rId4" Type="http://schemas.openxmlformats.org/officeDocument/2006/relationships/image" Target="../media/image18.gif"/></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gif"/><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9.gif"/><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9.gif"/><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image" Target="../media/image38.gif"/><Relationship Id="rId5" Type="http://schemas.openxmlformats.org/officeDocument/2006/relationships/image" Target="../media/image37.jpeg"/><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3.gif"/><Relationship Id="rId1" Type="http://schemas.openxmlformats.org/officeDocument/2006/relationships/slideLayout" Target="../slideLayouts/slideLayout2.xml"/><Relationship Id="rId5" Type="http://schemas.openxmlformats.org/officeDocument/2006/relationships/image" Target="../media/image48.gif"/><Relationship Id="rId4" Type="http://schemas.openxmlformats.org/officeDocument/2006/relationships/image" Target="../media/image47.jpeg"/></Relationships>
</file>

<file path=ppt/slides/_rels/slide25.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33.gif"/></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arget="../media/image3.jpeg" Type="http://schemas.openxmlformats.org/officeDocument/2006/relationships/image"/><Relationship Id="rId2" Target="../media/image2.jpeg" Type="http://schemas.openxmlformats.org/officeDocument/2006/relationships/image"/><Relationship Id="rId1" Target="../slideLayouts/slideLayout6.xml" Type="http://schemas.openxmlformats.org/officeDocument/2006/relationships/slideLayout"/><Relationship Id="rId5" Target="../media/image5.jpeg" Type="http://schemas.openxmlformats.org/officeDocument/2006/relationships/image"/><Relationship Id="rId4" Target="../media/image4.jpeg" Type="http://schemas.openxmlformats.org/officeDocument/2006/relationships/image"/></Relationships>
</file>

<file path=ppt/slides/_rels/slide3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31.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7.xml"/><Relationship Id="rId5" Type="http://schemas.openxmlformats.org/officeDocument/2006/relationships/image" Target="../media/image48.gif"/><Relationship Id="rId4" Type="http://schemas.openxmlformats.org/officeDocument/2006/relationships/image" Target="../media/image38.gif"/></Relationships>
</file>

<file path=ppt/slides/_rels/slide33.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image" Target="../media/image63.jpeg"/><Relationship Id="rId1" Type="http://schemas.openxmlformats.org/officeDocument/2006/relationships/slideLayout" Target="../slideLayouts/slideLayout7.xml"/><Relationship Id="rId4" Type="http://schemas.openxmlformats.org/officeDocument/2006/relationships/image" Target="../media/image64.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6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000132"/>
          </a:xfrm>
        </p:spPr>
        <p:txBody>
          <a:bodyPr/>
          <a:lstStyle/>
          <a:p>
            <a:r>
              <a:rPr lang="ru-RU" dirty="0" smtClean="0"/>
              <a:t> </a:t>
            </a:r>
            <a:r>
              <a:rPr lang="ru-RU" b="1" i="1" dirty="0" smtClean="0"/>
              <a:t>Проверка домашнего задания:</a:t>
            </a:r>
            <a:endParaRPr lang="ru-RU" dirty="0"/>
          </a:p>
        </p:txBody>
      </p:sp>
      <p:sp>
        <p:nvSpPr>
          <p:cNvPr id="3" name="Содержимое 2"/>
          <p:cNvSpPr>
            <a:spLocks noGrp="1"/>
          </p:cNvSpPr>
          <p:nvPr>
            <p:ph idx="1"/>
          </p:nvPr>
        </p:nvSpPr>
        <p:spPr>
          <a:xfrm>
            <a:off x="457200" y="1214422"/>
            <a:ext cx="8229600" cy="4911741"/>
          </a:xfrm>
        </p:spPr>
        <p:txBody>
          <a:bodyPr/>
          <a:lstStyle/>
          <a:p>
            <a:pPr lvl="1">
              <a:buNone/>
            </a:pPr>
            <a:r>
              <a:rPr lang="ru-RU" dirty="0" smtClean="0"/>
              <a:t>		    </a:t>
            </a:r>
            <a:r>
              <a:rPr lang="ru-RU" b="1" dirty="0" smtClean="0"/>
              <a:t>1.</a:t>
            </a:r>
            <a:r>
              <a:rPr lang="ru-RU" dirty="0" smtClean="0"/>
              <a:t> Дайте характеристику географического положения Северной Америки.</a:t>
            </a:r>
            <a:br>
              <a:rPr lang="ru-RU" dirty="0" smtClean="0"/>
            </a:br>
            <a:r>
              <a:rPr lang="ru-RU" dirty="0" smtClean="0"/>
              <a:t>      </a:t>
            </a:r>
            <a:r>
              <a:rPr lang="ru-RU" b="1" dirty="0" smtClean="0"/>
              <a:t>2.</a:t>
            </a:r>
            <a:r>
              <a:rPr lang="ru-RU" dirty="0" smtClean="0"/>
              <a:t> Объясните размещение крупных форм рельефа на материке.</a:t>
            </a:r>
            <a:br>
              <a:rPr lang="ru-RU" dirty="0" smtClean="0"/>
            </a:br>
            <a:r>
              <a:rPr lang="ru-RU" dirty="0" smtClean="0"/>
              <a:t>      </a:t>
            </a:r>
            <a:r>
              <a:rPr lang="ru-RU" b="1" dirty="0" smtClean="0"/>
              <a:t>3.</a:t>
            </a:r>
            <a:r>
              <a:rPr lang="ru-RU" dirty="0" smtClean="0"/>
              <a:t> Какое влияние оказало на рельеф древнее оледенение?</a:t>
            </a:r>
            <a:br>
              <a:rPr lang="ru-RU" dirty="0" smtClean="0"/>
            </a:br>
            <a:r>
              <a:rPr lang="ru-RU" dirty="0" smtClean="0"/>
              <a:t>      </a:t>
            </a:r>
            <a:r>
              <a:rPr lang="ru-RU" b="1" dirty="0" smtClean="0"/>
              <a:t>4.</a:t>
            </a:r>
            <a:r>
              <a:rPr lang="ru-RU" dirty="0" smtClean="0"/>
              <a:t> Назовите причины разнообразия климата Северной Америки.</a:t>
            </a:r>
            <a:br>
              <a:rPr lang="ru-RU" dirty="0" smtClean="0"/>
            </a:br>
            <a:r>
              <a:rPr lang="ru-RU" dirty="0" smtClean="0"/>
              <a:t>      </a:t>
            </a:r>
            <a:r>
              <a:rPr lang="ru-RU" b="1" dirty="0" smtClean="0"/>
              <a:t>5.</a:t>
            </a:r>
            <a:r>
              <a:rPr lang="ru-RU" dirty="0" smtClean="0"/>
              <a:t> Какие части материка особенно богаты водами и почему?</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0"/>
            <a:ext cx="8229600" cy="6126163"/>
          </a:xfrm>
        </p:spPr>
        <p:txBody>
          <a:bodyPr/>
          <a:lstStyle/>
          <a:p>
            <a:r>
              <a:rPr lang="ru-RU" sz="2800" dirty="0" smtClean="0"/>
              <a:t> Основная часть стран этого региона — бывшие или ныне существующие владения европейских государств. Поэтому наиболее распространены здесь в качестве официальных языков английский, испанский, французский</a:t>
            </a:r>
            <a:r>
              <a:rPr lang="ru-RU" dirty="0" smtClean="0"/>
              <a:t>.</a:t>
            </a:r>
            <a:endParaRPr lang="ru-RU" dirty="0"/>
          </a:p>
        </p:txBody>
      </p:sp>
      <p:pic>
        <p:nvPicPr>
          <p:cNvPr id="22530" name="Picture 2" descr="Картинка 81 из 11951"/>
          <p:cNvPicPr>
            <a:picLocks noChangeAspect="1" noChangeArrowheads="1"/>
          </p:cNvPicPr>
          <p:nvPr/>
        </p:nvPicPr>
        <p:blipFill>
          <a:blip r:embed="rId2"/>
          <a:srcRect/>
          <a:stretch>
            <a:fillRect/>
          </a:stretch>
        </p:blipFill>
        <p:spPr bwMode="auto">
          <a:xfrm>
            <a:off x="1857356" y="3314700"/>
            <a:ext cx="5334000" cy="3543300"/>
          </a:xfrm>
          <a:prstGeom prst="rect">
            <a:avLst/>
          </a:prstGeom>
          <a:noFill/>
        </p:spPr>
      </p:pic>
      <p:pic>
        <p:nvPicPr>
          <p:cNvPr id="22532" name="Picture 4" descr="Картинка 226 из 411"/>
          <p:cNvPicPr>
            <a:picLocks noChangeAspect="1" noChangeArrowheads="1" noCrop="1"/>
          </p:cNvPicPr>
          <p:nvPr/>
        </p:nvPicPr>
        <p:blipFill>
          <a:blip r:embed="rId3"/>
          <a:srcRect/>
          <a:stretch>
            <a:fillRect/>
          </a:stretch>
        </p:blipFill>
        <p:spPr bwMode="auto">
          <a:xfrm>
            <a:off x="4357686" y="3429000"/>
            <a:ext cx="1781175" cy="838201"/>
          </a:xfrm>
          <a:prstGeom prst="rect">
            <a:avLst/>
          </a:prstGeom>
          <a:noFill/>
        </p:spPr>
      </p:pic>
      <p:pic>
        <p:nvPicPr>
          <p:cNvPr id="22534" name="Picture 6" descr="Картинка 244 из 411"/>
          <p:cNvPicPr>
            <a:picLocks noChangeAspect="1" noChangeArrowheads="1" noCrop="1"/>
          </p:cNvPicPr>
          <p:nvPr/>
        </p:nvPicPr>
        <p:blipFill>
          <a:blip r:embed="rId4"/>
          <a:srcRect/>
          <a:stretch>
            <a:fillRect/>
          </a:stretch>
        </p:blipFill>
        <p:spPr bwMode="auto">
          <a:xfrm>
            <a:off x="1714480" y="2500306"/>
            <a:ext cx="1924050" cy="1800225"/>
          </a:xfrm>
          <a:prstGeom prst="rect">
            <a:avLst/>
          </a:prstGeom>
          <a:noFill/>
        </p:spPr>
      </p:pic>
      <p:pic>
        <p:nvPicPr>
          <p:cNvPr id="22536" name="Picture 8" descr="Картинка 267 из 411"/>
          <p:cNvPicPr>
            <a:picLocks noChangeAspect="1" noChangeArrowheads="1" noCrop="1"/>
          </p:cNvPicPr>
          <p:nvPr/>
        </p:nvPicPr>
        <p:blipFill>
          <a:blip r:embed="rId5"/>
          <a:srcRect/>
          <a:stretch>
            <a:fillRect/>
          </a:stretch>
        </p:blipFill>
        <p:spPr bwMode="auto">
          <a:xfrm>
            <a:off x="3214678" y="4929198"/>
            <a:ext cx="1143000" cy="9525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t>Следующий пункт путешествия — полуостров Юкатан</a:t>
            </a:r>
            <a:endParaRPr lang="ru-RU" sz="3200" dirty="0"/>
          </a:p>
        </p:txBody>
      </p:sp>
      <p:sp>
        <p:nvSpPr>
          <p:cNvPr id="3" name="Содержимое 2"/>
          <p:cNvSpPr>
            <a:spLocks noGrp="1"/>
          </p:cNvSpPr>
          <p:nvPr>
            <p:ph idx="1"/>
          </p:nvPr>
        </p:nvSpPr>
        <p:spPr>
          <a:xfrm>
            <a:off x="457200" y="1428737"/>
            <a:ext cx="8229600" cy="4000528"/>
          </a:xfrm>
        </p:spPr>
        <p:txBody>
          <a:bodyPr/>
          <a:lstStyle/>
          <a:p>
            <a:pPr>
              <a:buNone/>
            </a:pPr>
            <a:r>
              <a:rPr lang="ru-RU" sz="2800" dirty="0" smtClean="0"/>
              <a:t>	Полуостров Юкатан глубоко вдается в Мексиканский залив с юга. Он поделен между Мексикой, Гватемалой и Белизом. Большинство населения Юкатана — индейцы народности майя. Индейцы сумели сохранить свой образ жизни, национальную культуру, несмотря на жестокое истребление культуры испанцами на протяжении 400-летнего господства.</a:t>
            </a:r>
            <a:endParaRPr lang="ru-RU" sz="2800" dirty="0"/>
          </a:p>
        </p:txBody>
      </p:sp>
      <p:pic>
        <p:nvPicPr>
          <p:cNvPr id="21506" name="Picture 2" descr="Картинка 135 из 411"/>
          <p:cNvPicPr>
            <a:picLocks noChangeAspect="1" noChangeArrowheads="1" noCrop="1"/>
          </p:cNvPicPr>
          <p:nvPr/>
        </p:nvPicPr>
        <p:blipFill>
          <a:blip r:embed="rId2"/>
          <a:srcRect/>
          <a:stretch>
            <a:fillRect/>
          </a:stretch>
        </p:blipFill>
        <p:spPr bwMode="auto">
          <a:xfrm>
            <a:off x="7643834" y="0"/>
            <a:ext cx="1500166" cy="1500166"/>
          </a:xfrm>
          <a:prstGeom prst="rect">
            <a:avLst/>
          </a:prstGeom>
          <a:noFill/>
        </p:spPr>
      </p:pic>
      <p:pic>
        <p:nvPicPr>
          <p:cNvPr id="21510" name="Picture 6" descr="Картинка 29 из 2679"/>
          <p:cNvPicPr>
            <a:picLocks noChangeAspect="1" noChangeArrowheads="1"/>
          </p:cNvPicPr>
          <p:nvPr/>
        </p:nvPicPr>
        <p:blipFill>
          <a:blip r:embed="rId3"/>
          <a:srcRect/>
          <a:stretch>
            <a:fillRect/>
          </a:stretch>
        </p:blipFill>
        <p:spPr bwMode="auto">
          <a:xfrm>
            <a:off x="0" y="94225"/>
            <a:ext cx="9144000" cy="6763775"/>
          </a:xfrm>
          <a:prstGeom prst="rect">
            <a:avLst/>
          </a:prstGeom>
          <a:noFill/>
        </p:spPr>
      </p:pic>
      <p:pic>
        <p:nvPicPr>
          <p:cNvPr id="7" name="Picture 2" descr="Картинка 195 из 411"/>
          <p:cNvPicPr>
            <a:picLocks noChangeAspect="1" noChangeArrowheads="1" noCrop="1"/>
          </p:cNvPicPr>
          <p:nvPr/>
        </p:nvPicPr>
        <p:blipFill>
          <a:blip r:embed="rId4"/>
          <a:srcRect/>
          <a:stretch>
            <a:fillRect/>
          </a:stretch>
        </p:blipFill>
        <p:spPr bwMode="auto">
          <a:xfrm>
            <a:off x="285720" y="4357694"/>
            <a:ext cx="2000250" cy="1752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510"/>
                                        </p:tgtEl>
                                        <p:attrNameLst>
                                          <p:attrName>style.visibility</p:attrName>
                                        </p:attrNameLst>
                                      </p:cBhvr>
                                      <p:to>
                                        <p:strVal val="visible"/>
                                      </p:to>
                                    </p:set>
                                    <p:animEffect transition="in" filter="blinds(horizontal)">
                                      <p:cBhvr>
                                        <p:cTn id="7" dur="500"/>
                                        <p:tgtEl>
                                          <p:spTgt spid="215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0"/>
            <a:ext cx="7929586" cy="6126163"/>
          </a:xfrm>
        </p:spPr>
        <p:txBody>
          <a:bodyPr/>
          <a:lstStyle/>
          <a:p>
            <a:pPr>
              <a:buNone/>
            </a:pPr>
            <a:r>
              <a:rPr lang="ru-RU" sz="2400" dirty="0" smtClean="0"/>
              <a:t>     Северная часть полуострова по своим природным особенностям район очень интересный. Это невысокая равнина, на поверхности которой нет ни одной реки. После обильных тропических ливней вода мгновенно просачивается сквозь пористый известняк, не задерживаясь на поверхности, поэтому реки и озера спрятаны под землей и запасы подземных вод здесь очень значительны. Чтобы поднять воду на поверхность, жители построили множество глубоких колодцев. Кроме того, есть колодцы и естественные — </a:t>
            </a:r>
            <a:r>
              <a:rPr lang="ru-RU" sz="2400" dirty="0" err="1" smtClean="0"/>
              <a:t>сеноты</a:t>
            </a:r>
            <a:r>
              <a:rPr lang="ru-RU" sz="2400" dirty="0" smtClean="0"/>
              <a:t>. </a:t>
            </a:r>
            <a:r>
              <a:rPr lang="ru-RU" sz="2400" dirty="0" err="1" smtClean="0"/>
              <a:t>Сеноты</a:t>
            </a:r>
            <a:r>
              <a:rPr lang="ru-RU" sz="2400" dirty="0" smtClean="0"/>
              <a:t> образуются при обвалах известняков над подземными реками и озерами.</a:t>
            </a:r>
            <a:endParaRPr lang="ru-RU" sz="2400" dirty="0"/>
          </a:p>
        </p:txBody>
      </p:sp>
      <p:pic>
        <p:nvPicPr>
          <p:cNvPr id="20482" name="Picture 2" descr="Картинка 228 из 411"/>
          <p:cNvPicPr>
            <a:picLocks noChangeAspect="1" noChangeArrowheads="1" noCrop="1"/>
          </p:cNvPicPr>
          <p:nvPr/>
        </p:nvPicPr>
        <p:blipFill>
          <a:blip r:embed="rId2"/>
          <a:srcRect/>
          <a:stretch>
            <a:fillRect/>
          </a:stretch>
        </p:blipFill>
        <p:spPr bwMode="auto">
          <a:xfrm>
            <a:off x="1142976" y="4857760"/>
            <a:ext cx="1524000" cy="762000"/>
          </a:xfrm>
          <a:prstGeom prst="rect">
            <a:avLst/>
          </a:prstGeom>
          <a:noFill/>
        </p:spPr>
      </p:pic>
      <p:pic>
        <p:nvPicPr>
          <p:cNvPr id="20484" name="Picture 4" descr="Картинка 251 из 411"/>
          <p:cNvPicPr>
            <a:picLocks noChangeAspect="1" noChangeArrowheads="1" noCrop="1"/>
          </p:cNvPicPr>
          <p:nvPr/>
        </p:nvPicPr>
        <p:blipFill>
          <a:blip r:embed="rId3"/>
          <a:srcRect/>
          <a:stretch>
            <a:fillRect/>
          </a:stretch>
        </p:blipFill>
        <p:spPr bwMode="auto">
          <a:xfrm>
            <a:off x="7724775" y="214290"/>
            <a:ext cx="1419225" cy="762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Картинка 37 из 2679"/>
          <p:cNvPicPr>
            <a:picLocks noChangeAspect="1" noChangeArrowheads="1"/>
          </p:cNvPicPr>
          <p:nvPr/>
        </p:nvPicPr>
        <p:blipFill>
          <a:blip r:embed="rId2"/>
          <a:srcRect/>
          <a:stretch>
            <a:fillRect/>
          </a:stretch>
        </p:blipFill>
        <p:spPr bwMode="auto">
          <a:xfrm>
            <a:off x="1785918" y="2609849"/>
            <a:ext cx="2857500" cy="4248151"/>
          </a:xfrm>
          <a:prstGeom prst="rect">
            <a:avLst/>
          </a:prstGeom>
          <a:noFill/>
        </p:spPr>
      </p:pic>
      <p:pic>
        <p:nvPicPr>
          <p:cNvPr id="46082" name="Picture 2" descr="Картинка 52 из 2679"/>
          <p:cNvPicPr>
            <a:picLocks noChangeAspect="1" noChangeArrowheads="1"/>
          </p:cNvPicPr>
          <p:nvPr/>
        </p:nvPicPr>
        <p:blipFill>
          <a:blip r:embed="rId3"/>
          <a:srcRect/>
          <a:stretch>
            <a:fillRect/>
          </a:stretch>
        </p:blipFill>
        <p:spPr bwMode="auto">
          <a:xfrm>
            <a:off x="4595424" y="3643314"/>
            <a:ext cx="4548576" cy="3067040"/>
          </a:xfrm>
          <a:prstGeom prst="rect">
            <a:avLst/>
          </a:prstGeom>
          <a:noFill/>
        </p:spPr>
      </p:pic>
      <p:pic>
        <p:nvPicPr>
          <p:cNvPr id="46084" name="Picture 4" descr="Картинка 56 из 2679"/>
          <p:cNvPicPr>
            <a:picLocks noChangeAspect="1" noChangeArrowheads="1"/>
          </p:cNvPicPr>
          <p:nvPr/>
        </p:nvPicPr>
        <p:blipFill>
          <a:blip r:embed="rId4"/>
          <a:srcRect/>
          <a:stretch>
            <a:fillRect/>
          </a:stretch>
        </p:blipFill>
        <p:spPr bwMode="auto">
          <a:xfrm>
            <a:off x="5072066" y="642918"/>
            <a:ext cx="3929050" cy="2750336"/>
          </a:xfrm>
          <a:prstGeom prst="rect">
            <a:avLst/>
          </a:prstGeom>
          <a:noFill/>
        </p:spPr>
      </p:pic>
      <p:pic>
        <p:nvPicPr>
          <p:cNvPr id="5" name="Picture 2" descr="Картинка 195 из 411"/>
          <p:cNvPicPr>
            <a:picLocks noChangeAspect="1" noChangeArrowheads="1" noCrop="1"/>
          </p:cNvPicPr>
          <p:nvPr/>
        </p:nvPicPr>
        <p:blipFill>
          <a:blip r:embed="rId5"/>
          <a:srcRect/>
          <a:stretch>
            <a:fillRect/>
          </a:stretch>
        </p:blipFill>
        <p:spPr bwMode="auto">
          <a:xfrm>
            <a:off x="2500298" y="0"/>
            <a:ext cx="2000250" cy="17526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ru-RU" sz="3200" dirty="0" smtClean="0"/>
              <a:t>Далее маршрут путешествия проходит через Мексиканское нагорье.</a:t>
            </a:r>
            <a:endParaRPr lang="ru-RU" sz="3200" dirty="0"/>
          </a:p>
        </p:txBody>
      </p:sp>
      <p:sp>
        <p:nvSpPr>
          <p:cNvPr id="3" name="Содержимое 2"/>
          <p:cNvSpPr>
            <a:spLocks noGrp="1"/>
          </p:cNvSpPr>
          <p:nvPr>
            <p:ph idx="1"/>
          </p:nvPr>
        </p:nvSpPr>
        <p:spPr>
          <a:xfrm>
            <a:off x="142844" y="1357298"/>
            <a:ext cx="8358246" cy="5357850"/>
          </a:xfrm>
        </p:spPr>
        <p:txBody>
          <a:bodyPr/>
          <a:lstStyle/>
          <a:p>
            <a:r>
              <a:rPr lang="ru-RU" sz="2800" dirty="0" smtClean="0"/>
              <a:t>Мексиканское нагорье — страна кактусов. Кактусы, растущие здесь, имеют различные размеры и разнообразные формы. Одни похожи на шары высотой в 1,5 м и 2,5 м в обхвате; другие — мелкие колючие шарики; третьи — словно многогранные колонны высотой до 15 м, и все они покрыты колючками. Местные жители из кактусов приготавливают различные кушанья, а также используют как лечебное средство. Посаженные в ряд кактусы служат естественной изгородью.</a:t>
            </a:r>
            <a:endParaRPr lang="ru-RU"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Картинка 14 из 223"/>
          <p:cNvPicPr>
            <a:picLocks noChangeAspect="1" noChangeArrowheads="1"/>
          </p:cNvPicPr>
          <p:nvPr/>
        </p:nvPicPr>
        <p:blipFill>
          <a:blip r:embed="rId2"/>
          <a:srcRect/>
          <a:stretch>
            <a:fillRect/>
          </a:stretch>
        </p:blipFill>
        <p:spPr bwMode="auto">
          <a:xfrm>
            <a:off x="2486025" y="0"/>
            <a:ext cx="6657975" cy="4171951"/>
          </a:xfrm>
          <a:prstGeom prst="rect">
            <a:avLst/>
          </a:prstGeom>
          <a:noFill/>
        </p:spPr>
      </p:pic>
      <p:pic>
        <p:nvPicPr>
          <p:cNvPr id="47108" name="Picture 4" descr="Картинка 2 из 223"/>
          <p:cNvPicPr>
            <a:picLocks noChangeAspect="1" noChangeArrowheads="1"/>
          </p:cNvPicPr>
          <p:nvPr/>
        </p:nvPicPr>
        <p:blipFill>
          <a:blip r:embed="rId3"/>
          <a:srcRect/>
          <a:stretch>
            <a:fillRect/>
          </a:stretch>
        </p:blipFill>
        <p:spPr bwMode="auto">
          <a:xfrm>
            <a:off x="142844" y="4100046"/>
            <a:ext cx="4143404" cy="2757953"/>
          </a:xfrm>
          <a:prstGeom prst="rect">
            <a:avLst/>
          </a:prstGeom>
          <a:noFill/>
        </p:spPr>
      </p:pic>
      <p:pic>
        <p:nvPicPr>
          <p:cNvPr id="47110" name="Picture 6" descr="Картинка 46 из 223"/>
          <p:cNvPicPr>
            <a:picLocks noChangeAspect="1" noChangeArrowheads="1"/>
          </p:cNvPicPr>
          <p:nvPr/>
        </p:nvPicPr>
        <p:blipFill>
          <a:blip r:embed="rId4"/>
          <a:srcRect/>
          <a:stretch>
            <a:fillRect/>
          </a:stretch>
        </p:blipFill>
        <p:spPr bwMode="auto">
          <a:xfrm>
            <a:off x="0" y="642918"/>
            <a:ext cx="2411014" cy="3214686"/>
          </a:xfrm>
          <a:prstGeom prst="rect">
            <a:avLst/>
          </a:prstGeom>
          <a:noFill/>
        </p:spPr>
      </p:pic>
      <p:pic>
        <p:nvPicPr>
          <p:cNvPr id="47112" name="Picture 8" descr="Картинка 167 из 223"/>
          <p:cNvPicPr>
            <a:picLocks noChangeAspect="1" noChangeArrowheads="1"/>
          </p:cNvPicPr>
          <p:nvPr/>
        </p:nvPicPr>
        <p:blipFill>
          <a:blip r:embed="rId5"/>
          <a:srcRect/>
          <a:stretch>
            <a:fillRect/>
          </a:stretch>
        </p:blipFill>
        <p:spPr bwMode="auto">
          <a:xfrm>
            <a:off x="4387630" y="5000636"/>
            <a:ext cx="1813140" cy="1857364"/>
          </a:xfrm>
          <a:prstGeom prst="rect">
            <a:avLst/>
          </a:prstGeom>
          <a:noFill/>
        </p:spPr>
      </p:pic>
      <p:pic>
        <p:nvPicPr>
          <p:cNvPr id="47114" name="Picture 10" descr="Картинка 179 из 223"/>
          <p:cNvPicPr>
            <a:picLocks noChangeAspect="1" noChangeArrowheads="1"/>
          </p:cNvPicPr>
          <p:nvPr/>
        </p:nvPicPr>
        <p:blipFill>
          <a:blip r:embed="rId6"/>
          <a:srcRect/>
          <a:stretch>
            <a:fillRect/>
          </a:stretch>
        </p:blipFill>
        <p:spPr bwMode="auto">
          <a:xfrm>
            <a:off x="6357950" y="4391025"/>
            <a:ext cx="1905000" cy="246697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8858312" cy="1143008"/>
          </a:xfrm>
        </p:spPr>
        <p:txBody>
          <a:bodyPr/>
          <a:lstStyle/>
          <a:p>
            <a:r>
              <a:rPr lang="ru-RU" dirty="0" smtClean="0"/>
              <a:t> </a:t>
            </a:r>
            <a:r>
              <a:rPr lang="ru-RU" sz="3200" dirty="0" smtClean="0"/>
              <a:t>Завершается путешествие на засушливом плато Колорадо</a:t>
            </a:r>
            <a:endParaRPr lang="ru-RU" sz="3200" dirty="0"/>
          </a:p>
        </p:txBody>
      </p:sp>
      <p:sp>
        <p:nvSpPr>
          <p:cNvPr id="3" name="Содержимое 2"/>
          <p:cNvSpPr>
            <a:spLocks noGrp="1"/>
          </p:cNvSpPr>
          <p:nvPr>
            <p:ph idx="1"/>
          </p:nvPr>
        </p:nvSpPr>
        <p:spPr>
          <a:xfrm>
            <a:off x="214282" y="1428736"/>
            <a:ext cx="8515352" cy="5072098"/>
          </a:xfrm>
        </p:spPr>
        <p:txBody>
          <a:bodyPr/>
          <a:lstStyle/>
          <a:p>
            <a:pPr>
              <a:buNone/>
            </a:pPr>
            <a:r>
              <a:rPr lang="ru-RU" sz="2800" dirty="0" smtClean="0"/>
              <a:t>	Его поверхность прорезана глубокими каньонами, из которых самый известный — Большой каньон. Большой каньон реки Колорадо глубочайший в мире. Края Большого каньона не прямолинейные, а очень извилистые. Сверху раскрывается бездна глубиной 1500—1800 м. Кажется, что стоишь на свободно висящем выступе и основы под ногами нет. Далеко видишь темную выемку, по которой течет Колорадо, но она так глубоко врезалась в гранит, что остается незаметной.</a:t>
            </a:r>
            <a:endParaRPr lang="ru-RU" sz="2800" dirty="0"/>
          </a:p>
        </p:txBody>
      </p:sp>
      <p:pic>
        <p:nvPicPr>
          <p:cNvPr id="4" name="Picture 2" descr="Картинка 2 из 697"/>
          <p:cNvPicPr>
            <a:picLocks noChangeAspect="1" noChangeArrowheads="1"/>
          </p:cNvPicPr>
          <p:nvPr/>
        </p:nvPicPr>
        <p:blipFill>
          <a:blip r:embed="rId2"/>
          <a:srcRect/>
          <a:stretch>
            <a:fillRect/>
          </a:stretch>
        </p:blipFill>
        <p:spPr bwMode="auto">
          <a:xfrm>
            <a:off x="0" y="-1"/>
            <a:ext cx="9144000" cy="6858001"/>
          </a:xfrm>
          <a:prstGeom prst="rect">
            <a:avLst/>
          </a:prstGeom>
          <a:noFill/>
        </p:spPr>
      </p:pic>
      <p:pic>
        <p:nvPicPr>
          <p:cNvPr id="5" name="Picture 2" descr="Картинка 148 из 411"/>
          <p:cNvPicPr>
            <a:picLocks noChangeAspect="1" noChangeArrowheads="1" noCrop="1"/>
          </p:cNvPicPr>
          <p:nvPr/>
        </p:nvPicPr>
        <p:blipFill>
          <a:blip r:embed="rId3"/>
          <a:srcRect/>
          <a:stretch>
            <a:fillRect/>
          </a:stretch>
        </p:blipFill>
        <p:spPr bwMode="auto">
          <a:xfrm>
            <a:off x="3000364" y="428604"/>
            <a:ext cx="2476500" cy="142875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4" descr="Картинка 4 из 697"/>
          <p:cNvPicPr>
            <a:picLocks noChangeAspect="1" noChangeArrowheads="1"/>
          </p:cNvPicPr>
          <p:nvPr/>
        </p:nvPicPr>
        <p:blipFill>
          <a:blip r:embed="rId2"/>
          <a:srcRect/>
          <a:stretch>
            <a:fillRect/>
          </a:stretch>
        </p:blipFill>
        <p:spPr bwMode="auto">
          <a:xfrm>
            <a:off x="214282" y="3429000"/>
            <a:ext cx="4837396" cy="3228962"/>
          </a:xfrm>
          <a:prstGeom prst="rect">
            <a:avLst/>
          </a:prstGeom>
          <a:noFill/>
        </p:spPr>
      </p:pic>
      <p:pic>
        <p:nvPicPr>
          <p:cNvPr id="48134" name="Picture 6" descr="Картинка 7 из 697"/>
          <p:cNvPicPr>
            <a:picLocks noChangeAspect="1" noChangeArrowheads="1"/>
          </p:cNvPicPr>
          <p:nvPr/>
        </p:nvPicPr>
        <p:blipFill>
          <a:blip r:embed="rId3"/>
          <a:srcRect/>
          <a:stretch>
            <a:fillRect/>
          </a:stretch>
        </p:blipFill>
        <p:spPr bwMode="auto">
          <a:xfrm>
            <a:off x="4071934" y="0"/>
            <a:ext cx="5072066" cy="3804050"/>
          </a:xfrm>
          <a:prstGeom prst="rect">
            <a:avLst/>
          </a:prstGeom>
          <a:noFill/>
        </p:spPr>
      </p:pic>
      <p:pic>
        <p:nvPicPr>
          <p:cNvPr id="48136" name="Picture 8" descr="Картинка 10 из 697"/>
          <p:cNvPicPr>
            <a:picLocks noChangeAspect="1" noChangeArrowheads="1"/>
          </p:cNvPicPr>
          <p:nvPr/>
        </p:nvPicPr>
        <p:blipFill>
          <a:blip r:embed="rId4"/>
          <a:srcRect/>
          <a:stretch>
            <a:fillRect/>
          </a:stretch>
        </p:blipFill>
        <p:spPr bwMode="auto">
          <a:xfrm>
            <a:off x="142843" y="357166"/>
            <a:ext cx="3810027" cy="2857520"/>
          </a:xfrm>
          <a:prstGeom prst="rect">
            <a:avLst/>
          </a:prstGeom>
          <a:noFill/>
        </p:spPr>
      </p:pic>
      <p:pic>
        <p:nvPicPr>
          <p:cNvPr id="48138" name="Picture 10" descr="Картинка 15 из 697"/>
          <p:cNvPicPr>
            <a:picLocks noChangeAspect="1" noChangeArrowheads="1"/>
          </p:cNvPicPr>
          <p:nvPr/>
        </p:nvPicPr>
        <p:blipFill>
          <a:blip r:embed="rId5"/>
          <a:srcRect/>
          <a:stretch>
            <a:fillRect/>
          </a:stretch>
        </p:blipFill>
        <p:spPr bwMode="auto">
          <a:xfrm>
            <a:off x="5286380" y="3857628"/>
            <a:ext cx="3712191" cy="2781288"/>
          </a:xfrm>
          <a:prstGeom prst="rect">
            <a:avLst/>
          </a:prstGeom>
          <a:noFill/>
        </p:spPr>
      </p:pic>
      <p:pic>
        <p:nvPicPr>
          <p:cNvPr id="48140" name="Picture 12" descr="Картинка 16 из 20"/>
          <p:cNvPicPr>
            <a:picLocks noChangeAspect="1" noChangeArrowheads="1" noCrop="1"/>
          </p:cNvPicPr>
          <p:nvPr/>
        </p:nvPicPr>
        <p:blipFill>
          <a:blip r:embed="rId6"/>
          <a:srcRect/>
          <a:stretch>
            <a:fillRect/>
          </a:stretch>
        </p:blipFill>
        <p:spPr bwMode="auto">
          <a:xfrm>
            <a:off x="5857884" y="5357826"/>
            <a:ext cx="1447800" cy="1209676"/>
          </a:xfrm>
          <a:prstGeom prst="rect">
            <a:avLst/>
          </a:prstGeom>
          <a:noFill/>
        </p:spPr>
      </p:pic>
      <p:pic>
        <p:nvPicPr>
          <p:cNvPr id="10" name="Picture 2" descr="Картинка 195 из 411"/>
          <p:cNvPicPr>
            <a:picLocks noChangeAspect="1" noChangeArrowheads="1" noCrop="1"/>
          </p:cNvPicPr>
          <p:nvPr/>
        </p:nvPicPr>
        <p:blipFill>
          <a:blip r:embed="rId7"/>
          <a:srcRect/>
          <a:stretch>
            <a:fillRect/>
          </a:stretch>
        </p:blipFill>
        <p:spPr bwMode="auto">
          <a:xfrm>
            <a:off x="6858016" y="285728"/>
            <a:ext cx="2000250" cy="17526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42852"/>
            <a:ext cx="9001156" cy="1928825"/>
          </a:xfrm>
        </p:spPr>
        <p:txBody>
          <a:bodyPr/>
          <a:lstStyle/>
          <a:p>
            <a:r>
              <a:rPr lang="ru-RU" dirty="0" smtClean="0"/>
              <a:t>Используя карты атласа и карты учебника на с. 176—177, учащиеся заполняют таблицу  </a:t>
            </a:r>
            <a:r>
              <a:rPr lang="ru-RU" b="1" dirty="0" smtClean="0"/>
              <a:t> «Природные зоны Северной Америки»</a:t>
            </a:r>
            <a:endParaRPr lang="ru-RU" dirty="0"/>
          </a:p>
        </p:txBody>
      </p:sp>
      <p:graphicFrame>
        <p:nvGraphicFramePr>
          <p:cNvPr id="6" name="Таблица 5"/>
          <p:cNvGraphicFramePr>
            <a:graphicFrameLocks noGrp="1"/>
          </p:cNvGraphicFramePr>
          <p:nvPr/>
        </p:nvGraphicFramePr>
        <p:xfrm>
          <a:off x="142844" y="2143113"/>
          <a:ext cx="8858312" cy="4572034"/>
        </p:xfrm>
        <a:graphic>
          <a:graphicData uri="http://schemas.openxmlformats.org/drawingml/2006/table">
            <a:tbl>
              <a:tblPr>
                <a:tableStyleId>{8A107856-5554-42FB-B03E-39F5DBC370BA}</a:tableStyleId>
              </a:tblPr>
              <a:tblGrid>
                <a:gridCol w="2746077"/>
                <a:gridCol w="885829"/>
                <a:gridCol w="797246"/>
                <a:gridCol w="1417331"/>
                <a:gridCol w="1151581"/>
                <a:gridCol w="1860248"/>
              </a:tblGrid>
              <a:tr h="680307">
                <a:tc>
                  <a:txBody>
                    <a:bodyPr/>
                    <a:lstStyle/>
                    <a:p>
                      <a:pPr algn="ctr"/>
                      <a:r>
                        <a:rPr lang="ru-RU" sz="1200" b="1" dirty="0"/>
                        <a:t>Природная зона</a:t>
                      </a:r>
                    </a:p>
                  </a:txBody>
                  <a:tcPr marL="25661" marR="25661" marT="25661" marB="25661">
                    <a:solidFill>
                      <a:srgbClr val="33BB4A"/>
                    </a:solidFill>
                  </a:tcPr>
                </a:tc>
                <a:tc>
                  <a:txBody>
                    <a:bodyPr/>
                    <a:lstStyle/>
                    <a:p>
                      <a:pPr algn="ctr"/>
                      <a:r>
                        <a:rPr lang="ru-RU" sz="1200" b="1"/>
                        <a:t>Климат</a:t>
                      </a:r>
                    </a:p>
                  </a:txBody>
                  <a:tcPr marL="25661" marR="25661" marT="25661" marB="25661">
                    <a:solidFill>
                      <a:srgbClr val="33BB4A"/>
                    </a:solidFill>
                  </a:tcPr>
                </a:tc>
                <a:tc>
                  <a:txBody>
                    <a:bodyPr/>
                    <a:lstStyle/>
                    <a:p>
                      <a:pPr algn="ctr"/>
                      <a:r>
                        <a:rPr lang="ru-RU" sz="1200" b="1"/>
                        <a:t>Почвы</a:t>
                      </a:r>
                    </a:p>
                  </a:txBody>
                  <a:tcPr marL="25661" marR="25661" marT="25661" marB="25661">
                    <a:solidFill>
                      <a:srgbClr val="33BB4A"/>
                    </a:solidFill>
                  </a:tcPr>
                </a:tc>
                <a:tc>
                  <a:txBody>
                    <a:bodyPr/>
                    <a:lstStyle/>
                    <a:p>
                      <a:pPr algn="ctr"/>
                      <a:r>
                        <a:rPr lang="ru-RU" sz="1200" b="1"/>
                        <a:t>Растительность</a:t>
                      </a:r>
                    </a:p>
                  </a:txBody>
                  <a:tcPr marL="25661" marR="25661" marT="25661" marB="25661">
                    <a:solidFill>
                      <a:srgbClr val="33BB4A"/>
                    </a:solidFill>
                  </a:tcPr>
                </a:tc>
                <a:tc>
                  <a:txBody>
                    <a:bodyPr/>
                    <a:lstStyle/>
                    <a:p>
                      <a:pPr algn="ctr"/>
                      <a:r>
                        <a:rPr lang="ru-RU" sz="1200" b="1"/>
                        <a:t>Животный мир</a:t>
                      </a:r>
                    </a:p>
                  </a:txBody>
                  <a:tcPr marL="25661" marR="25661" marT="25661" marB="25661">
                    <a:solidFill>
                      <a:srgbClr val="33BB4A"/>
                    </a:solidFill>
                  </a:tcPr>
                </a:tc>
                <a:tc>
                  <a:txBody>
                    <a:bodyPr/>
                    <a:lstStyle/>
                    <a:p>
                      <a:pPr algn="ctr"/>
                      <a:r>
                        <a:rPr lang="ru-RU" sz="1200" b="1" dirty="0"/>
                        <a:t>Хозяйственная деятельность</a:t>
                      </a:r>
                    </a:p>
                  </a:txBody>
                  <a:tcPr marL="25661" marR="25661" marT="25661" marB="25661">
                    <a:solidFill>
                      <a:srgbClr val="33BB4A"/>
                    </a:solidFill>
                  </a:tcPr>
                </a:tc>
              </a:tr>
              <a:tr h="366567">
                <a:tc>
                  <a:txBody>
                    <a:bodyPr/>
                    <a:lstStyle/>
                    <a:p>
                      <a:pPr algn="ctr"/>
                      <a:r>
                        <a:rPr lang="ru-RU" sz="1200" b="1"/>
                        <a:t>Арктические пустыни</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366567">
                <a:tc>
                  <a:txBody>
                    <a:bodyPr/>
                    <a:lstStyle/>
                    <a:p>
                      <a:pPr algn="ctr"/>
                      <a:r>
                        <a:rPr lang="ru-RU" sz="1200" b="1"/>
                        <a:t>Тундра и лесотундра</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r>
              <a:tr h="253778">
                <a:tc>
                  <a:txBody>
                    <a:bodyPr/>
                    <a:lstStyle/>
                    <a:p>
                      <a:pPr algn="ctr"/>
                      <a:r>
                        <a:rPr lang="ru-RU" sz="1200" b="1"/>
                        <a:t>Тайга</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621246">
                <a:tc>
                  <a:txBody>
                    <a:bodyPr/>
                    <a:lstStyle/>
                    <a:p>
                      <a:pPr algn="ctr"/>
                      <a:r>
                        <a:rPr lang="ru-RU" sz="1200" b="1"/>
                        <a:t>Смешанные и широколиственные леса</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366567">
                <a:tc>
                  <a:txBody>
                    <a:bodyPr/>
                    <a:lstStyle/>
                    <a:p>
                      <a:pPr algn="ctr"/>
                      <a:r>
                        <a:rPr lang="ru-RU" sz="1200" b="1" dirty="0"/>
                        <a:t>Лесостепи и степи</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r>
              <a:tr h="435064">
                <a:tc>
                  <a:txBody>
                    <a:bodyPr/>
                    <a:lstStyle/>
                    <a:p>
                      <a:pPr algn="ctr"/>
                      <a:r>
                        <a:rPr lang="ru-RU" sz="1200" b="1"/>
                        <a:t>Полупустыни и пустыни</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366567">
                <a:tc>
                  <a:txBody>
                    <a:bodyPr/>
                    <a:lstStyle/>
                    <a:p>
                      <a:pPr algn="ctr"/>
                      <a:r>
                        <a:rPr lang="ru-RU" sz="1200" b="1"/>
                        <a:t>Саванны и редколесья</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680307">
                <a:tc>
                  <a:txBody>
                    <a:bodyPr/>
                    <a:lstStyle/>
                    <a:p>
                      <a:pPr algn="ctr"/>
                      <a:r>
                        <a:rPr lang="ru-RU" sz="1200" b="1"/>
                        <a:t>Жестколистные вечнозеленые леса и кустарники</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r>
              <a:tr h="435064">
                <a:tc>
                  <a:txBody>
                    <a:bodyPr/>
                    <a:lstStyle/>
                    <a:p>
                      <a:pPr algn="ctr"/>
                      <a:r>
                        <a:rPr lang="ru-RU" sz="1200" b="1" dirty="0"/>
                        <a:t>Переменно-влажные леса</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r>
            </a:tbl>
          </a:graphicData>
        </a:graphic>
      </p:graphicFrame>
      <p:sp>
        <p:nvSpPr>
          <p:cNvPr id="1843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i="1" dirty="0" smtClean="0"/>
              <a:t>Домашнее задание:</a:t>
            </a:r>
            <a:endParaRPr lang="ru-RU" dirty="0"/>
          </a:p>
        </p:txBody>
      </p:sp>
      <p:sp>
        <p:nvSpPr>
          <p:cNvPr id="3" name="Содержимое 2"/>
          <p:cNvSpPr>
            <a:spLocks noGrp="1"/>
          </p:cNvSpPr>
          <p:nvPr>
            <p:ph idx="1"/>
          </p:nvPr>
        </p:nvSpPr>
        <p:spPr/>
        <p:txBody>
          <a:bodyPr/>
          <a:lstStyle/>
          <a:p>
            <a:pPr>
              <a:buNone/>
            </a:pPr>
            <a:r>
              <a:rPr lang="ru-RU" dirty="0" smtClean="0"/>
              <a:t>		 1) изучить § 42; 2) ответить на вопросы и выполнить задания после параграфа</a:t>
            </a:r>
            <a:endParaRPr lang="ru-RU" dirty="0"/>
          </a:p>
        </p:txBody>
      </p:sp>
      <p:pic>
        <p:nvPicPr>
          <p:cNvPr id="4" name="Picture 4" descr="Картинка 192 из 11951"/>
          <p:cNvPicPr>
            <a:picLocks noChangeAspect="1" noChangeArrowheads="1"/>
          </p:cNvPicPr>
          <p:nvPr/>
        </p:nvPicPr>
        <p:blipFill>
          <a:blip r:embed="rId2"/>
          <a:srcRect/>
          <a:stretch>
            <a:fillRect/>
          </a:stretch>
        </p:blipFill>
        <p:spPr bwMode="auto">
          <a:xfrm>
            <a:off x="3428992" y="2786058"/>
            <a:ext cx="2786082" cy="185738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i="1" dirty="0" smtClean="0"/>
              <a:t>Проверка домашнего задания:</a:t>
            </a:r>
            <a:endParaRPr lang="ru-RU" dirty="0"/>
          </a:p>
        </p:txBody>
      </p:sp>
      <p:sp>
        <p:nvSpPr>
          <p:cNvPr id="3" name="Содержимое 2"/>
          <p:cNvSpPr>
            <a:spLocks noGrp="1"/>
          </p:cNvSpPr>
          <p:nvPr>
            <p:ph idx="1"/>
          </p:nvPr>
        </p:nvSpPr>
        <p:spPr/>
        <p:txBody>
          <a:bodyPr/>
          <a:lstStyle/>
          <a:p>
            <a:pPr>
              <a:buNone/>
            </a:pPr>
            <a:r>
              <a:rPr lang="ru-RU" dirty="0" smtClean="0"/>
              <a:t>	  	</a:t>
            </a:r>
            <a:r>
              <a:rPr lang="ru-RU" b="1" dirty="0" smtClean="0"/>
              <a:t>1.</a:t>
            </a:r>
            <a:r>
              <a:rPr lang="ru-RU" dirty="0" smtClean="0"/>
              <a:t> Расскажите об истории освоения Северной Америки.</a:t>
            </a:r>
            <a:br>
              <a:rPr lang="ru-RU" dirty="0" smtClean="0"/>
            </a:br>
            <a:r>
              <a:rPr lang="ru-RU" dirty="0" smtClean="0"/>
              <a:t>      </a:t>
            </a:r>
            <a:r>
              <a:rPr lang="ru-RU" b="1" dirty="0" smtClean="0"/>
              <a:t>2.</a:t>
            </a:r>
            <a:r>
              <a:rPr lang="ru-RU" dirty="0" smtClean="0"/>
              <a:t> В чем проявляется сходство США и Канады? Есть ли различия?</a:t>
            </a:r>
            <a:br>
              <a:rPr lang="ru-RU" dirty="0" smtClean="0"/>
            </a:br>
            <a:r>
              <a:rPr lang="ru-RU" dirty="0" smtClean="0"/>
              <a:t>      </a:t>
            </a:r>
            <a:r>
              <a:rPr lang="ru-RU" b="1" dirty="0" smtClean="0"/>
              <a:t>3.</a:t>
            </a:r>
            <a:r>
              <a:rPr lang="ru-RU" dirty="0" smtClean="0"/>
              <a:t> Назовите и покажите на карте крупнейшие города Англо-Саксонской Америки.</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i="1" dirty="0" smtClean="0"/>
              <a:t>Проверка домашнего задания:</a:t>
            </a:r>
            <a:endParaRPr lang="ru-RU" dirty="0"/>
          </a:p>
        </p:txBody>
      </p:sp>
      <p:sp>
        <p:nvSpPr>
          <p:cNvPr id="3" name="Содержимое 2"/>
          <p:cNvSpPr>
            <a:spLocks noGrp="1"/>
          </p:cNvSpPr>
          <p:nvPr>
            <p:ph idx="1"/>
          </p:nvPr>
        </p:nvSpPr>
        <p:spPr/>
        <p:txBody>
          <a:bodyPr/>
          <a:lstStyle/>
          <a:p>
            <a:pPr>
              <a:buNone/>
            </a:pPr>
            <a:r>
              <a:rPr lang="ru-RU" dirty="0" smtClean="0"/>
              <a:t>		    </a:t>
            </a:r>
            <a:r>
              <a:rPr lang="ru-RU" b="1" dirty="0" smtClean="0"/>
              <a:t>1.</a:t>
            </a:r>
            <a:r>
              <a:rPr lang="ru-RU" dirty="0" smtClean="0"/>
              <a:t> Дайте описание реки Рио-Гранде.</a:t>
            </a:r>
            <a:br>
              <a:rPr lang="ru-RU" dirty="0" smtClean="0"/>
            </a:br>
            <a:r>
              <a:rPr lang="ru-RU" dirty="0" smtClean="0"/>
              <a:t>      </a:t>
            </a:r>
            <a:r>
              <a:rPr lang="ru-RU" b="1" dirty="0" smtClean="0"/>
              <a:t>2.</a:t>
            </a:r>
            <a:r>
              <a:rPr lang="ru-RU" dirty="0" smtClean="0"/>
              <a:t> Дайте характеристику Кордильер по плану.</a:t>
            </a:r>
            <a:br>
              <a:rPr lang="ru-RU" dirty="0" smtClean="0"/>
            </a:br>
            <a:r>
              <a:rPr lang="ru-RU" dirty="0" smtClean="0"/>
              <a:t>      </a:t>
            </a:r>
            <a:r>
              <a:rPr lang="ru-RU" b="1" dirty="0" smtClean="0"/>
              <a:t>3.</a:t>
            </a:r>
            <a:r>
              <a:rPr lang="ru-RU" dirty="0" smtClean="0"/>
              <a:t> Назовите объекты Всемирного природного наследия, расположенные в районе путешествия.</a:t>
            </a:r>
            <a:br>
              <a:rPr lang="ru-RU" dirty="0" smtClean="0"/>
            </a:br>
            <a:r>
              <a:rPr lang="ru-RU" dirty="0" smtClean="0"/>
              <a:t>      </a:t>
            </a:r>
            <a:r>
              <a:rPr lang="ru-RU" b="1" dirty="0" smtClean="0"/>
              <a:t>4.</a:t>
            </a:r>
            <a:r>
              <a:rPr lang="ru-RU" dirty="0" smtClean="0"/>
              <a:t> Определите географические координаты городов Мехико и Лос-Анджелес.</a:t>
            </a:r>
            <a:endParaRPr lang="ru-RU" dirty="0"/>
          </a:p>
        </p:txBody>
      </p:sp>
      <p:pic>
        <p:nvPicPr>
          <p:cNvPr id="4" name="Picture 2" descr="Картинка 195 из 411"/>
          <p:cNvPicPr>
            <a:picLocks noChangeAspect="1" noChangeArrowheads="1" noCrop="1"/>
          </p:cNvPicPr>
          <p:nvPr/>
        </p:nvPicPr>
        <p:blipFill>
          <a:blip r:embed="rId2"/>
          <a:srcRect/>
          <a:stretch>
            <a:fillRect/>
          </a:stretch>
        </p:blipFill>
        <p:spPr bwMode="auto">
          <a:xfrm>
            <a:off x="6858016" y="285728"/>
            <a:ext cx="2000250" cy="17526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8858312" cy="1071570"/>
          </a:xfrm>
        </p:spPr>
        <p:txBody>
          <a:bodyPr/>
          <a:lstStyle/>
          <a:p>
            <a:r>
              <a:rPr lang="ru-RU" dirty="0" smtClean="0"/>
              <a:t>    </a:t>
            </a:r>
            <a:r>
              <a:rPr lang="ru-RU" sz="3200" dirty="0" smtClean="0"/>
              <a:t>Путешествие продолжается по Большой Калифорнийской долине.</a:t>
            </a:r>
            <a:endParaRPr lang="ru-RU" sz="3200" dirty="0"/>
          </a:p>
        </p:txBody>
      </p:sp>
      <p:sp>
        <p:nvSpPr>
          <p:cNvPr id="3" name="Содержимое 2"/>
          <p:cNvSpPr>
            <a:spLocks noGrp="1"/>
          </p:cNvSpPr>
          <p:nvPr>
            <p:ph idx="1"/>
          </p:nvPr>
        </p:nvSpPr>
        <p:spPr>
          <a:xfrm>
            <a:off x="142844" y="1428736"/>
            <a:ext cx="8072494" cy="4697427"/>
          </a:xfrm>
        </p:spPr>
        <p:txBody>
          <a:bodyPr/>
          <a:lstStyle/>
          <a:p>
            <a:pPr>
              <a:buNone/>
            </a:pPr>
            <a:r>
              <a:rPr lang="ru-RU" dirty="0" smtClean="0"/>
              <a:t>		 На карте Калифорнийская долина выглядит как расщелина, зажатая с обеих сторон горными цепями. Главные города Калифорнии находятся на западе, где ветры с океана охлаждают воздух. </a:t>
            </a:r>
            <a:endParaRPr lang="ru-RU" dirty="0"/>
          </a:p>
        </p:txBody>
      </p:sp>
      <p:pic>
        <p:nvPicPr>
          <p:cNvPr id="14338" name="Picture 2" descr="Картинка 1 из 1994"/>
          <p:cNvPicPr>
            <a:picLocks noChangeAspect="1" noChangeArrowheads="1"/>
          </p:cNvPicPr>
          <p:nvPr/>
        </p:nvPicPr>
        <p:blipFill>
          <a:blip r:embed="rId2"/>
          <a:srcRect/>
          <a:stretch>
            <a:fillRect/>
          </a:stretch>
        </p:blipFill>
        <p:spPr bwMode="auto">
          <a:xfrm>
            <a:off x="6643702" y="3797635"/>
            <a:ext cx="2500298" cy="3060366"/>
          </a:xfrm>
          <a:prstGeom prst="rect">
            <a:avLst/>
          </a:prstGeom>
          <a:noFill/>
        </p:spPr>
      </p:pic>
      <p:pic>
        <p:nvPicPr>
          <p:cNvPr id="14340" name="Picture 4" descr="Картинка 86 из 1994"/>
          <p:cNvPicPr>
            <a:picLocks noChangeAspect="1" noChangeArrowheads="1"/>
          </p:cNvPicPr>
          <p:nvPr/>
        </p:nvPicPr>
        <p:blipFill>
          <a:blip r:embed="rId3" cstate="print"/>
          <a:srcRect/>
          <a:stretch>
            <a:fillRect/>
          </a:stretch>
        </p:blipFill>
        <p:spPr bwMode="auto">
          <a:xfrm>
            <a:off x="1714480" y="4643446"/>
            <a:ext cx="1643075" cy="109799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42853"/>
            <a:ext cx="8229600" cy="3500462"/>
          </a:xfrm>
        </p:spPr>
        <p:txBody>
          <a:bodyPr/>
          <a:lstStyle/>
          <a:p>
            <a:pPr>
              <a:buNone/>
            </a:pPr>
            <a:r>
              <a:rPr lang="ru-RU" dirty="0" smtClean="0"/>
              <a:t>	      1. В каком климатическом поясе, области расположена территория?</a:t>
            </a:r>
            <a:br>
              <a:rPr lang="ru-RU" dirty="0" smtClean="0"/>
            </a:br>
            <a:r>
              <a:rPr lang="ru-RU" dirty="0" smtClean="0"/>
              <a:t>      2. Какое влияние оказывает на климат холодное Калифорнийское течение?</a:t>
            </a:r>
            <a:br>
              <a:rPr lang="ru-RU" dirty="0" smtClean="0"/>
            </a:br>
            <a:r>
              <a:rPr lang="ru-RU" dirty="0" smtClean="0"/>
              <a:t>      3. Почему в Калифорнийской долине выпадает мало осадков?</a:t>
            </a:r>
            <a:endParaRPr lang="ru-RU" dirty="0"/>
          </a:p>
        </p:txBody>
      </p:sp>
      <p:pic>
        <p:nvPicPr>
          <p:cNvPr id="13314" name="Picture 2" descr="Картинка 136 из 411"/>
          <p:cNvPicPr>
            <a:picLocks noChangeAspect="1" noChangeArrowheads="1" noCrop="1"/>
          </p:cNvPicPr>
          <p:nvPr/>
        </p:nvPicPr>
        <p:blipFill>
          <a:blip r:embed="rId2"/>
          <a:srcRect/>
          <a:stretch>
            <a:fillRect/>
          </a:stretch>
        </p:blipFill>
        <p:spPr bwMode="auto">
          <a:xfrm>
            <a:off x="7206644" y="714356"/>
            <a:ext cx="1937356" cy="1104899"/>
          </a:xfrm>
          <a:prstGeom prst="rect">
            <a:avLst/>
          </a:prstGeom>
          <a:noFill/>
        </p:spPr>
      </p:pic>
      <p:pic>
        <p:nvPicPr>
          <p:cNvPr id="13316" name="Picture 4" descr="Картинка 47 из 1994"/>
          <p:cNvPicPr>
            <a:picLocks noChangeAspect="1" noChangeArrowheads="1"/>
          </p:cNvPicPr>
          <p:nvPr/>
        </p:nvPicPr>
        <p:blipFill>
          <a:blip r:embed="rId3"/>
          <a:srcRect/>
          <a:stretch>
            <a:fillRect/>
          </a:stretch>
        </p:blipFill>
        <p:spPr bwMode="auto">
          <a:xfrm>
            <a:off x="3714744" y="3714752"/>
            <a:ext cx="2766111" cy="207642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42852"/>
            <a:ext cx="8229600" cy="5983311"/>
          </a:xfrm>
        </p:spPr>
        <p:txBody>
          <a:bodyPr/>
          <a:lstStyle/>
          <a:p>
            <a:r>
              <a:rPr lang="ru-RU" sz="2400" dirty="0" smtClean="0"/>
              <a:t>      Долгое время Калифорнийская долина, протянувшаяся на сотни километров с севера на юг, лишенная воды, почти не привлекала к себе внимания. Но постепенно сухой и жаркий климат, плодородные почвы открывали возможности для выращивания самых разнообразных сельскохозяйственных культур. Проблема водоснабжения была решена за счет создания разветвленной системы искусственного орошения. Сейчас Калифорния — одна из главных сельскохозяйственных баз США. Здесь выращивают овощи и фрукты, зерновые культуры, разводят скот, овец и т. п.</a:t>
            </a:r>
            <a:endParaRPr lang="ru-RU" sz="2400" dirty="0"/>
          </a:p>
        </p:txBody>
      </p:sp>
      <p:pic>
        <p:nvPicPr>
          <p:cNvPr id="12290" name="Picture 2" descr="Картинка 163 из 411"/>
          <p:cNvPicPr>
            <a:picLocks noChangeAspect="1" noChangeArrowheads="1"/>
          </p:cNvPicPr>
          <p:nvPr/>
        </p:nvPicPr>
        <p:blipFill>
          <a:blip r:embed="rId2"/>
          <a:srcRect/>
          <a:stretch>
            <a:fillRect/>
          </a:stretch>
        </p:blipFill>
        <p:spPr bwMode="auto">
          <a:xfrm>
            <a:off x="7086600" y="642918"/>
            <a:ext cx="2057400" cy="1371601"/>
          </a:xfrm>
          <a:prstGeom prst="rect">
            <a:avLst/>
          </a:prstGeom>
          <a:noFill/>
        </p:spPr>
      </p:pic>
      <p:pic>
        <p:nvPicPr>
          <p:cNvPr id="12294" name="Picture 6" descr="Картинка 113 из 1994"/>
          <p:cNvPicPr>
            <a:picLocks noChangeAspect="1" noChangeArrowheads="1"/>
          </p:cNvPicPr>
          <p:nvPr/>
        </p:nvPicPr>
        <p:blipFill>
          <a:blip r:embed="rId3"/>
          <a:srcRect/>
          <a:stretch>
            <a:fillRect/>
          </a:stretch>
        </p:blipFill>
        <p:spPr bwMode="auto">
          <a:xfrm>
            <a:off x="4913868" y="4643446"/>
            <a:ext cx="3349041" cy="221455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lstStyle/>
          <a:p>
            <a:r>
              <a:rPr lang="ru-RU" sz="3200" dirty="0" smtClean="0"/>
              <a:t>На побережье Тихого океана раскинулся город Сан-Франциско.</a:t>
            </a:r>
            <a:endParaRPr lang="ru-RU" sz="3200" dirty="0"/>
          </a:p>
        </p:txBody>
      </p:sp>
      <p:sp>
        <p:nvSpPr>
          <p:cNvPr id="3" name="Содержимое 2"/>
          <p:cNvSpPr>
            <a:spLocks noGrp="1"/>
          </p:cNvSpPr>
          <p:nvPr>
            <p:ph idx="1"/>
          </p:nvPr>
        </p:nvSpPr>
        <p:spPr>
          <a:xfrm>
            <a:off x="0" y="1357298"/>
            <a:ext cx="9001156" cy="3857653"/>
          </a:xfrm>
        </p:spPr>
        <p:txBody>
          <a:bodyPr/>
          <a:lstStyle/>
          <a:p>
            <a:pPr>
              <a:buNone/>
            </a:pPr>
            <a:r>
              <a:rPr lang="ru-RU" dirty="0" smtClean="0"/>
              <a:t>	</a:t>
            </a:r>
            <a:r>
              <a:rPr lang="ru-RU" dirty="0" smtClean="0"/>
              <a:t>Он </a:t>
            </a:r>
            <a:r>
              <a:rPr lang="ru-RU" dirty="0" smtClean="0"/>
              <a:t>находится к югу от пролива Золотые Ворота. Через пролив перекинут один из крупнейших в мире подвесных мостов. Длина подвесного пролета 1,3 км при высоте над урезом воды 73,2 м. Это позволяет проходить под мостом самым большим судам. Длина всего моста 2,8 км.</a:t>
            </a:r>
            <a:endParaRPr lang="ru-RU" dirty="0"/>
          </a:p>
        </p:txBody>
      </p:sp>
      <p:pic>
        <p:nvPicPr>
          <p:cNvPr id="11266" name="Picture 2" descr="Картинка 148 из 411"/>
          <p:cNvPicPr>
            <a:picLocks noChangeAspect="1" noChangeArrowheads="1" noCrop="1"/>
          </p:cNvPicPr>
          <p:nvPr/>
        </p:nvPicPr>
        <p:blipFill>
          <a:blip r:embed="rId2"/>
          <a:srcRect/>
          <a:stretch>
            <a:fillRect/>
          </a:stretch>
        </p:blipFill>
        <p:spPr bwMode="auto">
          <a:xfrm>
            <a:off x="6667500" y="500042"/>
            <a:ext cx="2476500" cy="1428750"/>
          </a:xfrm>
          <a:prstGeom prst="rect">
            <a:avLst/>
          </a:prstGeom>
          <a:noFill/>
        </p:spPr>
      </p:pic>
      <p:pic>
        <p:nvPicPr>
          <p:cNvPr id="11268" name="Picture 4" descr="Картинка 4 из 96000"/>
          <p:cNvPicPr>
            <a:picLocks noChangeAspect="1" noChangeArrowheads="1"/>
          </p:cNvPicPr>
          <p:nvPr/>
        </p:nvPicPr>
        <p:blipFill>
          <a:blip r:embed="rId3"/>
          <a:srcRect/>
          <a:stretch>
            <a:fillRect/>
          </a:stretch>
        </p:blipFill>
        <p:spPr bwMode="auto">
          <a:xfrm>
            <a:off x="4929190" y="4838244"/>
            <a:ext cx="4214810" cy="2019756"/>
          </a:xfrm>
          <a:prstGeom prst="rect">
            <a:avLst/>
          </a:prstGeom>
          <a:noFill/>
        </p:spPr>
      </p:pic>
      <p:pic>
        <p:nvPicPr>
          <p:cNvPr id="11270" name="Picture 6" descr="Картинка 7 из 96000"/>
          <p:cNvPicPr>
            <a:picLocks noChangeAspect="1" noChangeArrowheads="1"/>
          </p:cNvPicPr>
          <p:nvPr/>
        </p:nvPicPr>
        <p:blipFill>
          <a:blip r:embed="rId4"/>
          <a:srcRect/>
          <a:stretch>
            <a:fillRect/>
          </a:stretch>
        </p:blipFill>
        <p:spPr bwMode="auto">
          <a:xfrm>
            <a:off x="357158" y="4832510"/>
            <a:ext cx="3071834" cy="2025490"/>
          </a:xfrm>
          <a:prstGeom prst="rect">
            <a:avLst/>
          </a:prstGeom>
          <a:noFill/>
        </p:spPr>
      </p:pic>
      <p:pic>
        <p:nvPicPr>
          <p:cNvPr id="11272" name="Picture 8" descr="Картинка 47 из 70"/>
          <p:cNvPicPr>
            <a:picLocks noChangeAspect="1" noChangeArrowheads="1" noCrop="1"/>
          </p:cNvPicPr>
          <p:nvPr/>
        </p:nvPicPr>
        <p:blipFill>
          <a:blip r:embed="rId5"/>
          <a:srcRect/>
          <a:stretch>
            <a:fillRect/>
          </a:stretch>
        </p:blipFill>
        <p:spPr bwMode="auto">
          <a:xfrm>
            <a:off x="2500298" y="6067424"/>
            <a:ext cx="800100" cy="790576"/>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ru-RU" sz="3200" dirty="0" smtClean="0"/>
              <a:t>Дальнейший путь пролегает через Большой Бассейн</a:t>
            </a:r>
            <a:endParaRPr lang="ru-RU" sz="3200" dirty="0"/>
          </a:p>
        </p:txBody>
      </p:sp>
      <p:sp>
        <p:nvSpPr>
          <p:cNvPr id="3" name="Содержимое 2"/>
          <p:cNvSpPr>
            <a:spLocks noGrp="1"/>
          </p:cNvSpPr>
          <p:nvPr>
            <p:ph idx="1"/>
          </p:nvPr>
        </p:nvSpPr>
        <p:spPr>
          <a:xfrm>
            <a:off x="142844" y="1357298"/>
            <a:ext cx="8143932" cy="4768865"/>
          </a:xfrm>
        </p:spPr>
        <p:txBody>
          <a:bodyPr/>
          <a:lstStyle/>
          <a:p>
            <a:pPr>
              <a:buNone/>
            </a:pPr>
            <a:r>
              <a:rPr lang="ru-RU" dirty="0" smtClean="0"/>
              <a:t>		 Из этого района не стекает в океан ни одна река, но много озер, и почти все они соленые. Самое крупное из них — Большое Соленое озеро. Оно осталось от испарившегося огромного водного бассейна. Глубина озера около 15 м. Озеро имеет высокую концентрацию соли, а поэтому плавать в нем очень легко.</a:t>
            </a:r>
            <a:endParaRPr lang="ru-RU" dirty="0"/>
          </a:p>
        </p:txBody>
      </p:sp>
      <p:pic>
        <p:nvPicPr>
          <p:cNvPr id="10242" name="Picture 2" descr="Картинка 16 из 20"/>
          <p:cNvPicPr>
            <a:picLocks noChangeAspect="1" noChangeArrowheads="1" noCrop="1"/>
          </p:cNvPicPr>
          <p:nvPr/>
        </p:nvPicPr>
        <p:blipFill>
          <a:blip r:embed="rId2"/>
          <a:srcRect/>
          <a:stretch>
            <a:fillRect/>
          </a:stretch>
        </p:blipFill>
        <p:spPr bwMode="auto">
          <a:xfrm>
            <a:off x="7500958" y="5500702"/>
            <a:ext cx="1447800" cy="120967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6" name="Picture 4" descr="Картинка 13 из 1347"/>
          <p:cNvPicPr>
            <a:picLocks noChangeAspect="1" noChangeArrowheads="1"/>
          </p:cNvPicPr>
          <p:nvPr/>
        </p:nvPicPr>
        <p:blipFill>
          <a:blip r:embed="rId2"/>
          <a:srcRect/>
          <a:stretch>
            <a:fillRect/>
          </a:stretch>
        </p:blipFill>
        <p:spPr bwMode="auto">
          <a:xfrm>
            <a:off x="-71439" y="-55"/>
            <a:ext cx="9215439" cy="6858055"/>
          </a:xfrm>
          <a:prstGeom prst="rect">
            <a:avLst/>
          </a:prstGeom>
          <a:noFill/>
        </p:spPr>
      </p:pic>
      <p:pic>
        <p:nvPicPr>
          <p:cNvPr id="6" name="Picture 2" descr="Картинка 25 из 430"/>
          <p:cNvPicPr>
            <a:picLocks noChangeAspect="1" noChangeArrowheads="1"/>
          </p:cNvPicPr>
          <p:nvPr/>
        </p:nvPicPr>
        <p:blipFill>
          <a:blip r:embed="rId3"/>
          <a:srcRect/>
          <a:stretch>
            <a:fillRect/>
          </a:stretch>
        </p:blipFill>
        <p:spPr bwMode="auto">
          <a:xfrm>
            <a:off x="3786182" y="2714620"/>
            <a:ext cx="3810000" cy="38100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ru-RU" dirty="0" smtClean="0"/>
              <a:t>  </a:t>
            </a:r>
            <a:r>
              <a:rPr lang="ru-RU" sz="3200" dirty="0" smtClean="0"/>
              <a:t>Пролетая над Аппалачами, учащиеся дают характеристику гор по плану</a:t>
            </a:r>
            <a:endParaRPr lang="ru-RU" sz="3200" dirty="0"/>
          </a:p>
        </p:txBody>
      </p:sp>
      <p:sp>
        <p:nvSpPr>
          <p:cNvPr id="3" name="Содержимое 2"/>
          <p:cNvSpPr>
            <a:spLocks noGrp="1"/>
          </p:cNvSpPr>
          <p:nvPr>
            <p:ph idx="1"/>
          </p:nvPr>
        </p:nvSpPr>
        <p:spPr>
          <a:xfrm>
            <a:off x="142844" y="1428736"/>
            <a:ext cx="7929618" cy="4697427"/>
          </a:xfrm>
        </p:spPr>
        <p:txBody>
          <a:bodyPr/>
          <a:lstStyle/>
          <a:p>
            <a:pPr>
              <a:buNone/>
            </a:pPr>
            <a:r>
              <a:rPr lang="ru-RU" dirty="0" smtClean="0"/>
              <a:t>		 Аппалачи тянутся на 2600 км параллельными хребтами. Название гор происходит от названия обитавшего некогда здесь индейского племени. Все крупнейшие реки, особенно на юге Аппалачей, текут не по продольным долинам, а поперек гор, прорезая их иногда чрезвычайно узкими и глубокими ущельями.</a:t>
            </a:r>
            <a:endParaRPr lang="ru-RU" dirty="0"/>
          </a:p>
        </p:txBody>
      </p:sp>
      <p:pic>
        <p:nvPicPr>
          <p:cNvPr id="9218" name="Picture 2" descr="Картинка 4 из 62"/>
          <p:cNvPicPr>
            <a:picLocks noChangeAspect="1" noChangeArrowheads="1"/>
          </p:cNvPicPr>
          <p:nvPr/>
        </p:nvPicPr>
        <p:blipFill>
          <a:blip r:embed="rId2"/>
          <a:srcRect/>
          <a:stretch>
            <a:fillRect/>
          </a:stretch>
        </p:blipFill>
        <p:spPr bwMode="auto">
          <a:xfrm>
            <a:off x="0" y="71295"/>
            <a:ext cx="9144000" cy="6786705"/>
          </a:xfrm>
          <a:prstGeom prst="rect">
            <a:avLst/>
          </a:prstGeom>
          <a:noFill/>
        </p:spPr>
      </p:pic>
      <p:pic>
        <p:nvPicPr>
          <p:cNvPr id="6" name="Picture 12" descr="Картинка 16 из 20"/>
          <p:cNvPicPr>
            <a:picLocks noChangeAspect="1" noChangeArrowheads="1" noCrop="1"/>
          </p:cNvPicPr>
          <p:nvPr/>
        </p:nvPicPr>
        <p:blipFill>
          <a:blip r:embed="rId3"/>
          <a:srcRect/>
          <a:stretch>
            <a:fillRect/>
          </a:stretch>
        </p:blipFill>
        <p:spPr bwMode="auto">
          <a:xfrm>
            <a:off x="7500958" y="3143248"/>
            <a:ext cx="1447800" cy="1209676"/>
          </a:xfrm>
          <a:prstGeom prst="rect">
            <a:avLst/>
          </a:prstGeom>
          <a:noFill/>
        </p:spPr>
      </p:pic>
      <p:pic>
        <p:nvPicPr>
          <p:cNvPr id="7" name="Picture 2" descr="Картинка 148 из 411"/>
          <p:cNvPicPr>
            <a:picLocks noChangeAspect="1" noChangeArrowheads="1" noCrop="1"/>
          </p:cNvPicPr>
          <p:nvPr/>
        </p:nvPicPr>
        <p:blipFill>
          <a:blip r:embed="rId4"/>
          <a:srcRect/>
          <a:stretch>
            <a:fillRect/>
          </a:stretch>
        </p:blipFill>
        <p:spPr bwMode="auto">
          <a:xfrm>
            <a:off x="357158" y="1714488"/>
            <a:ext cx="2476500" cy="1428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linds(horizontal)">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0" fill="hold"/>
                                        <p:tgtEl>
                                          <p:spTgt spid="6"/>
                                        </p:tgtEl>
                                        <p:attrNameLst>
                                          <p:attrName>ppt_x</p:attrName>
                                        </p:attrNameLst>
                                      </p:cBhvr>
                                      <p:tavLst>
                                        <p:tav tm="0">
                                          <p:val>
                                            <p:strVal val="#ppt_x"/>
                                          </p:val>
                                        </p:tav>
                                        <p:tav tm="100000">
                                          <p:val>
                                            <p:strVal val="#ppt_x"/>
                                          </p:val>
                                        </p:tav>
                                      </p:tavLst>
                                    </p:anim>
                                    <p:anim calcmode="lin" valueType="num">
                                      <p:cBhvr additive="base">
                                        <p:cTn id="13"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Картинка 22 из 62"/>
          <p:cNvPicPr>
            <a:picLocks noChangeAspect="1" noChangeArrowheads="1"/>
          </p:cNvPicPr>
          <p:nvPr/>
        </p:nvPicPr>
        <p:blipFill>
          <a:blip r:embed="rId2"/>
          <a:srcRect/>
          <a:stretch>
            <a:fillRect/>
          </a:stretch>
        </p:blipFill>
        <p:spPr bwMode="auto">
          <a:xfrm>
            <a:off x="5524500" y="428604"/>
            <a:ext cx="3619500" cy="2676525"/>
          </a:xfrm>
          <a:prstGeom prst="rect">
            <a:avLst/>
          </a:prstGeom>
          <a:noFill/>
        </p:spPr>
      </p:pic>
      <p:pic>
        <p:nvPicPr>
          <p:cNvPr id="51204" name="Picture 4" descr="Картинка 37 из 62"/>
          <p:cNvPicPr>
            <a:picLocks noChangeAspect="1" noChangeArrowheads="1"/>
          </p:cNvPicPr>
          <p:nvPr/>
        </p:nvPicPr>
        <p:blipFill>
          <a:blip r:embed="rId3"/>
          <a:srcRect/>
          <a:stretch>
            <a:fillRect/>
          </a:stretch>
        </p:blipFill>
        <p:spPr bwMode="auto">
          <a:xfrm>
            <a:off x="0" y="2464586"/>
            <a:ext cx="5857884" cy="4393413"/>
          </a:xfrm>
          <a:prstGeom prst="rect">
            <a:avLst/>
          </a:prstGeom>
          <a:noFill/>
        </p:spPr>
      </p:pic>
      <p:pic>
        <p:nvPicPr>
          <p:cNvPr id="6" name="Picture 2" descr="Картинка 148 из 411"/>
          <p:cNvPicPr>
            <a:picLocks noChangeAspect="1" noChangeArrowheads="1" noCrop="1"/>
          </p:cNvPicPr>
          <p:nvPr/>
        </p:nvPicPr>
        <p:blipFill>
          <a:blip r:embed="rId4"/>
          <a:srcRect/>
          <a:stretch>
            <a:fillRect/>
          </a:stretch>
        </p:blipFill>
        <p:spPr bwMode="auto">
          <a:xfrm>
            <a:off x="3000364" y="428604"/>
            <a:ext cx="2476500" cy="1428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214290"/>
            <a:ext cx="8229600" cy="5911873"/>
          </a:xfrm>
        </p:spPr>
        <p:txBody>
          <a:bodyPr/>
          <a:lstStyle/>
          <a:p>
            <a:pPr>
              <a:buNone/>
            </a:pPr>
            <a:r>
              <a:rPr lang="ru-RU" dirty="0" smtClean="0"/>
              <a:t>	</a:t>
            </a:r>
            <a:r>
              <a:rPr lang="ru-RU" sz="2400" dirty="0" smtClean="0"/>
              <a:t>  Вдоль побережья тянется полоса городов. Среди них — столица США город Вашингтон и крупнейший город Нью-Йорк. Вашингтон расположен в нижнем течении реки Потомак. Основанный в 1791 г. как столица и названный в честь первого президента США Джорджа Вашингтона, город развивался как административный центр. Здесь находятся резиденция президента — Белый дом и здание Конгресса США — Капитолий. Все здания в столице не должны превышать высоты Капитолия. Вашингтон — крупный научный и культурный центр. В городе находится множество университетов, Национальная галерея искусств, крупнейшая в США библиотека.</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3" name="Picture 15" descr="Безымянныйтрн"/>
          <p:cNvPicPr>
            <a:picLocks noChangeAspect="1" noChangeArrowheads="1"/>
          </p:cNvPicPr>
          <p:nvPr/>
        </p:nvPicPr>
        <p:blipFill>
          <a:blip r:embed="rId2"/>
          <a:srcRect/>
          <a:stretch>
            <a:fillRect/>
          </a:stretch>
        </p:blipFill>
        <p:spPr bwMode="auto">
          <a:xfrm>
            <a:off x="0" y="3357563"/>
            <a:ext cx="1905000" cy="1714500"/>
          </a:xfrm>
          <a:prstGeom prst="rect">
            <a:avLst/>
          </a:prstGeom>
          <a:noFill/>
        </p:spPr>
      </p:pic>
      <p:pic>
        <p:nvPicPr>
          <p:cNvPr id="2064" name="Picture 16" descr="Безымянныйтрн"/>
          <p:cNvPicPr>
            <a:picLocks noChangeAspect="1" noChangeArrowheads="1"/>
          </p:cNvPicPr>
          <p:nvPr/>
        </p:nvPicPr>
        <p:blipFill>
          <a:blip r:embed="rId2"/>
          <a:srcRect/>
          <a:stretch>
            <a:fillRect/>
          </a:stretch>
        </p:blipFill>
        <p:spPr bwMode="auto">
          <a:xfrm>
            <a:off x="7239000" y="3068638"/>
            <a:ext cx="1905000" cy="1714500"/>
          </a:xfrm>
          <a:prstGeom prst="rect">
            <a:avLst/>
          </a:prstGeom>
          <a:noFill/>
        </p:spPr>
      </p:pic>
      <p:pic>
        <p:nvPicPr>
          <p:cNvPr id="2070" name="Picture 22"/>
          <p:cNvPicPr>
            <a:picLocks noChangeAspect="1" noChangeArrowheads="1"/>
          </p:cNvPicPr>
          <p:nvPr/>
        </p:nvPicPr>
        <p:blipFill>
          <a:blip r:embed="rId3"/>
          <a:srcRect/>
          <a:stretch>
            <a:fillRect/>
          </a:stretch>
        </p:blipFill>
        <p:spPr bwMode="auto">
          <a:xfrm>
            <a:off x="0" y="5048250"/>
            <a:ext cx="3348038" cy="1809750"/>
          </a:xfrm>
          <a:prstGeom prst="rect">
            <a:avLst/>
          </a:prstGeom>
          <a:noFill/>
          <a:ln w="9525">
            <a:noFill/>
            <a:miter lim="800000"/>
            <a:headEnd/>
            <a:tailEnd/>
          </a:ln>
          <a:effectLst/>
        </p:spPr>
      </p:pic>
      <p:pic>
        <p:nvPicPr>
          <p:cNvPr id="2071" name="Picture 23"/>
          <p:cNvPicPr>
            <a:picLocks noChangeAspect="1" noChangeArrowheads="1"/>
          </p:cNvPicPr>
          <p:nvPr/>
        </p:nvPicPr>
        <p:blipFill>
          <a:blip r:embed="rId3"/>
          <a:srcRect/>
          <a:stretch>
            <a:fillRect/>
          </a:stretch>
        </p:blipFill>
        <p:spPr bwMode="auto">
          <a:xfrm>
            <a:off x="3203575" y="4700588"/>
            <a:ext cx="3529013" cy="2157412"/>
          </a:xfrm>
          <a:prstGeom prst="rect">
            <a:avLst/>
          </a:prstGeom>
          <a:noFill/>
          <a:ln w="9525">
            <a:noFill/>
            <a:miter lim="800000"/>
            <a:headEnd/>
            <a:tailEnd/>
          </a:ln>
          <a:effectLst/>
        </p:spPr>
      </p:pic>
      <p:pic>
        <p:nvPicPr>
          <p:cNvPr id="2072" name="Picture 24"/>
          <p:cNvPicPr>
            <a:picLocks noChangeAspect="1" noChangeArrowheads="1"/>
          </p:cNvPicPr>
          <p:nvPr/>
        </p:nvPicPr>
        <p:blipFill>
          <a:blip r:embed="rId3"/>
          <a:srcRect/>
          <a:stretch>
            <a:fillRect/>
          </a:stretch>
        </p:blipFill>
        <p:spPr bwMode="auto">
          <a:xfrm>
            <a:off x="6516688" y="4700588"/>
            <a:ext cx="2627312" cy="2157412"/>
          </a:xfrm>
          <a:prstGeom prst="rect">
            <a:avLst/>
          </a:prstGeom>
          <a:noFill/>
          <a:ln w="9525">
            <a:noFill/>
            <a:miter lim="800000"/>
            <a:headEnd/>
            <a:tailEnd/>
          </a:ln>
          <a:effectLst/>
        </p:spPr>
      </p:pic>
      <p:pic>
        <p:nvPicPr>
          <p:cNvPr id="2090" name="Picture 42" descr="oblaka03"/>
          <p:cNvPicPr>
            <a:picLocks noChangeAspect="1" noChangeArrowheads="1"/>
          </p:cNvPicPr>
          <p:nvPr/>
        </p:nvPicPr>
        <p:blipFill>
          <a:blip r:embed="rId4"/>
          <a:srcRect/>
          <a:stretch>
            <a:fillRect/>
          </a:stretch>
        </p:blipFill>
        <p:spPr bwMode="auto">
          <a:xfrm>
            <a:off x="0" y="398463"/>
            <a:ext cx="3203575" cy="2082800"/>
          </a:xfrm>
          <a:prstGeom prst="rect">
            <a:avLst/>
          </a:prstGeom>
          <a:noFill/>
        </p:spPr>
      </p:pic>
      <p:pic>
        <p:nvPicPr>
          <p:cNvPr id="2092" name="Picture 44" descr="ptah29"/>
          <p:cNvPicPr>
            <a:picLocks noChangeAspect="1" noChangeArrowheads="1"/>
          </p:cNvPicPr>
          <p:nvPr/>
        </p:nvPicPr>
        <p:blipFill>
          <a:blip r:embed="rId5"/>
          <a:srcRect/>
          <a:stretch>
            <a:fillRect/>
          </a:stretch>
        </p:blipFill>
        <p:spPr bwMode="auto">
          <a:xfrm>
            <a:off x="7239000" y="1844675"/>
            <a:ext cx="1905000" cy="1238250"/>
          </a:xfrm>
          <a:prstGeom prst="rect">
            <a:avLst/>
          </a:prstGeom>
          <a:noFill/>
        </p:spPr>
      </p:pic>
      <p:sp>
        <p:nvSpPr>
          <p:cNvPr id="11" name="Заголовок 10"/>
          <p:cNvSpPr>
            <a:spLocks noGrp="1"/>
          </p:cNvSpPr>
          <p:nvPr>
            <p:ph type="title"/>
          </p:nvPr>
        </p:nvSpPr>
        <p:spPr>
          <a:xfrm>
            <a:off x="142844" y="214290"/>
            <a:ext cx="8786874" cy="1643074"/>
          </a:xfrm>
        </p:spPr>
        <p:txBody>
          <a:bodyPr/>
          <a:lstStyle/>
          <a:p>
            <a:r>
              <a:rPr lang="ru-RU" sz="3200" dirty="0" smtClean="0"/>
              <a:t>Используя текст § 41 на с. 169 и карты атласа, сравниваем США и Канаду, результаты сравнения отражаем в таблице</a:t>
            </a:r>
            <a:endParaRPr lang="ru-RU" sz="3200" dirty="0"/>
          </a:p>
        </p:txBody>
      </p:sp>
      <p:graphicFrame>
        <p:nvGraphicFramePr>
          <p:cNvPr id="15" name="Таблица 14"/>
          <p:cNvGraphicFramePr>
            <a:graphicFrameLocks noGrp="1"/>
          </p:cNvGraphicFramePr>
          <p:nvPr/>
        </p:nvGraphicFramePr>
        <p:xfrm>
          <a:off x="1857357" y="2143115"/>
          <a:ext cx="5286411" cy="3317885"/>
        </p:xfrm>
        <a:graphic>
          <a:graphicData uri="http://schemas.openxmlformats.org/drawingml/2006/table">
            <a:tbl>
              <a:tblPr>
                <a:tableStyleId>{8A107856-5554-42FB-B03E-39F5DBC370BA}</a:tableStyleId>
              </a:tblPr>
              <a:tblGrid>
                <a:gridCol w="1762137"/>
                <a:gridCol w="1762137"/>
                <a:gridCol w="1762137"/>
              </a:tblGrid>
              <a:tr h="1094902">
                <a:tc>
                  <a:txBody>
                    <a:bodyPr/>
                    <a:lstStyle/>
                    <a:p>
                      <a:pPr algn="ctr"/>
                      <a:r>
                        <a:rPr lang="ru-RU" sz="2000" b="1"/>
                        <a:t> </a:t>
                      </a:r>
                    </a:p>
                  </a:txBody>
                  <a:tcPr>
                    <a:solidFill>
                      <a:srgbClr val="66CCFF"/>
                    </a:solidFill>
                  </a:tcPr>
                </a:tc>
                <a:tc>
                  <a:txBody>
                    <a:bodyPr/>
                    <a:lstStyle/>
                    <a:p>
                      <a:pPr algn="ctr"/>
                      <a:r>
                        <a:rPr lang="ru-RU" sz="2000" b="1"/>
                        <a:t>США</a:t>
                      </a:r>
                    </a:p>
                  </a:txBody>
                  <a:tcPr>
                    <a:solidFill>
                      <a:srgbClr val="66CCFF"/>
                    </a:solidFill>
                  </a:tcPr>
                </a:tc>
                <a:tc>
                  <a:txBody>
                    <a:bodyPr/>
                    <a:lstStyle/>
                    <a:p>
                      <a:pPr algn="ctr"/>
                      <a:r>
                        <a:rPr lang="ru-RU" sz="2000" b="1"/>
                        <a:t>Канада</a:t>
                      </a:r>
                    </a:p>
                  </a:txBody>
                  <a:tcPr>
                    <a:solidFill>
                      <a:srgbClr val="66CCFF"/>
                    </a:solidFill>
                  </a:tcPr>
                </a:tc>
              </a:tr>
              <a:tr h="1128081">
                <a:tc>
                  <a:txBody>
                    <a:bodyPr/>
                    <a:lstStyle/>
                    <a:p>
                      <a:r>
                        <a:rPr lang="ru-RU" sz="2000" b="1"/>
                        <a:t>Сходство</a:t>
                      </a:r>
                    </a:p>
                  </a:txBody>
                  <a:tcPr>
                    <a:solidFill>
                      <a:srgbClr val="66CCFF"/>
                    </a:solidFill>
                  </a:tcPr>
                </a:tc>
                <a:tc>
                  <a:txBody>
                    <a:bodyPr/>
                    <a:lstStyle/>
                    <a:p>
                      <a:r>
                        <a:rPr lang="ru-RU" sz="2000" b="1"/>
                        <a:t> </a:t>
                      </a:r>
                    </a:p>
                  </a:txBody>
                  <a:tcPr>
                    <a:solidFill>
                      <a:srgbClr val="66CCFF"/>
                    </a:solidFill>
                  </a:tcPr>
                </a:tc>
                <a:tc>
                  <a:txBody>
                    <a:bodyPr/>
                    <a:lstStyle/>
                    <a:p>
                      <a:r>
                        <a:rPr lang="ru-RU" sz="2000" b="1"/>
                        <a:t> </a:t>
                      </a:r>
                    </a:p>
                  </a:txBody>
                  <a:tcPr>
                    <a:solidFill>
                      <a:srgbClr val="66CCFF"/>
                    </a:solidFill>
                  </a:tcPr>
                </a:tc>
              </a:tr>
              <a:tr h="1094902">
                <a:tc>
                  <a:txBody>
                    <a:bodyPr/>
                    <a:lstStyle/>
                    <a:p>
                      <a:r>
                        <a:rPr lang="ru-RU" sz="2000" b="1"/>
                        <a:t>Различие</a:t>
                      </a:r>
                    </a:p>
                  </a:txBody>
                  <a:tcPr>
                    <a:solidFill>
                      <a:srgbClr val="66CCFF"/>
                    </a:solidFill>
                  </a:tcPr>
                </a:tc>
                <a:tc>
                  <a:txBody>
                    <a:bodyPr/>
                    <a:lstStyle/>
                    <a:p>
                      <a:r>
                        <a:rPr lang="ru-RU" sz="2000" b="1"/>
                        <a:t> </a:t>
                      </a:r>
                    </a:p>
                  </a:txBody>
                  <a:tcPr>
                    <a:solidFill>
                      <a:srgbClr val="66CCFF"/>
                    </a:solidFill>
                  </a:tcPr>
                </a:tc>
                <a:tc>
                  <a:txBody>
                    <a:bodyPr/>
                    <a:lstStyle/>
                    <a:p>
                      <a:r>
                        <a:rPr lang="ru-RU" sz="2000" b="1" dirty="0"/>
                        <a:t> </a:t>
                      </a:r>
                    </a:p>
                  </a:txBody>
                  <a:tcPr>
                    <a:solidFill>
                      <a:srgbClr val="66CCFF"/>
                    </a:solidFill>
                  </a:tcPr>
                </a:tc>
              </a:tr>
            </a:tbl>
          </a:graphicData>
        </a:graphic>
      </p:graphicFrame>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8" name="Picture 4" descr="Картинка 14 из 96000"/>
          <p:cNvPicPr>
            <a:picLocks noChangeAspect="1" noChangeArrowheads="1"/>
          </p:cNvPicPr>
          <p:nvPr/>
        </p:nvPicPr>
        <p:blipFill>
          <a:blip r:embed="rId2"/>
          <a:srcRect/>
          <a:stretch>
            <a:fillRect/>
          </a:stretch>
        </p:blipFill>
        <p:spPr bwMode="auto">
          <a:xfrm>
            <a:off x="6143636" y="142852"/>
            <a:ext cx="2857500" cy="3905251"/>
          </a:xfrm>
          <a:prstGeom prst="rect">
            <a:avLst/>
          </a:prstGeom>
          <a:noFill/>
        </p:spPr>
      </p:pic>
      <p:pic>
        <p:nvPicPr>
          <p:cNvPr id="52230" name="Picture 6" descr="Картинка 20 из 96000"/>
          <p:cNvPicPr>
            <a:picLocks noChangeAspect="1" noChangeArrowheads="1"/>
          </p:cNvPicPr>
          <p:nvPr/>
        </p:nvPicPr>
        <p:blipFill>
          <a:blip r:embed="rId3"/>
          <a:srcRect/>
          <a:stretch>
            <a:fillRect/>
          </a:stretch>
        </p:blipFill>
        <p:spPr bwMode="auto">
          <a:xfrm>
            <a:off x="3357554" y="4000504"/>
            <a:ext cx="3607815" cy="2832135"/>
          </a:xfrm>
          <a:prstGeom prst="rect">
            <a:avLst/>
          </a:prstGeom>
          <a:noFill/>
        </p:spPr>
      </p:pic>
      <p:pic>
        <p:nvPicPr>
          <p:cNvPr id="52232" name="Picture 8" descr="Картинка 21 из 96000"/>
          <p:cNvPicPr>
            <a:picLocks noChangeAspect="1" noChangeArrowheads="1"/>
          </p:cNvPicPr>
          <p:nvPr/>
        </p:nvPicPr>
        <p:blipFill>
          <a:blip r:embed="rId4"/>
          <a:srcRect/>
          <a:stretch>
            <a:fillRect/>
          </a:stretch>
        </p:blipFill>
        <p:spPr bwMode="auto">
          <a:xfrm>
            <a:off x="142844" y="142852"/>
            <a:ext cx="5715000" cy="3810000"/>
          </a:xfrm>
          <a:prstGeom prst="rect">
            <a:avLst/>
          </a:prstGeom>
          <a:noFill/>
        </p:spPr>
      </p:pic>
      <p:pic>
        <p:nvPicPr>
          <p:cNvPr id="52234" name="Picture 10" descr="Картинка 23 из 96000"/>
          <p:cNvPicPr>
            <a:picLocks noChangeAspect="1" noChangeArrowheads="1"/>
          </p:cNvPicPr>
          <p:nvPr/>
        </p:nvPicPr>
        <p:blipFill>
          <a:blip r:embed="rId5"/>
          <a:srcRect/>
          <a:stretch>
            <a:fillRect/>
          </a:stretch>
        </p:blipFill>
        <p:spPr bwMode="auto">
          <a:xfrm>
            <a:off x="214282" y="4929198"/>
            <a:ext cx="2714612" cy="1696633"/>
          </a:xfrm>
          <a:prstGeom prst="rect">
            <a:avLst/>
          </a:prstGeom>
          <a:noFill/>
        </p:spPr>
      </p:pic>
      <p:pic>
        <p:nvPicPr>
          <p:cNvPr id="52236" name="Picture 12" descr="Картинка 62 из 96000"/>
          <p:cNvPicPr>
            <a:picLocks noChangeAspect="1" noChangeArrowheads="1"/>
          </p:cNvPicPr>
          <p:nvPr/>
        </p:nvPicPr>
        <p:blipFill>
          <a:blip r:embed="rId6"/>
          <a:srcRect/>
          <a:stretch>
            <a:fillRect/>
          </a:stretch>
        </p:blipFill>
        <p:spPr bwMode="auto">
          <a:xfrm>
            <a:off x="7072330" y="4286256"/>
            <a:ext cx="1849152" cy="2214554"/>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t>Знакомимся с системой Великих американских озер Гурон, Мичиган, Эри, Онтарио, Верхнее</a:t>
            </a:r>
            <a:endParaRPr lang="ru-RU" sz="3200" dirty="0"/>
          </a:p>
        </p:txBody>
      </p:sp>
      <p:sp>
        <p:nvSpPr>
          <p:cNvPr id="3" name="Содержимое 2"/>
          <p:cNvSpPr>
            <a:spLocks noGrp="1"/>
          </p:cNvSpPr>
          <p:nvPr>
            <p:ph idx="1"/>
          </p:nvPr>
        </p:nvSpPr>
        <p:spPr/>
        <p:txBody>
          <a:bodyPr/>
          <a:lstStyle/>
          <a:p>
            <a:pPr>
              <a:buNone/>
            </a:pPr>
            <a:r>
              <a:rPr lang="ru-RU" dirty="0" smtClean="0"/>
              <a:t>	Их названия связаны с названиями индейских племен, живших в этих местах до прихода европейцев. Они действительно великие — Верхнее уступает в размерах лишь Каспию, а самое маленькое из них — Онтарио больше самого крупного в Европе Ладожского озера. Все они связаны между собой.</a:t>
            </a:r>
            <a:endParaRPr lang="ru-RU" dirty="0"/>
          </a:p>
        </p:txBody>
      </p:sp>
      <p:pic>
        <p:nvPicPr>
          <p:cNvPr id="7170" name="Picture 2" descr="Картинка 1 из 1390"/>
          <p:cNvPicPr>
            <a:picLocks noChangeAspect="1" noChangeArrowheads="1"/>
          </p:cNvPicPr>
          <p:nvPr/>
        </p:nvPicPr>
        <p:blipFill>
          <a:blip r:embed="rId2"/>
          <a:srcRect/>
          <a:stretch>
            <a:fillRect/>
          </a:stretch>
        </p:blipFill>
        <p:spPr bwMode="auto">
          <a:xfrm>
            <a:off x="357158" y="1657349"/>
            <a:ext cx="8572500" cy="5200651"/>
          </a:xfrm>
          <a:prstGeom prst="rect">
            <a:avLst/>
          </a:prstGeom>
          <a:noFill/>
        </p:spPr>
      </p:pic>
      <p:pic>
        <p:nvPicPr>
          <p:cNvPr id="5" name="Picture 2" descr="Картинка 148 из 411"/>
          <p:cNvPicPr>
            <a:picLocks noChangeAspect="1" noChangeArrowheads="1" noCrop="1"/>
          </p:cNvPicPr>
          <p:nvPr/>
        </p:nvPicPr>
        <p:blipFill>
          <a:blip r:embed="rId3"/>
          <a:srcRect/>
          <a:stretch>
            <a:fillRect/>
          </a:stretch>
        </p:blipFill>
        <p:spPr bwMode="auto">
          <a:xfrm>
            <a:off x="5786446" y="1857364"/>
            <a:ext cx="2476500" cy="1428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
            <a:ext cx="8229600" cy="4500570"/>
          </a:xfrm>
        </p:spPr>
        <p:txBody>
          <a:bodyPr/>
          <a:lstStyle/>
          <a:p>
            <a:pPr>
              <a:buNone/>
            </a:pPr>
            <a:r>
              <a:rPr lang="ru-RU" dirty="0" smtClean="0"/>
              <a:t>		1. В какой части материка находятся Великие озера? Покажите их на карте.</a:t>
            </a:r>
            <a:br>
              <a:rPr lang="ru-RU" dirty="0" smtClean="0"/>
            </a:br>
            <a:r>
              <a:rPr lang="ru-RU" dirty="0" smtClean="0"/>
              <a:t>      2. Каковы особенности этих озер и каково их экономическое значение?</a:t>
            </a:r>
            <a:br>
              <a:rPr lang="ru-RU" dirty="0" smtClean="0"/>
            </a:br>
            <a:r>
              <a:rPr lang="ru-RU" dirty="0" smtClean="0"/>
              <a:t>      3. Какая река соединяет озера Эри и Онтарио?</a:t>
            </a:r>
            <a:br>
              <a:rPr lang="ru-RU" dirty="0" smtClean="0"/>
            </a:br>
            <a:r>
              <a:rPr lang="ru-RU" dirty="0" smtClean="0"/>
              <a:t>      4. Чем замечательна река Ниагара?</a:t>
            </a:r>
            <a:br>
              <a:rPr lang="ru-RU" dirty="0" smtClean="0"/>
            </a:br>
            <a:r>
              <a:rPr lang="ru-RU" dirty="0" smtClean="0"/>
              <a:t>      5. Какая река является стоком Великих озер в океан?</a:t>
            </a:r>
            <a:endParaRPr lang="ru-RU" dirty="0"/>
          </a:p>
        </p:txBody>
      </p:sp>
      <p:pic>
        <p:nvPicPr>
          <p:cNvPr id="6146" name="Picture 2" descr="Картинка 6 из 1390"/>
          <p:cNvPicPr>
            <a:picLocks noChangeAspect="1" noChangeArrowheads="1"/>
          </p:cNvPicPr>
          <p:nvPr/>
        </p:nvPicPr>
        <p:blipFill>
          <a:blip r:embed="rId2"/>
          <a:srcRect/>
          <a:stretch>
            <a:fillRect/>
          </a:stretch>
        </p:blipFill>
        <p:spPr bwMode="auto">
          <a:xfrm>
            <a:off x="3643306" y="4361886"/>
            <a:ext cx="5500694" cy="2496114"/>
          </a:xfrm>
          <a:prstGeom prst="rect">
            <a:avLst/>
          </a:prstGeom>
          <a:noFill/>
        </p:spPr>
      </p:pic>
      <p:pic>
        <p:nvPicPr>
          <p:cNvPr id="6148" name="Picture 4" descr="Картинка 19 из 58087"/>
          <p:cNvPicPr>
            <a:picLocks noChangeAspect="1" noChangeArrowheads="1"/>
          </p:cNvPicPr>
          <p:nvPr/>
        </p:nvPicPr>
        <p:blipFill>
          <a:blip r:embed="rId3"/>
          <a:srcRect/>
          <a:stretch>
            <a:fillRect/>
          </a:stretch>
        </p:blipFill>
        <p:spPr bwMode="auto">
          <a:xfrm>
            <a:off x="357158" y="4446967"/>
            <a:ext cx="3214710" cy="2411033"/>
          </a:xfrm>
          <a:prstGeom prst="rect">
            <a:avLst/>
          </a:prstGeom>
          <a:noFill/>
        </p:spPr>
      </p:pic>
      <p:pic>
        <p:nvPicPr>
          <p:cNvPr id="6" name="Picture 12" descr="Картинка 16 из 20"/>
          <p:cNvPicPr>
            <a:picLocks noChangeAspect="1" noChangeArrowheads="1" noCrop="1"/>
          </p:cNvPicPr>
          <p:nvPr/>
        </p:nvPicPr>
        <p:blipFill>
          <a:blip r:embed="rId4"/>
          <a:srcRect/>
          <a:stretch>
            <a:fillRect/>
          </a:stretch>
        </p:blipFill>
        <p:spPr bwMode="auto">
          <a:xfrm>
            <a:off x="7358082" y="4643446"/>
            <a:ext cx="1447800" cy="1209676"/>
          </a:xfrm>
          <a:prstGeom prst="rect">
            <a:avLst/>
          </a:prstGeom>
          <a:noFill/>
        </p:spPr>
      </p:pic>
      <p:pic>
        <p:nvPicPr>
          <p:cNvPr id="6150" name="Picture 6" descr="Картинка 47 из 70"/>
          <p:cNvPicPr>
            <a:picLocks noChangeAspect="1" noChangeArrowheads="1" noCrop="1"/>
          </p:cNvPicPr>
          <p:nvPr/>
        </p:nvPicPr>
        <p:blipFill>
          <a:blip r:embed="rId5"/>
          <a:srcRect/>
          <a:stretch>
            <a:fillRect/>
          </a:stretch>
        </p:blipFill>
        <p:spPr bwMode="auto">
          <a:xfrm>
            <a:off x="785786" y="5643578"/>
            <a:ext cx="800100" cy="790576"/>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42852"/>
            <a:ext cx="8229600" cy="5983311"/>
          </a:xfrm>
        </p:spPr>
        <p:txBody>
          <a:bodyPr/>
          <a:lstStyle/>
          <a:p>
            <a:pPr>
              <a:buNone/>
            </a:pPr>
            <a:r>
              <a:rPr lang="ru-RU" dirty="0" smtClean="0"/>
              <a:t>	 </a:t>
            </a:r>
            <a:r>
              <a:rPr lang="ru-RU" sz="2800" dirty="0" smtClean="0"/>
              <a:t>Ниагарский водопад находится на реке Ниагара, которая соединяет между собой два озера — Эри и Онтарио. Уровень в Онтарио на 99 м ниже, чем в озере Эри. Вытекая из Эри, река Ниагара сначала течет спокойно, затем, встречая на своем пути обрыв, с огромным шумом падает вниз в озеро Онтарио с высоты почти 50 м. Ниагарский водопад — один из самых мощных водопадов на земном шаре. Он обладает большими запасами гидроэнергии. На нем построена гидроэлектростанция. А в обход водопада, чтобы попасть из озера Эри в озеро Онтарио, сооружен судоходный канал.</a:t>
            </a:r>
            <a:endParaRPr lang="ru-RU" sz="2800" dirty="0"/>
          </a:p>
        </p:txBody>
      </p:sp>
      <p:pic>
        <p:nvPicPr>
          <p:cNvPr id="5122" name="Picture 2" descr="Картинка 73 из 58087"/>
          <p:cNvPicPr>
            <a:picLocks noChangeAspect="1" noChangeArrowheads="1"/>
          </p:cNvPicPr>
          <p:nvPr/>
        </p:nvPicPr>
        <p:blipFill>
          <a:blip r:embed="rId2"/>
          <a:srcRect/>
          <a:stretch>
            <a:fillRect/>
          </a:stretch>
        </p:blipFill>
        <p:spPr bwMode="auto">
          <a:xfrm>
            <a:off x="0" y="680719"/>
            <a:ext cx="9144000" cy="61772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linds(horizontal)">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
            <a:ext cx="8572528" cy="4000504"/>
          </a:xfrm>
        </p:spPr>
        <p:txBody>
          <a:bodyPr/>
          <a:lstStyle/>
          <a:p>
            <a:pPr>
              <a:buNone/>
            </a:pPr>
            <a:r>
              <a:rPr lang="ru-RU" dirty="0" smtClean="0"/>
              <a:t>	      Последний отрезок путешествия пролегает вдоль могучей реки Св. Лаврентия. Учащиеся дают характеристику этой реки по плану.</a:t>
            </a:r>
            <a:br>
              <a:rPr lang="ru-RU" dirty="0" smtClean="0"/>
            </a:br>
            <a:r>
              <a:rPr lang="ru-RU" dirty="0" smtClean="0"/>
              <a:t>      Закончив здесь путешествие по Северной Америке, учащиеся завершают заполнение таблицы «Природные зоны Северной Америки».</a:t>
            </a:r>
            <a:endParaRPr lang="ru-RU" dirty="0"/>
          </a:p>
        </p:txBody>
      </p:sp>
      <p:pic>
        <p:nvPicPr>
          <p:cNvPr id="4098" name="Picture 2" descr="Картинка 45 из 854"/>
          <p:cNvPicPr>
            <a:picLocks noChangeAspect="1" noChangeArrowheads="1"/>
          </p:cNvPicPr>
          <p:nvPr/>
        </p:nvPicPr>
        <p:blipFill>
          <a:blip r:embed="rId2"/>
          <a:srcRect/>
          <a:stretch>
            <a:fillRect/>
          </a:stretch>
        </p:blipFill>
        <p:spPr bwMode="auto">
          <a:xfrm>
            <a:off x="4394586" y="3714752"/>
            <a:ext cx="4749413" cy="3143248"/>
          </a:xfrm>
          <a:prstGeom prst="rect">
            <a:avLst/>
          </a:prstGeom>
          <a:noFill/>
        </p:spPr>
      </p:pic>
      <p:pic>
        <p:nvPicPr>
          <p:cNvPr id="4102" name="Picture 6" descr="Картинка 47 из 70"/>
          <p:cNvPicPr>
            <a:picLocks noChangeAspect="1" noChangeArrowheads="1" noCrop="1"/>
          </p:cNvPicPr>
          <p:nvPr/>
        </p:nvPicPr>
        <p:blipFill>
          <a:blip r:embed="rId3"/>
          <a:srcRect/>
          <a:stretch>
            <a:fillRect/>
          </a:stretch>
        </p:blipFill>
        <p:spPr bwMode="auto">
          <a:xfrm>
            <a:off x="6858016" y="4643446"/>
            <a:ext cx="800100" cy="790576"/>
          </a:xfrm>
          <a:prstGeom prst="rect">
            <a:avLst/>
          </a:prstGeom>
          <a:noFill/>
        </p:spPr>
      </p:pic>
      <p:pic>
        <p:nvPicPr>
          <p:cNvPr id="4104" name="Picture 8" descr="Картинка 58 из 70"/>
          <p:cNvPicPr>
            <a:picLocks noChangeAspect="1" noChangeArrowheads="1" noCrop="1"/>
          </p:cNvPicPr>
          <p:nvPr/>
        </p:nvPicPr>
        <p:blipFill>
          <a:blip r:embed="rId4"/>
          <a:srcRect/>
          <a:stretch>
            <a:fillRect/>
          </a:stretch>
        </p:blipFill>
        <p:spPr bwMode="auto">
          <a:xfrm>
            <a:off x="4500562" y="6357958"/>
            <a:ext cx="2667000" cy="381001"/>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42852"/>
            <a:ext cx="9001156" cy="1928825"/>
          </a:xfrm>
        </p:spPr>
        <p:txBody>
          <a:bodyPr/>
          <a:lstStyle/>
          <a:p>
            <a:r>
              <a:rPr lang="ru-RU" dirty="0" smtClean="0"/>
              <a:t>Используя карты атласа и карты учебника на с. 176—177, заполнить таблицу  </a:t>
            </a:r>
            <a:r>
              <a:rPr lang="ru-RU" b="1" dirty="0" smtClean="0"/>
              <a:t> «Природные зоны Северной Америки»</a:t>
            </a:r>
            <a:endParaRPr lang="ru-RU" dirty="0"/>
          </a:p>
        </p:txBody>
      </p:sp>
      <p:graphicFrame>
        <p:nvGraphicFramePr>
          <p:cNvPr id="6" name="Таблица 5"/>
          <p:cNvGraphicFramePr>
            <a:graphicFrameLocks noGrp="1"/>
          </p:cNvGraphicFramePr>
          <p:nvPr/>
        </p:nvGraphicFramePr>
        <p:xfrm>
          <a:off x="142844" y="2143113"/>
          <a:ext cx="8858312" cy="4572034"/>
        </p:xfrm>
        <a:graphic>
          <a:graphicData uri="http://schemas.openxmlformats.org/drawingml/2006/table">
            <a:tbl>
              <a:tblPr>
                <a:tableStyleId>{8A107856-5554-42FB-B03E-39F5DBC370BA}</a:tableStyleId>
              </a:tblPr>
              <a:tblGrid>
                <a:gridCol w="2746077"/>
                <a:gridCol w="885829"/>
                <a:gridCol w="797246"/>
                <a:gridCol w="1417331"/>
                <a:gridCol w="1151581"/>
                <a:gridCol w="1860248"/>
              </a:tblGrid>
              <a:tr h="680307">
                <a:tc>
                  <a:txBody>
                    <a:bodyPr/>
                    <a:lstStyle/>
                    <a:p>
                      <a:pPr algn="ctr"/>
                      <a:r>
                        <a:rPr lang="ru-RU" sz="1200" b="1" dirty="0"/>
                        <a:t>Природная зона</a:t>
                      </a:r>
                    </a:p>
                  </a:txBody>
                  <a:tcPr marL="25661" marR="25661" marT="25661" marB="25661">
                    <a:solidFill>
                      <a:srgbClr val="33BB4A"/>
                    </a:solidFill>
                  </a:tcPr>
                </a:tc>
                <a:tc>
                  <a:txBody>
                    <a:bodyPr/>
                    <a:lstStyle/>
                    <a:p>
                      <a:pPr algn="ctr"/>
                      <a:r>
                        <a:rPr lang="ru-RU" sz="1200" b="1"/>
                        <a:t>Климат</a:t>
                      </a:r>
                    </a:p>
                  </a:txBody>
                  <a:tcPr marL="25661" marR="25661" marT="25661" marB="25661">
                    <a:solidFill>
                      <a:srgbClr val="33BB4A"/>
                    </a:solidFill>
                  </a:tcPr>
                </a:tc>
                <a:tc>
                  <a:txBody>
                    <a:bodyPr/>
                    <a:lstStyle/>
                    <a:p>
                      <a:pPr algn="ctr"/>
                      <a:r>
                        <a:rPr lang="ru-RU" sz="1200" b="1"/>
                        <a:t>Почвы</a:t>
                      </a:r>
                    </a:p>
                  </a:txBody>
                  <a:tcPr marL="25661" marR="25661" marT="25661" marB="25661">
                    <a:solidFill>
                      <a:srgbClr val="33BB4A"/>
                    </a:solidFill>
                  </a:tcPr>
                </a:tc>
                <a:tc>
                  <a:txBody>
                    <a:bodyPr/>
                    <a:lstStyle/>
                    <a:p>
                      <a:pPr algn="ctr"/>
                      <a:r>
                        <a:rPr lang="ru-RU" sz="1200" b="1"/>
                        <a:t>Растительность</a:t>
                      </a:r>
                    </a:p>
                  </a:txBody>
                  <a:tcPr marL="25661" marR="25661" marT="25661" marB="25661">
                    <a:solidFill>
                      <a:srgbClr val="33BB4A"/>
                    </a:solidFill>
                  </a:tcPr>
                </a:tc>
                <a:tc>
                  <a:txBody>
                    <a:bodyPr/>
                    <a:lstStyle/>
                    <a:p>
                      <a:pPr algn="ctr"/>
                      <a:r>
                        <a:rPr lang="ru-RU" sz="1200" b="1"/>
                        <a:t>Животный мир</a:t>
                      </a:r>
                    </a:p>
                  </a:txBody>
                  <a:tcPr marL="25661" marR="25661" marT="25661" marB="25661">
                    <a:solidFill>
                      <a:srgbClr val="33BB4A"/>
                    </a:solidFill>
                  </a:tcPr>
                </a:tc>
                <a:tc>
                  <a:txBody>
                    <a:bodyPr/>
                    <a:lstStyle/>
                    <a:p>
                      <a:pPr algn="ctr"/>
                      <a:r>
                        <a:rPr lang="ru-RU" sz="1200" b="1" dirty="0"/>
                        <a:t>Хозяйственная деятельность</a:t>
                      </a:r>
                    </a:p>
                  </a:txBody>
                  <a:tcPr marL="25661" marR="25661" marT="25661" marB="25661">
                    <a:solidFill>
                      <a:srgbClr val="33BB4A"/>
                    </a:solidFill>
                  </a:tcPr>
                </a:tc>
              </a:tr>
              <a:tr h="366567">
                <a:tc>
                  <a:txBody>
                    <a:bodyPr/>
                    <a:lstStyle/>
                    <a:p>
                      <a:pPr algn="ctr"/>
                      <a:r>
                        <a:rPr lang="ru-RU" sz="1200" b="1"/>
                        <a:t>Арктические пустыни</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366567">
                <a:tc>
                  <a:txBody>
                    <a:bodyPr/>
                    <a:lstStyle/>
                    <a:p>
                      <a:pPr algn="ctr"/>
                      <a:r>
                        <a:rPr lang="ru-RU" sz="1200" b="1"/>
                        <a:t>Тундра и лесотундра</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r>
              <a:tr h="253778">
                <a:tc>
                  <a:txBody>
                    <a:bodyPr/>
                    <a:lstStyle/>
                    <a:p>
                      <a:pPr algn="ctr"/>
                      <a:r>
                        <a:rPr lang="ru-RU" sz="1200" b="1"/>
                        <a:t>Тайга</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621246">
                <a:tc>
                  <a:txBody>
                    <a:bodyPr/>
                    <a:lstStyle/>
                    <a:p>
                      <a:pPr algn="ctr"/>
                      <a:r>
                        <a:rPr lang="ru-RU" sz="1200" b="1"/>
                        <a:t>Смешанные и широколиственные леса</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366567">
                <a:tc>
                  <a:txBody>
                    <a:bodyPr/>
                    <a:lstStyle/>
                    <a:p>
                      <a:pPr algn="ctr"/>
                      <a:r>
                        <a:rPr lang="ru-RU" sz="1200" b="1" dirty="0"/>
                        <a:t>Лесостепи и степи</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r>
              <a:tr h="435064">
                <a:tc>
                  <a:txBody>
                    <a:bodyPr/>
                    <a:lstStyle/>
                    <a:p>
                      <a:pPr algn="ctr"/>
                      <a:r>
                        <a:rPr lang="ru-RU" sz="1200" b="1"/>
                        <a:t>Полупустыни и пустыни</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366567">
                <a:tc>
                  <a:txBody>
                    <a:bodyPr/>
                    <a:lstStyle/>
                    <a:p>
                      <a:pPr algn="ctr"/>
                      <a:r>
                        <a:rPr lang="ru-RU" sz="1200" b="1"/>
                        <a:t>Саванны и редколесья</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r>
              <a:tr h="680307">
                <a:tc>
                  <a:txBody>
                    <a:bodyPr/>
                    <a:lstStyle/>
                    <a:p>
                      <a:pPr algn="ctr"/>
                      <a:r>
                        <a:rPr lang="ru-RU" sz="1200" b="1"/>
                        <a:t>Жестколистные вечнозеленые леса и кустарники</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r>
              <a:tr h="435064">
                <a:tc>
                  <a:txBody>
                    <a:bodyPr/>
                    <a:lstStyle/>
                    <a:p>
                      <a:pPr algn="ctr"/>
                      <a:r>
                        <a:rPr lang="ru-RU" sz="1200" b="1" dirty="0"/>
                        <a:t>Переменно-влажные леса</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a:t> </a:t>
                      </a:r>
                    </a:p>
                  </a:txBody>
                  <a:tcPr marL="25661" marR="25661" marT="25661" marB="25661">
                    <a:solidFill>
                      <a:srgbClr val="33BB4A"/>
                    </a:solidFill>
                  </a:tcPr>
                </a:tc>
                <a:tc>
                  <a:txBody>
                    <a:bodyPr/>
                    <a:lstStyle/>
                    <a:p>
                      <a:pPr algn="ctr"/>
                      <a:r>
                        <a:rPr lang="ru-RU" sz="1000" b="1" dirty="0"/>
                        <a:t> </a:t>
                      </a:r>
                    </a:p>
                  </a:txBody>
                  <a:tcPr marL="25661" marR="25661" marT="25661" marB="25661">
                    <a:solidFill>
                      <a:srgbClr val="33BB4A"/>
                    </a:solidFill>
                  </a:tcPr>
                </a:tc>
              </a:tr>
            </a:tbl>
          </a:graphicData>
        </a:graphic>
      </p:graphicFrame>
      <p:sp>
        <p:nvSpPr>
          <p:cNvPr id="1843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Домашнее задание:</a:t>
            </a:r>
            <a:endParaRPr lang="ru-RU" dirty="0"/>
          </a:p>
        </p:txBody>
      </p:sp>
      <p:sp>
        <p:nvSpPr>
          <p:cNvPr id="3" name="Содержимое 2"/>
          <p:cNvSpPr>
            <a:spLocks noGrp="1"/>
          </p:cNvSpPr>
          <p:nvPr>
            <p:ph idx="1"/>
          </p:nvPr>
        </p:nvSpPr>
        <p:spPr/>
        <p:txBody>
          <a:bodyPr/>
          <a:lstStyle/>
          <a:p>
            <a:pPr>
              <a:buNone/>
            </a:pPr>
            <a:r>
              <a:rPr lang="ru-RU" dirty="0" smtClean="0"/>
              <a:t>			 1) изучить § 43; 2) ответить на вопросы и выполнить задания после параграфа; 3) заполнить таблицу в тетради</a:t>
            </a:r>
            <a:endParaRPr lang="ru-RU" dirty="0"/>
          </a:p>
        </p:txBody>
      </p:sp>
      <p:pic>
        <p:nvPicPr>
          <p:cNvPr id="2050" name="Picture 2" descr="Картинка 116 из 411"/>
          <p:cNvPicPr>
            <a:picLocks noChangeAspect="1" noChangeArrowheads="1" noCrop="1"/>
          </p:cNvPicPr>
          <p:nvPr/>
        </p:nvPicPr>
        <p:blipFill>
          <a:blip r:embed="rId2"/>
          <a:srcRect/>
          <a:stretch>
            <a:fillRect/>
          </a:stretch>
        </p:blipFill>
        <p:spPr bwMode="auto">
          <a:xfrm>
            <a:off x="3500430" y="3000372"/>
            <a:ext cx="2781300" cy="268605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42910" y="2000240"/>
            <a:ext cx="7286676"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Северная Америка: путешествие</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Прямоугольник 6"/>
          <p:cNvSpPr/>
          <p:nvPr/>
        </p:nvSpPr>
        <p:spPr>
          <a:xfrm>
            <a:off x="3217077" y="4500570"/>
            <a:ext cx="2709845"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7 класс</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8678" name="Picture 6" descr="Картинка 42 из 411"/>
          <p:cNvPicPr>
            <a:picLocks noChangeAspect="1" noChangeArrowheads="1" noCrop="1"/>
          </p:cNvPicPr>
          <p:nvPr/>
        </p:nvPicPr>
        <p:blipFill>
          <a:blip r:embed="rId3"/>
          <a:srcRect/>
          <a:stretch>
            <a:fillRect/>
          </a:stretch>
        </p:blipFill>
        <p:spPr bwMode="auto">
          <a:xfrm>
            <a:off x="4143372" y="214290"/>
            <a:ext cx="3371850" cy="17145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i="1" dirty="0" smtClean="0"/>
              <a:t>Цели урока:</a:t>
            </a:r>
            <a:endParaRPr lang="ru-RU" dirty="0"/>
          </a:p>
        </p:txBody>
      </p:sp>
      <p:sp>
        <p:nvSpPr>
          <p:cNvPr id="3" name="Содержимое 2"/>
          <p:cNvSpPr>
            <a:spLocks noGrp="1"/>
          </p:cNvSpPr>
          <p:nvPr>
            <p:ph idx="1"/>
          </p:nvPr>
        </p:nvSpPr>
        <p:spPr>
          <a:xfrm>
            <a:off x="1000100" y="1600200"/>
            <a:ext cx="7686700" cy="4525963"/>
          </a:xfrm>
        </p:spPr>
        <p:txBody>
          <a:bodyPr/>
          <a:lstStyle/>
          <a:p>
            <a:pPr>
              <a:buNone/>
            </a:pPr>
            <a:r>
              <a:rPr lang="ru-RU" dirty="0" smtClean="0"/>
              <a:t>	 	 • Сформировать знания об особенностях природы материка.</a:t>
            </a:r>
            <a:br>
              <a:rPr lang="ru-RU" dirty="0" smtClean="0"/>
            </a:br>
            <a:r>
              <a:rPr lang="ru-RU" dirty="0" smtClean="0"/>
              <a:t>      • Закрепить </a:t>
            </a:r>
            <a:r>
              <a:rPr lang="ru-RU" dirty="0" err="1" smtClean="0"/>
              <a:t>общеучебные</a:t>
            </a:r>
            <a:r>
              <a:rPr lang="ru-RU" dirty="0" smtClean="0"/>
              <a:t> умения: сравнивать, описывать, анализировать.</a:t>
            </a:r>
            <a:br>
              <a:rPr lang="ru-RU" dirty="0" smtClean="0"/>
            </a:br>
            <a:r>
              <a:rPr lang="ru-RU" dirty="0" smtClean="0"/>
              <a:t>      • Развивать умение работать с   «параграфами-путешествиями».</a:t>
            </a:r>
            <a:endParaRPr lang="ru-RU" dirty="0"/>
          </a:p>
        </p:txBody>
      </p:sp>
      <p:pic>
        <p:nvPicPr>
          <p:cNvPr id="26626" name="Picture 2" descr="Картинка 121 из 411"/>
          <p:cNvPicPr>
            <a:picLocks noChangeAspect="1" noChangeArrowheads="1" noCrop="1"/>
          </p:cNvPicPr>
          <p:nvPr/>
        </p:nvPicPr>
        <p:blipFill>
          <a:blip r:embed="rId2"/>
          <a:srcRect/>
          <a:stretch>
            <a:fillRect/>
          </a:stretch>
        </p:blipFill>
        <p:spPr bwMode="auto">
          <a:xfrm>
            <a:off x="7334280" y="0"/>
            <a:ext cx="1714488" cy="1714488"/>
          </a:xfrm>
          <a:prstGeom prst="rect">
            <a:avLst/>
          </a:prstGeom>
          <a:noFill/>
        </p:spPr>
      </p:pic>
      <p:pic>
        <p:nvPicPr>
          <p:cNvPr id="26628" name="Picture 4" descr="Картинка 189 из 411"/>
          <p:cNvPicPr>
            <a:picLocks noChangeAspect="1" noChangeArrowheads="1" noCrop="1"/>
          </p:cNvPicPr>
          <p:nvPr/>
        </p:nvPicPr>
        <p:blipFill>
          <a:blip r:embed="rId3"/>
          <a:srcRect/>
          <a:stretch>
            <a:fillRect/>
          </a:stretch>
        </p:blipFill>
        <p:spPr bwMode="auto">
          <a:xfrm>
            <a:off x="142844" y="142852"/>
            <a:ext cx="1214446" cy="64658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Первый пункт путешествия — Вест-Индия</a:t>
            </a:r>
            <a:endParaRPr lang="ru-RU" dirty="0"/>
          </a:p>
        </p:txBody>
      </p:sp>
      <p:sp>
        <p:nvSpPr>
          <p:cNvPr id="3" name="Содержимое 2"/>
          <p:cNvSpPr>
            <a:spLocks noGrp="1"/>
          </p:cNvSpPr>
          <p:nvPr>
            <p:ph idx="1"/>
          </p:nvPr>
        </p:nvSpPr>
        <p:spPr>
          <a:xfrm>
            <a:off x="142844" y="1600200"/>
            <a:ext cx="8543956" cy="4525963"/>
          </a:xfrm>
        </p:spPr>
        <p:txBody>
          <a:bodyPr/>
          <a:lstStyle/>
          <a:p>
            <a:r>
              <a:rPr lang="ru-RU" sz="2400" dirty="0" smtClean="0"/>
              <a:t>(группа островов Атлантического океана и его Карибского моря) расположена между материками Северная и Южная Америка. Западная (вест) Индия — такое название дано в 1492 г. Колумбом, открывшим эти острова и полагавшим, что он находится в Индии. Регион включает острова: Багамские, Большие Антильские, состоящие из четырех крупных островов (Куба, Гаити, Ямайка, Пуэрто-Рико), и Малые Антильские острова. (Обозначьте на контурной карте этот регион и нанесите входящие в него острова.)</a:t>
            </a:r>
            <a:endParaRPr lang="ru-RU" sz="2400" dirty="0"/>
          </a:p>
        </p:txBody>
      </p:sp>
      <p:pic>
        <p:nvPicPr>
          <p:cNvPr id="25602" name="Picture 2" descr="Картинка 195 из 411"/>
          <p:cNvPicPr>
            <a:picLocks noChangeAspect="1" noChangeArrowheads="1" noCrop="1"/>
          </p:cNvPicPr>
          <p:nvPr/>
        </p:nvPicPr>
        <p:blipFill>
          <a:blip r:embed="rId2"/>
          <a:srcRect/>
          <a:stretch>
            <a:fillRect/>
          </a:stretch>
        </p:blipFill>
        <p:spPr bwMode="auto">
          <a:xfrm>
            <a:off x="6858016" y="285728"/>
            <a:ext cx="2000250" cy="17526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а 4 из 11951"/>
          <p:cNvPicPr>
            <a:picLocks noChangeAspect="1" noChangeArrowheads="1"/>
          </p:cNvPicPr>
          <p:nvPr/>
        </p:nvPicPr>
        <p:blipFill>
          <a:blip r:embed="rId2"/>
          <a:srcRect/>
          <a:stretch>
            <a:fillRect/>
          </a:stretch>
        </p:blipFill>
        <p:spPr bwMode="auto">
          <a:xfrm>
            <a:off x="366949" y="0"/>
            <a:ext cx="8361385" cy="6858000"/>
          </a:xfrm>
          <a:prstGeom prst="rect">
            <a:avLst/>
          </a:prstGeom>
          <a:noFill/>
        </p:spPr>
      </p:pic>
      <p:pic>
        <p:nvPicPr>
          <p:cNvPr id="1028" name="Picture 4" descr="Картинка 200 из 411"/>
          <p:cNvPicPr>
            <a:picLocks noChangeAspect="1" noChangeArrowheads="1" noCrop="1"/>
          </p:cNvPicPr>
          <p:nvPr/>
        </p:nvPicPr>
        <p:blipFill>
          <a:blip r:embed="rId3"/>
          <a:srcRect/>
          <a:stretch>
            <a:fillRect/>
          </a:stretch>
        </p:blipFill>
        <p:spPr bwMode="auto">
          <a:xfrm>
            <a:off x="6715140" y="214290"/>
            <a:ext cx="1438275" cy="14097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8858312" cy="1643074"/>
          </a:xfrm>
        </p:spPr>
        <p:txBody>
          <a:bodyPr/>
          <a:lstStyle/>
          <a:p>
            <a:r>
              <a:rPr lang="ru-RU" dirty="0" smtClean="0"/>
              <a:t> </a:t>
            </a:r>
            <a:r>
              <a:rPr lang="ru-RU" sz="2800" dirty="0" smtClean="0"/>
              <a:t>Местное население островов с приходом европейцев в значительной степени было истреблено. Сейчас большинство населения этого региона составляют потомки африканцев и мулаты.</a:t>
            </a:r>
            <a:endParaRPr lang="ru-RU" sz="2800" dirty="0"/>
          </a:p>
        </p:txBody>
      </p:sp>
      <p:pic>
        <p:nvPicPr>
          <p:cNvPr id="24578" name="Picture 2" descr="Картинка 5 из 11951"/>
          <p:cNvPicPr>
            <a:picLocks noChangeAspect="1" noChangeArrowheads="1"/>
          </p:cNvPicPr>
          <p:nvPr/>
        </p:nvPicPr>
        <p:blipFill>
          <a:blip r:embed="rId2"/>
          <a:srcRect/>
          <a:stretch>
            <a:fillRect/>
          </a:stretch>
        </p:blipFill>
        <p:spPr bwMode="auto">
          <a:xfrm>
            <a:off x="1785918" y="2285992"/>
            <a:ext cx="5486400" cy="4219575"/>
          </a:xfrm>
          <a:prstGeom prst="rect">
            <a:avLst/>
          </a:prstGeom>
          <a:noFill/>
        </p:spPr>
      </p:pic>
      <p:pic>
        <p:nvPicPr>
          <p:cNvPr id="24580" name="Picture 4" descr="Картинка 217 из 411"/>
          <p:cNvPicPr>
            <a:picLocks noChangeAspect="1" noChangeArrowheads="1" noCrop="1"/>
          </p:cNvPicPr>
          <p:nvPr/>
        </p:nvPicPr>
        <p:blipFill>
          <a:blip r:embed="rId3"/>
          <a:srcRect/>
          <a:stretch>
            <a:fillRect/>
          </a:stretch>
        </p:blipFill>
        <p:spPr bwMode="auto">
          <a:xfrm>
            <a:off x="0" y="4786322"/>
            <a:ext cx="2762250" cy="13716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4294967295"/>
          </p:nvPr>
        </p:nvSpPr>
        <p:spPr>
          <a:xfrm>
            <a:off x="0" y="142853"/>
            <a:ext cx="8929718" cy="3143272"/>
          </a:xfrm>
        </p:spPr>
        <p:txBody>
          <a:bodyPr/>
          <a:lstStyle/>
          <a:p>
            <a:r>
              <a:rPr lang="ru-RU" sz="2800" dirty="0" smtClean="0"/>
              <a:t> Крупнейшим островом региона является Куба. Он занимает ключевое положение на пересечении морских путей Западного полушария. С самолета остров похож на зеленую ящерицу. Называют Кубу «</a:t>
            </a:r>
            <a:r>
              <a:rPr lang="ru-RU" sz="2800" dirty="0" err="1" smtClean="0"/>
              <a:t>Антильской</a:t>
            </a:r>
            <a:r>
              <a:rPr lang="ru-RU" sz="2800" dirty="0" smtClean="0"/>
              <a:t> жемчужиной» за красоту природы, чудесный климат, плодородные почвы.</a:t>
            </a:r>
            <a:endParaRPr lang="ru-RU" sz="2800" dirty="0"/>
          </a:p>
        </p:txBody>
      </p:sp>
      <p:pic>
        <p:nvPicPr>
          <p:cNvPr id="23554" name="Picture 2" descr="Картинка 60 из 11951"/>
          <p:cNvPicPr>
            <a:picLocks noChangeAspect="1" noChangeArrowheads="1"/>
          </p:cNvPicPr>
          <p:nvPr/>
        </p:nvPicPr>
        <p:blipFill>
          <a:blip r:embed="rId2"/>
          <a:srcRect/>
          <a:stretch>
            <a:fillRect/>
          </a:stretch>
        </p:blipFill>
        <p:spPr bwMode="auto">
          <a:xfrm>
            <a:off x="2786050" y="3286124"/>
            <a:ext cx="3505200" cy="2409826"/>
          </a:xfrm>
          <a:prstGeom prst="rect">
            <a:avLst/>
          </a:prstGeom>
          <a:noFill/>
        </p:spPr>
      </p:pic>
      <p:pic>
        <p:nvPicPr>
          <p:cNvPr id="23556" name="Picture 4" descr="Картинка 219 из 411"/>
          <p:cNvPicPr>
            <a:picLocks noChangeAspect="1" noChangeArrowheads="1" noCrop="1"/>
          </p:cNvPicPr>
          <p:nvPr/>
        </p:nvPicPr>
        <p:blipFill>
          <a:blip r:embed="rId3"/>
          <a:srcRect/>
          <a:stretch>
            <a:fillRect/>
          </a:stretch>
        </p:blipFill>
        <p:spPr bwMode="auto">
          <a:xfrm>
            <a:off x="1428728" y="4714884"/>
            <a:ext cx="1352550" cy="762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028">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Тема Office 13">
        <a:dk1>
          <a:srgbClr val="000000"/>
        </a:dk1>
        <a:lt1>
          <a:srgbClr val="99CCFF"/>
        </a:lt1>
        <a:dk2>
          <a:srgbClr val="000000"/>
        </a:dk2>
        <a:lt2>
          <a:srgbClr val="808080"/>
        </a:lt2>
        <a:accent1>
          <a:srgbClr val="BBE0E3"/>
        </a:accent1>
        <a:accent2>
          <a:srgbClr val="333399"/>
        </a:accent2>
        <a:accent3>
          <a:srgbClr val="CAE2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028</Template>
  <TotalTime>146</TotalTime>
  <Words>158</Words>
  <Application>Microsoft Office PowerPoint</Application>
  <PresentationFormat>Экран (4:3)</PresentationFormat>
  <Paragraphs>175</Paragraphs>
  <Slides>36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028</vt:lpstr>
      <vt:lpstr> Проверка домашнего задания:</vt:lpstr>
      <vt:lpstr>  Проверка домашнего задания:</vt:lpstr>
      <vt:lpstr>Используя текст § 41 на с. 169 и карты атласа, сравниваем США и Канаду, результаты сравнения отражаем в таблице</vt:lpstr>
      <vt:lpstr>Слайд 4</vt:lpstr>
      <vt:lpstr>   Цели урока:</vt:lpstr>
      <vt:lpstr>Первый пункт путешествия — Вест-Индия</vt:lpstr>
      <vt:lpstr>Слайд 7</vt:lpstr>
      <vt:lpstr> Местное население островов с приходом европейцев в значительной степени было истреблено. Сейчас большинство населения этого региона составляют потомки африканцев и мулаты.</vt:lpstr>
      <vt:lpstr>Слайд 9</vt:lpstr>
      <vt:lpstr>Слайд 10</vt:lpstr>
      <vt:lpstr>Следующий пункт путешествия — полуостров Юкатан</vt:lpstr>
      <vt:lpstr>Слайд 12</vt:lpstr>
      <vt:lpstr>Слайд 13</vt:lpstr>
      <vt:lpstr>Далее маршрут путешествия проходит через Мексиканское нагорье.</vt:lpstr>
      <vt:lpstr>Слайд 15</vt:lpstr>
      <vt:lpstr> Завершается путешествие на засушливом плато Колорадо</vt:lpstr>
      <vt:lpstr>Слайд 17</vt:lpstr>
      <vt:lpstr>Слайд 18</vt:lpstr>
      <vt:lpstr> Домашнее задание:</vt:lpstr>
      <vt:lpstr> Проверка домашнего задания:</vt:lpstr>
      <vt:lpstr>    Путешествие продолжается по Большой Калифорнийской долине.</vt:lpstr>
      <vt:lpstr>Слайд 22</vt:lpstr>
      <vt:lpstr>Слайд 23</vt:lpstr>
      <vt:lpstr>На побережье Тихого океана раскинулся город Сан-Франциско.</vt:lpstr>
      <vt:lpstr>Дальнейший путь пролегает через Большой Бассейн</vt:lpstr>
      <vt:lpstr>Слайд 26</vt:lpstr>
      <vt:lpstr>  Пролетая над Аппалачами, учащиеся дают характеристику гор по плану</vt:lpstr>
      <vt:lpstr>Слайд 28</vt:lpstr>
      <vt:lpstr>Слайд 29</vt:lpstr>
      <vt:lpstr>Слайд 30</vt:lpstr>
      <vt:lpstr>Знакомимся с системой Великих американских озер Гурон, Мичиган, Эри, Онтарио, Верхнее</vt:lpstr>
      <vt:lpstr>Слайд 32</vt:lpstr>
      <vt:lpstr>Слайд 33</vt:lpstr>
      <vt:lpstr>Слайд 34</vt:lpstr>
      <vt:lpstr>Слайд 35</vt:lpstr>
      <vt:lpstr>Домашнее задание: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16</cp:revision>
  <dcterms:created xsi:type="dcterms:W3CDTF">2011-01-22T21:50:53Z</dcterms:created>
  <dcterms:modified xsi:type="dcterms:W3CDTF">2011-04-03T14:07:45Z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2470268</vt:lpwstr>
  </property>
  <property fmtid="{D5CDD505-2E9C-101B-9397-08002B2CF9AE}" name="NXPowerLiteSettings" pid="3">
    <vt:lpwstr>F7000400038000</vt:lpwstr>
  </property>
  <property fmtid="{D5CDD505-2E9C-101B-9397-08002B2CF9AE}" name="NXPowerLiteVersion" pid="4">
    <vt:lpwstr>D5.0.3</vt:lpwstr>
  </property>
</Properties>
</file>