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9" r:id="rId2"/>
    <p:sldId id="271" r:id="rId3"/>
    <p:sldId id="261" r:id="rId4"/>
    <p:sldId id="262" r:id="rId5"/>
    <p:sldId id="263" r:id="rId6"/>
    <p:sldId id="264" r:id="rId7"/>
    <p:sldId id="265" r:id="rId8"/>
    <p:sldId id="266" r:id="rId9"/>
    <p:sldId id="270" r:id="rId10"/>
    <p:sldId id="267" r:id="rId11"/>
    <p:sldId id="274" r:id="rId12"/>
    <p:sldId id="268" r:id="rId13"/>
    <p:sldId id="276" r:id="rId14"/>
    <p:sldId id="273" r:id="rId15"/>
    <p:sldId id="275" r:id="rId16"/>
    <p:sldId id="269" r:id="rId17"/>
    <p:sldId id="272" r:id="rId18"/>
    <p:sldId id="278" r:id="rId19"/>
    <p:sldId id="279" r:id="rId20"/>
    <p:sldId id="277" r:id="rId21"/>
    <p:sldId id="281" r:id="rId22"/>
    <p:sldId id="282" r:id="rId23"/>
    <p:sldId id="306" r:id="rId24"/>
    <p:sldId id="30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C00"/>
    <a:srgbClr val="003300"/>
    <a:srgbClr val="FFFFCC"/>
    <a:srgbClr val="10861E"/>
    <a:srgbClr val="0DA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483C4D42-7353-4D3D-9FA9-6C29D88ED523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97F72AD-8BCF-4DEB-8097-B8449FB80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69191"/>
      </p:ext>
    </p:extLst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98DB-5464-4DDE-BB4F-FAC77240F597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33A32-B842-48B0-8F7D-6A14D0A0E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383428"/>
      </p:ext>
    </p:extLst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51CAD-8A08-4736-9A9F-870338A25661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BD226-D2B0-4E78-A8F3-91CE12AC7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91679"/>
      </p:ext>
    </p:extLst>
  </p:cSld>
  <p:clrMapOvr>
    <a:masterClrMapping/>
  </p:clrMapOvr>
  <p:transition spd="slow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467544" y="1700213"/>
            <a:ext cx="8280920" cy="48244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386540"/>
      </p:ext>
    </p:extLst>
  </p:cSld>
  <p:clrMapOvr>
    <a:masterClrMapping/>
  </p:clrMapOvr>
  <p:transition spd="slow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468313" y="1773238"/>
            <a:ext cx="8280400" cy="4751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1807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64BD5-7185-44DF-BD44-1D380AB449BD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9B679-8079-415F-996B-70F7B235A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51817"/>
      </p:ext>
    </p:extLst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1E964-5CC0-4B04-A7AD-5812BBC2D39B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B441-3F96-4BEA-A267-785B84880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855063"/>
      </p:ext>
    </p:extLst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223E2-7CF4-42D2-9076-2220FB8EF14D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51F7E-7D68-44F9-9824-CE578C596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84615"/>
      </p:ext>
    </p:extLst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46F55-37A5-4219-9CFF-FA639899DC45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286D7-6899-4C95-B717-46356F720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586616"/>
      </p:ext>
    </p:extLst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2433E-8988-4E24-985A-16693A784026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D785-8609-4B46-886C-D8E8BF3D0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37361"/>
      </p:ext>
    </p:extLst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6659D-0C79-449F-9EE1-5F6AC55995A4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59514-5DFF-4263-8F48-2C3335727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34295"/>
      </p:ext>
    </p:extLst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2A303-C88B-4AC1-8373-984E0D832025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BCDDF-1D1E-4301-A6B0-D6FA24562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044931"/>
      </p:ext>
    </p:extLst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DDEF8-6298-4A21-900B-056E7BFF7155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76D3-5CEA-473A-BA56-3920DDD71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0153"/>
      </p:ext>
    </p:extLst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9A4F527F-5898-4B0F-AEE1-A0AC4676DF0C}" type="datetimeFigureOut">
              <a:rPr lang="ru-RU"/>
              <a:pPr>
                <a:defRPr/>
              </a:pPr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9A812FD1-362E-4B70-844D-8FC1014B3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3" r:id="rId8"/>
    <p:sldLayoutId id="2147483844" r:id="rId9"/>
    <p:sldLayoutId id="2147483840" r:id="rId10"/>
    <p:sldLayoutId id="2147483841" r:id="rId11"/>
    <p:sldLayoutId id="2147483845" r:id="rId12"/>
    <p:sldLayoutId id="2147483846" r:id="rId13"/>
  </p:sldLayoutIdLst>
  <p:transition spd="slow"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30.jpeg"/></Relationships>
</file>

<file path=ppt/slides/_rels/slide14.xml.rels><?xml version="1.0" encoding="UTF-8" standalone="yes" ?><Relationships xmlns="http://schemas.openxmlformats.org/package/2006/relationships"><Relationship Id="rId8" Target="../media/image31.jpe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3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Relationship Id="rId9" Target="../media/image32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1.xml.rels><?xml version="1.0" encoding="UTF-8" standalone="yes" ?><Relationships xmlns="http://schemas.openxmlformats.org/package/2006/relationships"><Relationship Id="rId8" Target="../media/image42.jpe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3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Relationship Id="rId9" Target="../media/image43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46.jpeg"/><Relationship Id="rId4" Type="http://schemas.openxmlformats.org/officeDocument/2006/relationships/image" Target="../media/image7.jpeg"/><Relationship Id="rId9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piter.ru/piter/helpinfo/dostopr/parks" TargetMode="External"/><Relationship Id="rId2" Type="http://schemas.openxmlformats.org/officeDocument/2006/relationships/hyperlink" Target="http://walkspb.ru/istoriya_peterburga/sad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mages.yandex.ru/" TargetMode="External"/><Relationship Id="rId5" Type="http://schemas.openxmlformats.org/officeDocument/2006/relationships/hyperlink" Target="http://tonkosti.ru/" TargetMode="External"/><Relationship Id="rId4" Type="http://schemas.openxmlformats.org/officeDocument/2006/relationships/hyperlink" Target="http://www.peterburg.biz/squares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 ?><Relationships xmlns="http://schemas.openxmlformats.org/package/2006/relationships"><Relationship Id="rId8" Target="../media/image12.jpe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13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Relationship Id="rId9" Target="../media/image13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2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201009261224-03.jpg" id="6147" name="Picture 3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"/>
          <a:stretch/>
        </p:blipFill>
        <p:spPr bwMode="auto">
          <a:xfrm>
            <a:off x="3275855" y="1938969"/>
            <a:ext cx="3333302" cy="240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27926" y="4345269"/>
            <a:ext cx="683873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b="1" cap="all" dirty="0" lang="ru-RU" sz="4800">
                <a:ln cmpd="sng" w="90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algn="bl" blurRad="12700" dir="5400000" dist="1000" endPos="45000" rotWithShape="0" stA="28000" sy="-100000"/>
                </a:effectLst>
                <a:latin charset="0" pitchFamily="18" typeface="Book Antiqua"/>
              </a:rPr>
              <a:t>САНКТ-ПЕТЕРБУРГА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21829" y="980728"/>
            <a:ext cx="24400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b="1" cap="all" dirty="0" lang="ru-RU" sz="5400">
                <a:ln cmpd="sng" w="90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algn="bl" blurRad="12700" dir="5400000" dist="1000" endPos="45000" rotWithShape="0" stA="28000" sy="-100000"/>
                </a:effectLst>
                <a:latin charset="0" pitchFamily="18" typeface="Book Antiqua"/>
              </a:rPr>
              <a:t>САДЫ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5525" y="5338763"/>
            <a:ext cx="76327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b="1" dirty="0" err="1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Андреянова</a:t>
            </a: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 Наталья Си-</a:t>
            </a:r>
            <a:r>
              <a:rPr b="1" dirty="0" err="1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Циновна</a:t>
            </a:r>
            <a:endParaRPr b="1" dirty="0" lang="ru-RU">
              <a:solidFill>
                <a:schemeClr val="tx2">
                  <a:lumMod val="50000"/>
                </a:schemeClr>
              </a:solidFill>
              <a:latin charset="0" pitchFamily="66" typeface="Comic Sans MS"/>
            </a:endParaRPr>
          </a:p>
          <a:p>
            <a:pPr algn="r">
              <a:defRPr/>
            </a:pP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Заведующая библиотекой</a:t>
            </a:r>
          </a:p>
          <a:p>
            <a:pPr algn="r">
              <a:defRPr/>
            </a:pP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МБОУ «</a:t>
            </a:r>
            <a:r>
              <a:rPr b="1" dirty="0" err="1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Удомельская</a:t>
            </a: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 средняя общеобразовательная школа №4»</a:t>
            </a:r>
          </a:p>
          <a:p>
            <a:pPr algn="r">
              <a:defRPr/>
            </a:pPr>
            <a:r>
              <a:rPr b="1" dirty="0" lang="ru-RU">
                <a:solidFill>
                  <a:schemeClr val="tx2">
                    <a:lumMod val="50000"/>
                  </a:schemeClr>
                </a:solidFill>
                <a:latin charset="0" pitchFamily="66" typeface="Comic Sans MS"/>
              </a:rPr>
              <a:t>География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6386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4373" y="28983"/>
            <a:ext cx="7850918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b="1" dirty="0" i="1" lang="ru-RU" sz="7200">
                <a:ln w="0">
                  <a:solidFill>
                    <a:sysClr lastClr="000000" val="windowText"/>
                  </a:solidFill>
                </a:ln>
                <a:solidFill>
                  <a:srgbClr val="003300"/>
                </a:solidFill>
                <a:effectLst>
                  <a:glow rad="139700">
                    <a:srgbClr val="909465">
                      <a:satMod val="175000"/>
                      <a:alpha val="40000"/>
                    </a:srgbClr>
                  </a:glow>
                  <a:reflection blurRad="12700" dir="5400000" dist="5000" endPos="50000" rotWithShape="0" stA="50000" sy="-100000"/>
                </a:effectLst>
                <a:latin charset="0" pitchFamily="18" typeface="Georgia"/>
              </a:rPr>
              <a:t>Ботанический</a:t>
            </a:r>
          </a:p>
          <a:p>
            <a:pPr algn="ctr">
              <a:defRPr/>
            </a:pPr>
            <a:endParaRPr b="1" dirty="0" i="1" lang="ru-RU" sz="2400">
              <a:ln w="0">
                <a:solidFill>
                  <a:sysClr lastClr="000000" val="windowText"/>
                </a:solidFill>
              </a:ln>
              <a:solidFill>
                <a:srgbClr val="003300"/>
              </a:solidFill>
              <a:effectLst>
                <a:glow rad="139700">
                  <a:srgbClr val="909465">
                    <a:satMod val="175000"/>
                    <a:alpha val="40000"/>
                  </a:srgbClr>
                </a:glow>
                <a:reflection blurRad="12700" dir="5400000" dist="5000" endPos="50000" rotWithShape="0" stA="50000" sy="-100000"/>
              </a:effectLst>
              <a:latin charset="0" pitchFamily="18" typeface="Georgia"/>
            </a:endParaRPr>
          </a:p>
          <a:p>
            <a:pPr algn="ctr">
              <a:defRPr/>
            </a:pPr>
            <a:r>
              <a:rPr b="1" dirty="0" i="1" lang="ru-RU" sz="7200">
                <a:ln w="0">
                  <a:solidFill>
                    <a:sysClr lastClr="000000" val="windowText"/>
                  </a:solidFill>
                </a:ln>
                <a:solidFill>
                  <a:srgbClr val="003300"/>
                </a:solidFill>
                <a:effectLst>
                  <a:glow rad="139700">
                    <a:srgbClr val="909465">
                      <a:satMod val="175000"/>
                      <a:alpha val="40000"/>
                    </a:srgbClr>
                  </a:glow>
                  <a:reflection blurRad="12700" dir="5400000" dist="5000" endPos="50000" rotWithShape="0" stA="50000" sy="-100000"/>
                </a:effectLst>
                <a:latin charset="0" pitchFamily="18" typeface="Georgia"/>
              </a:rPr>
              <a:t> Сад</a:t>
            </a:r>
          </a:p>
        </p:txBody>
      </p:sp>
      <p:pic>
        <p:nvPicPr>
          <p:cNvPr descr="C:\Documents and Settings\Алекс\Рабочий стол\karta\1233.jpg" id="16388" name="Picture 10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60800"/>
            <a:ext cx="41465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11.jpg" id="16389" name="Picture 1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/>
          <a:stretch>
            <a:fillRect/>
          </a:stretch>
        </p:blipFill>
        <p:spPr bwMode="auto">
          <a:xfrm>
            <a:off x="214313" y="2973388"/>
            <a:ext cx="44196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7410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363" y="1455738"/>
            <a:ext cx="50419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Тропический маршрут</a:t>
            </a:r>
          </a:p>
        </p:txBody>
      </p:sp>
      <p:pic>
        <p:nvPicPr>
          <p:cNvPr descr="C:\Documents and Settings\Алекс\Рабочий стол\karta\111.jpg" id="17417" name="Picture 3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2708275"/>
            <a:ext cx="37623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Прямоугольник 2"/>
          <p:cNvSpPr>
            <a:spLocks noChangeArrowheads="1"/>
          </p:cNvSpPr>
          <p:nvPr/>
        </p:nvSpPr>
        <p:spPr bwMode="auto">
          <a:xfrm>
            <a:off x="4140200" y="2066925"/>
            <a:ext cx="48593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Папоротники – древние растения, они появились на Земле еще в девонском периоде, процветали в карбонском, оставили нам в наследство залежи каменного угля и большей частью вымерли.… Но не исчезли, дожили до наших дней в весьма значительном многообразии. Особенно велико разнообразие папоротников в тропической зоне.</a:t>
            </a:r>
          </a:p>
        </p:txBody>
      </p:sp>
      <p:pic>
        <p:nvPicPr>
          <p:cNvPr descr="C:\Documents and Settings\Алекс\Рабочий стол\karta\1222.jpg" id="17419" name="Picture 4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732338"/>
            <a:ext cx="27463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8434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7663" y="1655763"/>
            <a:ext cx="4178300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Аридная оранжерея</a:t>
            </a:r>
          </a:p>
        </p:txBody>
      </p:sp>
      <p:sp>
        <p:nvSpPr>
          <p:cNvPr id="18441" name="Прямоугольник 2"/>
          <p:cNvSpPr>
            <a:spLocks noChangeArrowheads="1"/>
          </p:cNvSpPr>
          <p:nvPr/>
        </p:nvSpPr>
        <p:spPr bwMode="auto">
          <a:xfrm>
            <a:off x="122238" y="2203450"/>
            <a:ext cx="65976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dirty="0" lang="ru-RU" sz="2000">
                <a:latin charset="0" pitchFamily="66" typeface="Comic Sans MS"/>
              </a:rPr>
              <a:t>Коллекция кактусов - старейшая и крупнейшая в России и одна из старейших в мире. Уже в  первой половине XVIII века в Ботаническом саду  выращивались «курьезные и чуждые </a:t>
            </a:r>
            <a:r>
              <a:rPr b="1" dirty="0" err="1" lang="ru-RU" sz="2000">
                <a:latin charset="0" pitchFamily="66" typeface="Comic Sans MS"/>
              </a:rPr>
              <a:t>планты</a:t>
            </a:r>
            <a:r>
              <a:rPr b="1" dirty="0" lang="ru-RU" sz="2000">
                <a:latin charset="0" pitchFamily="66" typeface="Comic Sans MS"/>
              </a:rPr>
              <a:t>»- молочаи, алоэ, опунции, цереусы. </a:t>
            </a:r>
          </a:p>
        </p:txBody>
      </p:sp>
      <p:pic>
        <p:nvPicPr>
          <p:cNvPr descr="C:\Documents and Settings\Алекс\Рабочий стол\karta\22.jpg" id="18442" name="Picture 8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888" y="1843088"/>
            <a:ext cx="2378075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222.jpg" id="18443" name="Picture 9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34666"/>
            <a:ext cx="383170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9458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338" y="1641475"/>
            <a:ext cx="56181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Влажный тропический лес</a:t>
            </a:r>
          </a:p>
        </p:txBody>
      </p:sp>
      <p:sp>
        <p:nvSpPr>
          <p:cNvPr id="19465" name="Прямоугольник 2"/>
          <p:cNvSpPr>
            <a:spLocks noChangeArrowheads="1"/>
          </p:cNvSpPr>
          <p:nvPr/>
        </p:nvSpPr>
        <p:spPr bwMode="auto">
          <a:xfrm>
            <a:off x="4284663" y="2181225"/>
            <a:ext cx="4859337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Господствующий элемент тропического леса – это вечнозеленые деревья, которые располагаются ярусно. Часто имеется ярус кустарников и травянистых растений. Так же здесь встречается большое количество лиан и эпифитных растений. Видовое разнообразие в тропическом лесу чрезвычайно велико.</a:t>
            </a:r>
          </a:p>
        </p:txBody>
      </p:sp>
      <p:pic>
        <p:nvPicPr>
          <p:cNvPr descr="C:\Documents and Settings\Алекс\Рабочий стол\karta\11.jpg" id="19466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2286000"/>
            <a:ext cx="41878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111.jpg" id="19467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4706938"/>
            <a:ext cx="2868612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0482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6375" y="1631950"/>
            <a:ext cx="66484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dirty="0" lang="ru-RU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Большая Пальмовая оранжерея</a:t>
            </a:r>
          </a:p>
        </p:txBody>
      </p:sp>
      <p:sp>
        <p:nvSpPr>
          <p:cNvPr id="20489" name="Прямоугольник 2"/>
          <p:cNvSpPr>
            <a:spLocks noChangeArrowheads="1"/>
          </p:cNvSpPr>
          <p:nvPr/>
        </p:nvSpPr>
        <p:spPr bwMode="auto">
          <a:xfrm>
            <a:off x="2362200" y="2276475"/>
            <a:ext cx="3649663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indent="355600"/>
            <a:r>
              <a:rPr b="1" lang="ru-RU" sz="2000">
                <a:latin charset="0" pitchFamily="66" typeface="Comic Sans MS"/>
              </a:rPr>
              <a:t>Сама большая оранжерея Ботанического Сада отдана Пальмам. Пальмы – величественные гиганты тропического леса, и чтобы иметь возможность показать их красоту во всем великолепии   ботанические сады  строят для них специальные,  высокие оранжереи. Высота Пальмовой оранжереи 23 м. </a:t>
            </a:r>
          </a:p>
        </p:txBody>
      </p:sp>
      <p:pic>
        <p:nvPicPr>
          <p:cNvPr id="20490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924175"/>
            <a:ext cx="2987675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Documents and Settings\Алекс\Рабочий стол\karta\22.jpg" id="20491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2484438"/>
            <a:ext cx="2344737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1506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0" y="-125413"/>
            <a:ext cx="9286875" cy="695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750" y="1497013"/>
            <a:ext cx="82804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Декоративные и полезные </a:t>
            </a:r>
          </a:p>
          <a:p>
            <a:pPr algn="ctr"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растения тропиков</a:t>
            </a:r>
          </a:p>
        </p:txBody>
      </p:sp>
      <p:sp>
        <p:nvSpPr>
          <p:cNvPr id="21513" name="Прямоугольник 2"/>
          <p:cNvSpPr>
            <a:spLocks noChangeArrowheads="1"/>
          </p:cNvSpPr>
          <p:nvPr/>
        </p:nvSpPr>
        <p:spPr bwMode="auto">
          <a:xfrm>
            <a:off x="1042988" y="2413000"/>
            <a:ext cx="77771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В тропической зоне произрастает много декоративных и полезных растений. Это Хинное дерево, кора которого исцеляет от малярии; Кокаиновый куст, листья которого оказывают тонизирующее действие и используются для приготовления напитка Кока-Кола и другие.</a:t>
            </a:r>
          </a:p>
        </p:txBody>
      </p:sp>
      <p:pic>
        <p:nvPicPr>
          <p:cNvPr descr="C:\Documents and Settings\Алекс\Рабочий стол\karta\3.jpg" id="21514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3978275"/>
            <a:ext cx="3470275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33.jpg" id="21515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978275"/>
            <a:ext cx="3514725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2530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00" y="-47625"/>
            <a:ext cx="9286875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122.jpg" id="22536" name="Picture 9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3951288"/>
            <a:ext cx="3641725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11.jpg" id="22537" name="Picture 10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2214563"/>
            <a:ext cx="2533650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750" y="1506538"/>
            <a:ext cx="776922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Большая субтропическая оранжерея</a:t>
            </a:r>
          </a:p>
        </p:txBody>
      </p:sp>
      <p:sp>
        <p:nvSpPr>
          <p:cNvPr id="22539" name="Прямоугольник 4"/>
          <p:cNvSpPr>
            <a:spLocks noChangeArrowheads="1"/>
          </p:cNvSpPr>
          <p:nvPr/>
        </p:nvSpPr>
        <p:spPr bwMode="auto">
          <a:xfrm>
            <a:off x="188913" y="2028825"/>
            <a:ext cx="63976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 sz="2000">
                <a:latin charset="0" pitchFamily="66" typeface="Comic Sans MS"/>
              </a:rPr>
              <a:t>Большая субтропическая оранжерея – редкая по красоте оранжерея шатрового типа, построена в 1889 году по проекту архитектора Н.В. Смирнова для Таврического сада. В 1925 году конструкции оранжереи были разобраны и перевезены в Ботанический сад.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3554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1738" y="1581150"/>
            <a:ext cx="48482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Вересковая оранжерея</a:t>
            </a:r>
          </a:p>
        </p:txBody>
      </p:sp>
      <p:sp>
        <p:nvSpPr>
          <p:cNvPr id="23561" name="Прямоугольник 2"/>
          <p:cNvSpPr>
            <a:spLocks noChangeArrowheads="1"/>
          </p:cNvSpPr>
          <p:nvPr/>
        </p:nvSpPr>
        <p:spPr bwMode="auto">
          <a:xfrm>
            <a:off x="4078288" y="2101850"/>
            <a:ext cx="5065712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indent="355600"/>
            <a:r>
              <a:rPr b="1" lang="ru-RU" sz="2000">
                <a:latin charset="0" pitchFamily="66" typeface="Comic Sans MS"/>
              </a:rPr>
              <a:t>Одна из оранжерей Сада полностью отдана семейству Вересковых. Именно к этому семейству относятся знаменитые Азалии (в коллекции их более 100 сортов), цветение которых в конце темной питерской зимы собирает многочисленных поклонников. </a:t>
            </a:r>
          </a:p>
        </p:txBody>
      </p:sp>
      <p:pic>
        <p:nvPicPr>
          <p:cNvPr descr="C:\Documents and Settings\Алекс\Рабочий стол\karta\4.jpg" id="23562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2641600"/>
            <a:ext cx="4005263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44.jpg" id="23563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22763"/>
            <a:ext cx="3816350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4578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08250" y="1562100"/>
            <a:ext cx="4775200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err="1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Викторная</a:t>
            </a:r>
            <a:r>
              <a:rPr b="1" dirty="0" i="1" lang="ru-RU" sz="2800">
                <a:solidFill>
                  <a:srgbClr val="0033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Georgia"/>
              </a:rPr>
              <a:t> оранжерея</a:t>
            </a:r>
          </a:p>
        </p:txBody>
      </p:sp>
      <p:sp>
        <p:nvSpPr>
          <p:cNvPr id="24585" name="Прямоугольник 2"/>
          <p:cNvSpPr>
            <a:spLocks noChangeArrowheads="1"/>
          </p:cNvSpPr>
          <p:nvPr/>
        </p:nvSpPr>
        <p:spPr bwMode="auto">
          <a:xfrm>
            <a:off x="107950" y="2070100"/>
            <a:ext cx="90360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 sz="2000">
                <a:latin charset="0" pitchFamily="66" typeface="Comic Sans MS"/>
              </a:rPr>
              <a:t>Эта специальная оранжерея была построена еще в 1899 году фактически для одного растения – гигантской кувшинки – Виктории амазонской. Бассейн этой оранжереи остается уникальным до сегодняшнего времени, это самый крупный бассейн под стеклом в Европе.</a:t>
            </a:r>
          </a:p>
        </p:txBody>
      </p:sp>
      <p:pic>
        <p:nvPicPr>
          <p:cNvPr descr="C:\Documents and Settings\Алекс\Рабочий стол\karta\1.jpg" id="24586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736975"/>
            <a:ext cx="37623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11.jpg" id="24587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3" y="3679825"/>
            <a:ext cx="293052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ocuments and Settings\Алекс\Рабочий стол\karta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286875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1258" y="188640"/>
            <a:ext cx="8676456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800" b="1" i="1" dirty="0">
                <a:ln w="0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effectLst>
                  <a:glow rad="139700">
                    <a:srgbClr val="909465">
                      <a:satMod val="175000"/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Александровский Сад</a:t>
            </a:r>
          </a:p>
        </p:txBody>
      </p:sp>
      <p:sp>
        <p:nvSpPr>
          <p:cNvPr id="25604" name="Прямоугольник 2"/>
          <p:cNvSpPr>
            <a:spLocks noChangeArrowheads="1"/>
          </p:cNvSpPr>
          <p:nvPr/>
        </p:nvSpPr>
        <p:spPr bwMode="auto">
          <a:xfrm>
            <a:off x="1768475" y="2636838"/>
            <a:ext cx="633253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omic Sans MS" pitchFamily="66" charset="0"/>
              </a:rPr>
              <a:t>Здесь в Александровском саду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Весной — пустой скамьи не сыщешь: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В ленивом солнечном часу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Вдоль по дорожкам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Рыщешь-свищешь.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Сквозь дымку почек вьётся люд.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Горит газон огнём бенгальским…</a:t>
            </a:r>
          </a:p>
          <a:p>
            <a:pPr algn="ctr"/>
            <a:r>
              <a:rPr lang="ru-RU" sz="2400" b="1">
                <a:latin typeface="Comic Sans MS" pitchFamily="66" charset="0"/>
              </a:rPr>
              <a:t>                           Саша Черный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Объект 2"/>
          <p:cNvSpPr>
            <a:spLocks noGrp="1"/>
          </p:cNvSpPr>
          <p:nvPr>
            <p:ph sz="quarter" idx="13"/>
          </p:nvPr>
        </p:nvSpPr>
        <p:spPr>
          <a:xfrm>
            <a:off x="468313" y="1700213"/>
            <a:ext cx="8280400" cy="48244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C:\Documents and Settings\Алекс\Рабочий стол\karta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33487" y="-8770"/>
            <a:ext cx="712879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i="1" dirty="0">
                <a:ln w="0">
                  <a:solidFill>
                    <a:sysClr val="windowText" lastClr="000000"/>
                  </a:solidFill>
                </a:ln>
                <a:solidFill>
                  <a:srgbClr val="0033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Летний сад</a:t>
            </a:r>
          </a:p>
        </p:txBody>
      </p:sp>
      <p:pic>
        <p:nvPicPr>
          <p:cNvPr id="8198" name="Picture 6" descr="C:\Documents and Settings\Алекс\Рабочий стол\karta\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844675"/>
            <a:ext cx="2212975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C:\Documents and Settings\Алекс\Рабочий стол\karta\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983038"/>
            <a:ext cx="2084387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03463" y="2420938"/>
            <a:ext cx="4572000" cy="210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Я к розам хочу,</a:t>
            </a:r>
          </a:p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В тот единственный сад</a:t>
            </a:r>
          </a:p>
          <a:p>
            <a:pPr algn="ctr">
              <a:defRPr/>
            </a:pP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Где лучшая в мире стоит из оград.</a:t>
            </a:r>
          </a:p>
          <a:p>
            <a:pPr algn="ctr">
              <a:defRPr/>
            </a:pPr>
            <a:endParaRPr lang="ru-RU" sz="1050" b="1" dirty="0">
              <a:solidFill>
                <a:prstClr val="black"/>
              </a:solidFill>
              <a:latin typeface="Comic Sans MS" pitchFamily="66" charset="0"/>
            </a:endParaRPr>
          </a:p>
          <a:p>
            <a:pPr algn="r">
              <a:defRPr/>
            </a:pP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>А. Ахматова</a:t>
            </a:r>
            <a:r>
              <a:rPr lang="ru-RU" sz="2000" b="1" dirty="0">
                <a:solidFill>
                  <a:prstClr val="black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6626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-47625"/>
            <a:ext cx="9286875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2" name="Прямоугольник 1"/>
          <p:cNvSpPr>
            <a:spLocks noChangeArrowheads="1"/>
          </p:cNvSpPr>
          <p:nvPr/>
        </p:nvSpPr>
        <p:spPr bwMode="auto">
          <a:xfrm>
            <a:off x="300038" y="1773238"/>
            <a:ext cx="47529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Первоначальный вариант предполагал размещение в саду трёх фонтанов, они должны были появиться в створе трёх улиц отходящих от Адмиралтейства.</a:t>
            </a:r>
          </a:p>
          <a:p>
            <a:pPr indent="355600"/>
            <a:r>
              <a:rPr b="1" lang="ru-RU">
                <a:latin charset="0" pitchFamily="66" typeface="Comic Sans MS"/>
              </a:rPr>
              <a:t>В результате был поставлен только один фонтан. В 1876-1877 годах перед башней Адмиралтейства был устроен большой фонтан с чашей из зернистого гранита. Фонтан Адмиралтейского сада имеет уникальную особенность: высота его струи может изменяться в такт музыке, звучащей в саду. Поэтому фонтан называли «музыкальным» или «танцующим».</a:t>
            </a:r>
          </a:p>
          <a:p>
            <a:pPr indent="355600"/>
            <a:endParaRPr b="1" lang="ru-RU">
              <a:latin charset="0" pitchFamily="66" typeface="Comic Sans MS"/>
            </a:endParaRPr>
          </a:p>
        </p:txBody>
      </p:sp>
      <p:pic>
        <p:nvPicPr>
          <p:cNvPr descr="C:\Documents and Settings\Алекс\Рабочий стол\karta\1.jpg" id="26633" name="Picture 3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838325"/>
            <a:ext cx="3135313" cy="473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7650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6" name="Прямоугольник 1"/>
          <p:cNvSpPr>
            <a:spLocks noChangeArrowheads="1"/>
          </p:cNvSpPr>
          <p:nvPr/>
        </p:nvSpPr>
        <p:spPr bwMode="auto">
          <a:xfrm>
            <a:off x="107950" y="1700213"/>
            <a:ext cx="60483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4 июня 1887 года в саду был установлен бюст В. А. Жуковского. Открытие бюста произошло к столетию со дня рождения поэта. Место установки памятника выбрано не случайно: Жуковский был близок императорской семье и стал одним из воспитателей Александра II.</a:t>
            </a:r>
          </a:p>
        </p:txBody>
      </p:sp>
      <p:pic>
        <p:nvPicPr>
          <p:cNvPr descr="C:\Documents and Settings\Алекс\Рабочий стол\karta\22.jpg" id="27657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76625"/>
            <a:ext cx="2447925" cy="32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Прямоугольник 2"/>
          <p:cNvSpPr>
            <a:spLocks noChangeArrowheads="1"/>
          </p:cNvSpPr>
          <p:nvPr/>
        </p:nvSpPr>
        <p:spPr bwMode="auto">
          <a:xfrm>
            <a:off x="4933950" y="5797550"/>
            <a:ext cx="38369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indent="355600"/>
            <a:r>
              <a:rPr b="1" lang="ru-RU">
                <a:latin charset="0" pitchFamily="66" typeface="Comic Sans MS"/>
              </a:rPr>
              <a:t>20 октября 1892 года был открыт памятник </a:t>
            </a:r>
          </a:p>
          <a:p>
            <a:pPr algn="ctr" indent="355600"/>
            <a:r>
              <a:rPr b="1" lang="ru-RU">
                <a:latin charset="0" pitchFamily="66" typeface="Comic Sans MS"/>
              </a:rPr>
              <a:t>Н. М. Пржевальскому</a:t>
            </a:r>
          </a:p>
        </p:txBody>
      </p:sp>
      <p:pic>
        <p:nvPicPr>
          <p:cNvPr id="27659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989138"/>
            <a:ext cx="2438400" cy="364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8674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0" name="Прямоугольник 1"/>
          <p:cNvSpPr>
            <a:spLocks noChangeArrowheads="1"/>
          </p:cNvSpPr>
          <p:nvPr/>
        </p:nvSpPr>
        <p:spPr bwMode="auto">
          <a:xfrm>
            <a:off x="107950" y="1762125"/>
            <a:ext cx="49688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b="1" lang="ru-RU">
                <a:latin charset="0" pitchFamily="66" typeface="Comic Sans MS"/>
              </a:rPr>
              <a:t>17 июня 1896 года около фонтана были установлены бюсты Н. В. Гоголя и </a:t>
            </a:r>
          </a:p>
          <a:p>
            <a:pPr algn="ctr"/>
            <a:r>
              <a:rPr b="1" lang="ru-RU">
                <a:latin charset="0" pitchFamily="66" typeface="Comic Sans MS"/>
              </a:rPr>
              <a:t>М. Ю. Лермонтова.</a:t>
            </a:r>
          </a:p>
        </p:txBody>
      </p:sp>
      <p:pic>
        <p:nvPicPr>
          <p:cNvPr descr="C:\Documents and Settings\Алекс\Рабочий стол\karta\3.jpg" id="28681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833688"/>
            <a:ext cx="1955800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33.jpg" id="28682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513" y="2833688"/>
            <a:ext cx="2454275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Прямоугольник 2"/>
          <p:cNvSpPr>
            <a:spLocks noChangeArrowheads="1"/>
          </p:cNvSpPr>
          <p:nvPr/>
        </p:nvSpPr>
        <p:spPr bwMode="auto">
          <a:xfrm>
            <a:off x="4649788" y="60213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b="1" lang="ru-RU">
                <a:latin charset="0" pitchFamily="66" typeface="Comic Sans MS"/>
              </a:rPr>
              <a:t>31 мая 1900 года был открыт бюст М. И. Глинки</a:t>
            </a:r>
          </a:p>
        </p:txBody>
      </p:sp>
      <p:pic>
        <p:nvPicPr>
          <p:cNvPr descr="C:\Documents and Settings\Алекс\Рабочий стол\karta\4.jpg" id="28684" name="Picture 4"/>
          <p:cNvPicPr>
            <a:picLocks noChangeArrowheads="1"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1804988"/>
            <a:ext cx="2582863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29698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4" name="Прямоугольник 1"/>
          <p:cNvSpPr>
            <a:spLocks noChangeArrowheads="1"/>
          </p:cNvSpPr>
          <p:nvPr/>
        </p:nvSpPr>
        <p:spPr bwMode="auto">
          <a:xfrm>
            <a:off x="1177925" y="2708275"/>
            <a:ext cx="705643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   </a:t>
            </a:r>
            <a:r>
              <a:rPr b="1" lang="ru-RU" sz="3200">
                <a:solidFill>
                  <a:srgbClr val="445C00"/>
                </a:solidFill>
                <a:latin charset="0" pitchFamily="66" typeface="Comic Sans MS"/>
              </a:rPr>
              <a:t>На этом наша прогулка по паркам и садам Санкт – Петербурга подошла к концу. </a:t>
            </a:r>
          </a:p>
          <a:p>
            <a:pPr algn="ctr"/>
            <a:r>
              <a:rPr b="1" lang="ru-RU" sz="3200">
                <a:solidFill>
                  <a:srgbClr val="445C00"/>
                </a:solidFill>
                <a:latin charset="0" pitchFamily="66" typeface="Comic Sans MS"/>
              </a:rPr>
              <a:t>До новых встреч .</a:t>
            </a:r>
          </a:p>
        </p:txBody>
      </p:sp>
      <p:pic>
        <p:nvPicPr>
          <p:cNvPr descr="D:\Мои документы\Рабочий стол\парки\201051262.gif" id="29705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38" y="5084763"/>
            <a:ext cx="1243012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424936" cy="1143000"/>
          </a:xfrm>
        </p:spPr>
        <p:txBody>
          <a:bodyPr/>
          <a:lstStyle/>
          <a:p>
            <a:r>
              <a:rPr lang="ru-RU" sz="3200" b="1" dirty="0" smtClean="0"/>
              <a:t>Список информационных источников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67544" y="2204865"/>
            <a:ext cx="8280400" cy="2304256"/>
          </a:xfrm>
        </p:spPr>
        <p:txBody>
          <a:bodyPr/>
          <a:lstStyle/>
          <a:p>
            <a:r>
              <a:rPr lang="en-US" dirty="0">
                <a:hlinkClick r:id="rId2"/>
              </a:rPr>
              <a:t>http://walkspb.ru/istoriya_peterburga/sad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www.gopiter.ru/piter/helpinfo/dostopr/parks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www.peterburg.biz/squares.html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tonkosti.ru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://images.yandex.ru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256695"/>
      </p:ext>
    </p:extLst>
  </p:cSld>
  <p:clrMapOvr>
    <a:masterClrMapping/>
  </p:clrMapOvr>
  <p:transition spd="slow">
    <p:zoom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9218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2" name="Прямоугольник 6"/>
          <p:cNvSpPr>
            <a:spLocks noChangeArrowheads="1"/>
          </p:cNvSpPr>
          <p:nvPr/>
        </p:nvSpPr>
        <p:spPr bwMode="auto">
          <a:xfrm>
            <a:off x="90488" y="2092325"/>
            <a:ext cx="5705475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273050">
              <a:defRPr/>
            </a:pPr>
            <a:r>
              <a:rPr b="1" dirty="0" lang="ru-RU" sz="2000">
                <a:latin charset="0" pitchFamily="66" typeface="Comic Sans MS"/>
              </a:rPr>
              <a:t>Летний сад в Санкт-Петербурге был заложен по приказу Петра Великого в 1704 году в качестве летней царской резиденции. </a:t>
            </a:r>
          </a:p>
          <a:p>
            <a:pPr>
              <a:defRPr/>
            </a:pPr>
            <a:r>
              <a:rPr b="1" dirty="0" lang="ru-RU" sz="2000">
                <a:latin charset="0" pitchFamily="66" typeface="Comic Sans MS"/>
              </a:rPr>
              <a:t>Безусловно, символом Летнего сада и одним из символов Санкт-Петербурга является ограда, выходящая на набережную Невы, построенная в 1770-1784 годах архитектором </a:t>
            </a:r>
            <a:r>
              <a:rPr b="1" dirty="0" err="1" lang="ru-RU" sz="2000">
                <a:latin charset="0" pitchFamily="66" typeface="Comic Sans MS"/>
              </a:rPr>
              <a:t>Ю.М.Фельтоном</a:t>
            </a:r>
            <a:r>
              <a:rPr b="1" dirty="0" lang="ru-RU" sz="2000">
                <a:latin charset="0" pitchFamily="66" typeface="Comic Sans MS"/>
              </a:rPr>
              <a:t>. Но мало кто знает, что на этом самом месте некогда стоял Летний дворец Анны Иоанновны, удивлявший современников своим великолепием.</a:t>
            </a:r>
          </a:p>
        </p:txBody>
      </p:sp>
      <p:pic>
        <p:nvPicPr>
          <p:cNvPr descr="C:\Documents and Settings\Алекс\Рабочий стол\karta\ограда.preview.JPG" id="9225" name="Picture 16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025" y="1844675"/>
            <a:ext cx="3214688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0242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3311525"/>
            <a:ext cx="4170362" cy="277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9" name="Прямоугольник 3"/>
          <p:cNvSpPr>
            <a:spLocks noChangeArrowheads="1"/>
          </p:cNvSpPr>
          <p:nvPr/>
        </p:nvSpPr>
        <p:spPr bwMode="auto">
          <a:xfrm>
            <a:off x="25400" y="1557338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Войдем в Летний сад. Как же он изменился! Кругом шпалеры, подстриженные деревья. Мнения петербуржцев и гостей северной столицы разделились: одним очень нравится, другие возмущаются. </a:t>
            </a:r>
          </a:p>
        </p:txBody>
      </p:sp>
      <p:sp>
        <p:nvSpPr>
          <p:cNvPr id="10250" name="Прямоугольник 4"/>
          <p:cNvSpPr>
            <a:spLocks noChangeArrowheads="1"/>
          </p:cNvSpPr>
          <p:nvPr/>
        </p:nvSpPr>
        <p:spPr bwMode="auto">
          <a:xfrm>
            <a:off x="4597400" y="2366963"/>
            <a:ext cx="45720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Подойдем к Летнему дворцу Петра I, одному из самых первых сооружений Санкт-Петербурга.</a:t>
            </a:r>
          </a:p>
        </p:txBody>
      </p:sp>
      <p:pic>
        <p:nvPicPr>
          <p:cNvPr descr="C:\Documents and Settings\Алекс\Рабочий стол\karta\0_77c1b_5a3bbf0e_XL.jpg" id="10251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440113"/>
            <a:ext cx="4092575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1266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Прямоугольник 1"/>
          <p:cNvSpPr>
            <a:spLocks noChangeArrowheads="1"/>
          </p:cNvSpPr>
          <p:nvPr/>
        </p:nvSpPr>
        <p:spPr bwMode="auto">
          <a:xfrm>
            <a:off x="0" y="1700213"/>
            <a:ext cx="51482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А вот и фонтан «Царицын», самый первый от Невы, на Главной аллее. Назван он в честь императрицы Екатерины I, здесь она встречала гостей.</a:t>
            </a:r>
          </a:p>
        </p:txBody>
      </p:sp>
      <p:pic>
        <p:nvPicPr>
          <p:cNvPr descr="C:\Documents and Settings\Алекс\Рабочий стол\karta\76901_NewsPGMPHov.jpg" id="11273" name="Picture 3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3068638"/>
            <a:ext cx="4341812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Прямоугольник 2"/>
          <p:cNvSpPr>
            <a:spLocks noChangeArrowheads="1"/>
          </p:cNvSpPr>
          <p:nvPr/>
        </p:nvSpPr>
        <p:spPr bwMode="auto">
          <a:xfrm>
            <a:off x="4572000" y="5084763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Правее от него, если стоять спиной к Неве, находится боскет «Крестовое гульбище», выполненный в форме креста, в центре которого расположен фонтан-статуя «Нереида».</a:t>
            </a:r>
          </a:p>
        </p:txBody>
      </p:sp>
      <p:pic>
        <p:nvPicPr>
          <p:cNvPr descr="C:\Documents and Settings\Алекс\Рабочий стол\karta\0_77c22_6a40cce7_XL.jpg" id="11275" name="Picture 4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581150"/>
            <a:ext cx="2333625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2290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6" name="Прямоугольник 1"/>
          <p:cNvSpPr>
            <a:spLocks noChangeArrowheads="1"/>
          </p:cNvSpPr>
          <p:nvPr/>
        </p:nvSpPr>
        <p:spPr bwMode="auto">
          <a:xfrm>
            <a:off x="0" y="1628775"/>
            <a:ext cx="48958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По другую сторону от Царицына фонтана — боскет «Менажерийный пруд», в котором содержались водоплавающие птицы. Создан в 1720-х годах.</a:t>
            </a:r>
          </a:p>
        </p:txBody>
      </p:sp>
      <p:pic>
        <p:nvPicPr>
          <p:cNvPr descr="C:\Documents and Settings\Алекс\Рабочий стол\karta\0_77c23_598cd0d1_XL.jpg" id="12297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3213100"/>
            <a:ext cx="4133850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Прямоугольник 2"/>
          <p:cNvSpPr>
            <a:spLocks noChangeArrowheads="1"/>
          </p:cNvSpPr>
          <p:nvPr/>
        </p:nvSpPr>
        <p:spPr bwMode="auto">
          <a:xfrm>
            <a:off x="4502150" y="5329238"/>
            <a:ext cx="4572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Недалеко памятник «дедушке Крылову», пожалуй, один из самый знаменитых памятников Летнего сада. На постаменте — барельефы с сюжетами басен. </a:t>
            </a:r>
          </a:p>
        </p:txBody>
      </p:sp>
      <p:pic>
        <p:nvPicPr>
          <p:cNvPr descr="C:\Documents and Settings\Алекс\Рабочий стол\karta\0_77c25_eca47aee_XL.jpg" id="12299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28775"/>
            <a:ext cx="2465388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3314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0" name="Прямоугольник 1"/>
          <p:cNvSpPr>
            <a:spLocks noChangeArrowheads="1"/>
          </p:cNvSpPr>
          <p:nvPr/>
        </p:nvSpPr>
        <p:spPr bwMode="auto">
          <a:xfrm>
            <a:off x="131763" y="2136775"/>
            <a:ext cx="5184775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 sz="2000">
                <a:latin charset="0" pitchFamily="66" typeface="Comic Sans MS"/>
              </a:rPr>
              <a:t>Мы заглянем на «Птичий двор» с «Голубятней». В XVIII веке птичьи дворы и зверинцы были обязательным атрибутом регулярного сада. В Летнем саду в Птичьем дворе содержались редкие животные и птицы: некоторые на свободе, другие в вольерах. Так, здесь жили орлы, черные аисты, журавли, а в башенке «Голубятни» — редкие породы голубей. Сейчас в «Голубятне» расположен небольшой музей истории и археологии Летнего сада.</a:t>
            </a:r>
          </a:p>
        </p:txBody>
      </p:sp>
      <p:pic>
        <p:nvPicPr>
          <p:cNvPr descr="C:\Documents and Settings\Алекс\Рабочий стол\karta\0_77c2a_8af2c4f4_XL.jpg" id="13321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20850"/>
            <a:ext cx="327977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4338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4" name="Прямоугольник 1"/>
          <p:cNvSpPr>
            <a:spLocks noChangeArrowheads="1"/>
          </p:cNvSpPr>
          <p:nvPr/>
        </p:nvSpPr>
        <p:spPr bwMode="auto">
          <a:xfrm>
            <a:off x="0" y="1758950"/>
            <a:ext cx="4895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Правее «Птичьего двора»  - партер и великолепный фонтан «Коронный».</a:t>
            </a:r>
          </a:p>
        </p:txBody>
      </p:sp>
      <p:pic>
        <p:nvPicPr>
          <p:cNvPr descr="C:\Documents and Settings\Алекс\Рабочий стол\karta\88870.jpg" id="14345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"/>
          <a:stretch>
            <a:fillRect/>
          </a:stretch>
        </p:blipFill>
        <p:spPr bwMode="auto">
          <a:xfrm>
            <a:off x="179388" y="2565400"/>
            <a:ext cx="424815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Прямоугольник 2"/>
          <p:cNvSpPr>
            <a:spLocks noChangeArrowheads="1"/>
          </p:cNvSpPr>
          <p:nvPr/>
        </p:nvSpPr>
        <p:spPr bwMode="auto">
          <a:xfrm>
            <a:off x="4567238" y="5127625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На четвертой площадке Главной аллеи Летнего сада — фонтан «Пирамида», созданный по указу императрицы Екатерины I, точная копия одноименного петергофского фонтана.</a:t>
            </a:r>
          </a:p>
        </p:txBody>
      </p:sp>
      <p:pic>
        <p:nvPicPr>
          <p:cNvPr descr="C:\Documents and Settings\Алекс\Рабочий стол\karta\0_9478e_3b14ac80_L.jpg" id="14347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1749425"/>
            <a:ext cx="4192588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Алекс\Рабочий стол\karta\Рисунок1.jpg" id="15362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-47625"/>
            <a:ext cx="9286876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C:\Documents and Settings\Алекс\Рабочий стол\karta\75042480_WindowsLiveWriter_5116ba35d3ef_BA24_RRSRRSRSRyoRyo_SRRyoS_RRSRRRR_RRyoSR_79_83796715140a40e5a50ab659f200633c.jpg" id="4101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180528" y="-130475"/>
            <a:ext cx="2156148" cy="1540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7).jpg" id="4103" name="Picture 7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-97210"/>
            <a:ext cx="2232248" cy="153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 (11).jpg" id="4104" name="Picture 8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00106"/>
            <a:ext cx="2113080" cy="154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letny_sad.jpg" id="4105" name="Picture 9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26765"/>
            <a:ext cx="2232248" cy="156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Documents and Settings\Алекс\Рабочий стол\karta\i.jpg" id="4107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"/>
          <a:stretch/>
        </p:blipFill>
        <p:spPr bwMode="auto">
          <a:xfrm>
            <a:off x="7614225" y="-130475"/>
            <a:ext cx="1715585" cy="1570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Прямоугольник 1"/>
          <p:cNvSpPr>
            <a:spLocks noChangeArrowheads="1"/>
          </p:cNvSpPr>
          <p:nvPr/>
        </p:nvSpPr>
        <p:spPr bwMode="auto">
          <a:xfrm>
            <a:off x="114300" y="1671638"/>
            <a:ext cx="47815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Фонтан «Пирамида» — последний, за ним тянется широкая Главная аллея.</a:t>
            </a:r>
          </a:p>
        </p:txBody>
      </p:sp>
      <p:pic>
        <p:nvPicPr>
          <p:cNvPr descr="C:\Documents and Settings\Алекс\Рабочий стол\karta\0_77c32_55879422_XL.jpg" id="15369" name="Picture 2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420938"/>
            <a:ext cx="478155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Прямоугольник 2"/>
          <p:cNvSpPr>
            <a:spLocks noChangeArrowheads="1"/>
          </p:cNvSpPr>
          <p:nvPr/>
        </p:nvSpPr>
        <p:spPr bwMode="auto">
          <a:xfrm>
            <a:off x="4951413" y="4337050"/>
            <a:ext cx="41925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55600"/>
            <a:r>
              <a:rPr b="1" lang="ru-RU">
                <a:latin charset="0" pitchFamily="66" typeface="Comic Sans MS"/>
              </a:rPr>
              <a:t>Если мы подойдем с другой стороны Летнего сада. Здесь нас встретит еще одна достопримечательность — Карпиев пруд. Когда-то здесь жили лебеди. Да и сейчас их можно увидеть.</a:t>
            </a:r>
          </a:p>
        </p:txBody>
      </p:sp>
      <p:pic>
        <p:nvPicPr>
          <p:cNvPr descr="C:\Documents and Settings\Алекс\Рабочий стол\karta\0_77c37_ccaf5bd9_XL.jpg" id="15371" name="Picture 3"/>
          <p:cNvPicPr>
            <a:picLocks noChangeArrowheads="1"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671638"/>
            <a:ext cx="40005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738</TotalTime>
  <Words>1003</Words>
  <Application>Microsoft Office PowerPoint</Application>
  <PresentationFormat>Экран (4:3)</PresentationFormat>
  <Paragraphs>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информационных источников</vt:lpstr>
    </vt:vector>
  </TitlesOfParts>
  <Company>OEM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Alexey</cp:lastModifiedBy>
  <cp:revision>107</cp:revision>
  <dcterms:created xsi:type="dcterms:W3CDTF">2011-07-07T11:18:18Z</dcterms:created>
  <dcterms:modified xsi:type="dcterms:W3CDTF">2013-11-01T18:24:07Z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1598576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