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86" r:id="rId3"/>
    <p:sldId id="285" r:id="rId4"/>
    <p:sldId id="287" r:id="rId5"/>
    <p:sldId id="288" r:id="rId6"/>
    <p:sldId id="297" r:id="rId7"/>
    <p:sldId id="277" r:id="rId8"/>
    <p:sldId id="275" r:id="rId9"/>
    <p:sldId id="291" r:id="rId10"/>
    <p:sldId id="292" r:id="rId11"/>
    <p:sldId id="268" r:id="rId12"/>
    <p:sldId id="259" r:id="rId13"/>
    <p:sldId id="269" r:id="rId14"/>
    <p:sldId id="276" r:id="rId15"/>
    <p:sldId id="293" r:id="rId16"/>
    <p:sldId id="278" r:id="rId17"/>
    <p:sldId id="279" r:id="rId18"/>
    <p:sldId id="263" r:id="rId19"/>
    <p:sldId id="265" r:id="rId20"/>
    <p:sldId id="266" r:id="rId21"/>
    <p:sldId id="273" r:id="rId22"/>
    <p:sldId id="267" r:id="rId23"/>
    <p:sldId id="296" r:id="rId24"/>
    <p:sldId id="295" r:id="rId25"/>
    <p:sldId id="284" r:id="rId26"/>
    <p:sldId id="260" r:id="rId27"/>
    <p:sldId id="257" r:id="rId28"/>
    <p:sldId id="256" r:id="rId29"/>
    <p:sldId id="258" r:id="rId30"/>
    <p:sldId id="280" r:id="rId31"/>
    <p:sldId id="272" r:id="rId32"/>
    <p:sldId id="261" r:id="rId33"/>
    <p:sldId id="270" r:id="rId34"/>
    <p:sldId id="294" r:id="rId35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99"/>
    <a:srgbClr val="0099CC"/>
    <a:srgbClr val="33CCCC"/>
    <a:srgbClr val="00FFCC"/>
    <a:srgbClr val="FF0000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432" autoAdjust="0"/>
    <p:restoredTop sz="94660"/>
  </p:normalViewPr>
  <p:slideViewPr>
    <p:cSldViewPr>
      <p:cViewPr varScale="1">
        <p:scale>
          <a:sx n="68" d="100"/>
          <a:sy n="68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3E899-B9C1-423B-A470-FD9DD05A2A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2000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0707A-42E9-4C16-9D05-19DD807B6A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2000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1A6AF-195C-428E-8EC5-A2B8D47E51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2000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41F7D-D043-462D-B7F6-F0CA10273F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2000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D6864-95BF-4E3C-A1CD-BA275C61DE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2000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767688-FD3B-45B8-8030-4918FE0FFA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2000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3D894-964C-4869-B4C2-92C72081B1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2000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A9A932-D89C-4CE6-A699-B6CC6574EC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2000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03D6C1-6D7B-40CF-A98B-5FAA871482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2000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0E02E-FB68-4C6C-A1D2-599D2107F0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2000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3494C-5B30-4BF3-927F-380A4EA435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2000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85119158-FE87-4A69-B260-F90EF9F7672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000"/>
                            </p:stCondLst>
                            <p:childTnLst>
                              <p:par>
                                <p:cTn id="3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44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2" Target="../media/image2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2" Target="../media/image2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 ?><Relationships xmlns="http://schemas.openxmlformats.org/package/2006/relationships"><Relationship Id="rId2" Target="../media/image3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7.xml.rels><?xml version="1.0" encoding="UTF-8" standalone="yes" ?><Relationships xmlns="http://schemas.openxmlformats.org/package/2006/relationships"><Relationship Id="rId2" Target="../media/image3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8.xml.rels><?xml version="1.0" encoding="UTF-8" standalone="yes" ?><Relationships xmlns="http://schemas.openxmlformats.org/package/2006/relationships"><Relationship Id="rId2" Target="../media/image34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9.xml.rels><?xml version="1.0" encoding="UTF-8" standalone="yes" ?><Relationships xmlns="http://schemas.openxmlformats.org/package/2006/relationships"><Relationship Id="rId2" Target="../media/image3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 ?><Relationships xmlns="http://schemas.openxmlformats.org/package/2006/relationships"><Relationship Id="rId2" Target="../media/image3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2.xml.rels><?xml version="1.0" encoding="UTF-8" standalone="yes" ?><Relationships xmlns="http://schemas.openxmlformats.org/package/2006/relationships"><Relationship Id="rId2" Target="../media/image3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58" y="642918"/>
            <a:ext cx="8215370" cy="5857917"/>
          </a:xfrm>
        </p:spPr>
        <p:txBody>
          <a:bodyPr/>
          <a:lstStyle/>
          <a:p>
            <a:pPr algn="r"/>
            <a:r>
              <a:rPr lang="ru-RU" sz="1200" b="1" dirty="0">
                <a:solidFill>
                  <a:srgbClr val="FFFFFF"/>
                </a:solidFill>
                <a:latin typeface="Book Antiqua" pitchFamily="18" charset="0"/>
              </a:rPr>
              <a:t/>
            </a:r>
            <a:br>
              <a:rPr lang="ru-RU" sz="1200" b="1" dirty="0">
                <a:solidFill>
                  <a:srgbClr val="FFFFFF"/>
                </a:solidFill>
                <a:latin typeface="Book Antiqua" pitchFamily="18" charset="0"/>
              </a:rPr>
            </a:br>
            <a:r>
              <a:rPr lang="ru-RU" sz="1200" b="1" dirty="0">
                <a:solidFill>
                  <a:srgbClr val="FFFFFF"/>
                </a:solidFill>
                <a:latin typeface="Book Antiqua" pitchFamily="18" charset="0"/>
              </a:rPr>
              <a:t/>
            </a:r>
            <a:br>
              <a:rPr lang="ru-RU" sz="1200" b="1" dirty="0">
                <a:solidFill>
                  <a:srgbClr val="FFFFFF"/>
                </a:solidFill>
                <a:latin typeface="Book Antiqua" pitchFamily="18" charset="0"/>
              </a:rPr>
            </a:br>
            <a:r>
              <a:rPr lang="ru-RU" sz="1200" b="1" dirty="0">
                <a:solidFill>
                  <a:srgbClr val="FFFFFF"/>
                </a:solidFill>
                <a:latin typeface="Book Antiqua" pitchFamily="18" charset="0"/>
              </a:rPr>
              <a:t/>
            </a:r>
            <a:br>
              <a:rPr lang="ru-RU" sz="1200" b="1" dirty="0">
                <a:solidFill>
                  <a:srgbClr val="FFFFFF"/>
                </a:solidFill>
                <a:latin typeface="Book Antiqua" pitchFamily="18" charset="0"/>
              </a:rPr>
            </a:br>
            <a:r>
              <a:rPr lang="ru-RU" sz="1200" b="1" dirty="0">
                <a:solidFill>
                  <a:srgbClr val="FFFFFF"/>
                </a:solidFill>
                <a:latin typeface="Book Antiqua" pitchFamily="18" charset="0"/>
              </a:rPr>
              <a:t/>
            </a:r>
            <a:br>
              <a:rPr lang="ru-RU" sz="1200" b="1" dirty="0">
                <a:solidFill>
                  <a:srgbClr val="FFFFFF"/>
                </a:solidFill>
                <a:latin typeface="Book Antiqua" pitchFamily="18" charset="0"/>
              </a:rPr>
            </a:br>
            <a:r>
              <a:rPr lang="ru-RU" sz="1200" b="1" dirty="0">
                <a:solidFill>
                  <a:srgbClr val="FFFFFF"/>
                </a:solidFill>
                <a:latin typeface="Book Antiqua" pitchFamily="18" charset="0"/>
              </a:rPr>
              <a:t/>
            </a:r>
            <a:br>
              <a:rPr lang="ru-RU" sz="1200" b="1" dirty="0">
                <a:solidFill>
                  <a:srgbClr val="FFFFFF"/>
                </a:solidFill>
                <a:latin typeface="Book Antiqua" pitchFamily="18" charset="0"/>
              </a:rPr>
            </a:br>
            <a:r>
              <a:rPr lang="ru-RU" sz="1400" b="1" dirty="0">
                <a:solidFill>
                  <a:srgbClr val="FFFFFF"/>
                </a:solidFill>
                <a:latin typeface="Book Antiqua" pitchFamily="18" charset="0"/>
              </a:rPr>
              <a:t/>
            </a:r>
            <a:br>
              <a:rPr lang="ru-RU" sz="1400" b="1" dirty="0">
                <a:solidFill>
                  <a:srgbClr val="FFFFFF"/>
                </a:solidFill>
                <a:latin typeface="Book Antiqua" pitchFamily="18" charset="0"/>
              </a:rPr>
            </a:br>
            <a:r>
              <a:rPr lang="ru-RU" sz="1000" b="1" dirty="0">
                <a:solidFill>
                  <a:srgbClr val="FFFFFF"/>
                </a:solidFill>
                <a:latin typeface="Book Antiqua" pitchFamily="18" charset="0"/>
              </a:rPr>
              <a:t/>
            </a:r>
            <a:br>
              <a:rPr lang="ru-RU" sz="1000" b="1" dirty="0">
                <a:solidFill>
                  <a:srgbClr val="FFFFFF"/>
                </a:solidFill>
                <a:latin typeface="Book Antiqua" pitchFamily="18" charset="0"/>
              </a:rPr>
            </a:br>
            <a:r>
              <a:rPr lang="ru-RU" sz="1000" b="1" dirty="0">
                <a:solidFill>
                  <a:srgbClr val="FFFFFF"/>
                </a:solidFill>
                <a:latin typeface="Book Antiqua" pitchFamily="18" charset="0"/>
              </a:rPr>
              <a:t>       </a:t>
            </a:r>
            <a:r>
              <a:rPr lang="ru-RU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/>
            </a:r>
            <a:br>
              <a:rPr lang="ru-RU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</a:br>
            <a:r>
              <a:rPr lang="ru-RU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/>
            </a:r>
            <a:br>
              <a:rPr lang="ru-RU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</a:br>
            <a:r>
              <a:rPr lang="ru-RU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/>
            </a:r>
            <a:br>
              <a:rPr lang="ru-RU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</a:br>
            <a:r>
              <a:rPr lang="ru-RU" sz="1400" b="1" dirty="0" smtClean="0">
                <a:solidFill>
                  <a:srgbClr val="FFFFFF"/>
                </a:solidFill>
                <a:latin typeface="a_GroticTitulShHv" pitchFamily="34" charset="-52"/>
              </a:rPr>
              <a:t>»</a:t>
            </a:r>
            <a:r>
              <a:rPr lang="ru-RU" sz="1800" b="1" dirty="0" smtClean="0">
                <a:solidFill>
                  <a:srgbClr val="FFFFFF"/>
                </a:solidFill>
                <a:latin typeface="a_GroticTitulShHv" pitchFamily="34" charset="-52"/>
              </a:rPr>
              <a:t> </a:t>
            </a:r>
            <a:r>
              <a:rPr lang="ru-RU" sz="1400" b="1" dirty="0">
                <a:solidFill>
                  <a:srgbClr val="FFFFFF"/>
                </a:solidFill>
                <a:latin typeface="a_GroticTitulShHv" pitchFamily="34" charset="-52"/>
              </a:rPr>
              <a:t/>
            </a:r>
            <a:br>
              <a:rPr lang="ru-RU" sz="1400" b="1" dirty="0">
                <a:solidFill>
                  <a:srgbClr val="FFFFFF"/>
                </a:solidFill>
                <a:latin typeface="a_GroticTitulShHv" pitchFamily="34" charset="-52"/>
              </a:rPr>
            </a:br>
            <a:r>
              <a:rPr lang="ru-RU" sz="1400" b="1" dirty="0">
                <a:solidFill>
                  <a:srgbClr val="FFFFFF"/>
                </a:solidFill>
                <a:latin typeface="a_GroticTitulShHv" pitchFamily="34" charset="-52"/>
              </a:rPr>
              <a:t>                                                                                                           						        	                               </a:t>
            </a:r>
            <a:r>
              <a:rPr lang="ru-RU" sz="2000" b="1" dirty="0">
                <a:solidFill>
                  <a:srgbClr val="00FFCC"/>
                </a:solidFill>
                <a:latin typeface="Book Antiqua" pitchFamily="18" charset="0"/>
              </a:rPr>
              <a:t>		                 </a:t>
            </a:r>
            <a:r>
              <a:rPr lang="ru-RU" sz="1800" b="1" dirty="0" smtClean="0">
                <a:solidFill>
                  <a:srgbClr val="FFFFFF"/>
                </a:solidFill>
                <a:latin typeface="a_GroticTitulShHv" pitchFamily="34" charset="-52"/>
              </a:rPr>
              <a:t>    </a:t>
            </a:r>
            <a:r>
              <a:rPr lang="ru-RU" sz="1400" b="1" dirty="0" smtClean="0">
                <a:solidFill>
                  <a:srgbClr val="FFFFFF"/>
                </a:solidFill>
                <a:latin typeface="a_GroticTitulShHv" pitchFamily="34" charset="-52"/>
              </a:rPr>
              <a:t>          </a:t>
            </a:r>
            <a:endParaRPr lang="ru-RU" sz="9600" b="1" dirty="0">
              <a:solidFill>
                <a:srgbClr val="FFFFFF"/>
              </a:solidFill>
              <a:latin typeface="a_GroticTitulShHv" pitchFamily="34" charset="-52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4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  <p:bldP spid="3277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горы?</a:t>
            </a:r>
            <a:endParaRPr lang="ru-RU" dirty="0"/>
          </a:p>
        </p:txBody>
      </p:sp>
      <p:pic>
        <p:nvPicPr>
          <p:cNvPr id="5" name="Содержимое 4" descr="10(2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643050"/>
            <a:ext cx="4038600" cy="4929221"/>
          </a:xfrm>
        </p:spPr>
      </p:pic>
      <p:pic>
        <p:nvPicPr>
          <p:cNvPr id="6" name="Содержимое 5" descr="LAKE_MT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1714488"/>
            <a:ext cx="4038600" cy="4929222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4868863"/>
            <a:ext cx="9144000" cy="2376487"/>
          </a:xfrm>
          <a:noFill/>
        </p:spPr>
        <p:txBody>
          <a:bodyPr anchor="t"/>
          <a:lstStyle/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Горы- </a:t>
            </a:r>
            <a:r>
              <a:rPr lang="ru-RU" sz="4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это очень неровные участки земной поверхности, сильно возвышающиеся  над местностью</a:t>
            </a:r>
          </a:p>
        </p:txBody>
      </p:sp>
      <p:pic>
        <p:nvPicPr>
          <p:cNvPr id="5" name="Содержимое 4" descr="12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357166"/>
            <a:ext cx="7786742" cy="4525963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5445125"/>
            <a:ext cx="9144000" cy="1412875"/>
          </a:xfrm>
          <a:noFill/>
        </p:spPr>
        <p:txBody>
          <a:bodyPr anchor="t"/>
          <a:lstStyle/>
          <a:p>
            <a:r>
              <a:rPr lang="ru-RU" sz="4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Чаще</a:t>
            </a:r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 горы расположены рядами- </a:t>
            </a: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горными хребтами</a:t>
            </a:r>
          </a:p>
        </p:txBody>
      </p:sp>
      <p:pic>
        <p:nvPicPr>
          <p:cNvPr id="5" name="Содержимое 4" descr="ти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928671"/>
            <a:ext cx="6929486" cy="4528850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5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Что необходимо знать, чтобы объяснять разницу между горой и холмом?</a:t>
            </a:r>
            <a:endParaRPr lang="ru-RU" sz="2800" dirty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</p:txBody>
      </p:sp>
      <p:pic>
        <p:nvPicPr>
          <p:cNvPr id="27652" name="Picture 4" descr="учебник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1714488"/>
            <a:ext cx="8569325" cy="4640262"/>
          </a:xfrm>
          <a:noFill/>
          <a:ln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2765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765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765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5" grpId="0"/>
      <p:bldP spid="2765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4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229600" cy="2524121"/>
          </a:xfrm>
          <a:noFill/>
        </p:spPr>
        <p:txBody>
          <a:bodyPr anchor="t"/>
          <a:lstStyle/>
          <a:p>
            <a:r>
              <a:rPr lang="ru-RU" sz="4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Высота гор бывает разной, от нескольких сотен метров, до нескольких </a:t>
            </a:r>
            <a:r>
              <a:rPr lang="ru-RU" sz="4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километров. Как горы различаются по высоте?</a:t>
            </a:r>
            <a:endParaRPr lang="ru-RU" sz="4000" dirty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</p:txBody>
      </p:sp>
      <p:pic>
        <p:nvPicPr>
          <p:cNvPr id="41992" name="Picture 8" descr="mountains07_1024x76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286380" y="3500438"/>
            <a:ext cx="3540120" cy="3214710"/>
          </a:xfrm>
          <a:noFill/>
          <a:ln/>
        </p:spPr>
      </p:pic>
      <p:pic>
        <p:nvPicPr>
          <p:cNvPr id="6" name="Содержимое 5" descr="ап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14282" y="4786322"/>
            <a:ext cx="2428892" cy="1857388"/>
          </a:xfrm>
        </p:spPr>
      </p:pic>
      <p:pic>
        <p:nvPicPr>
          <p:cNvPr id="5" name="Рисунок 4" descr="Рт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488" y="4000504"/>
            <a:ext cx="2305965" cy="2714644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4199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199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199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4" grpId="0"/>
      <p:bldP spid="4199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Различие равнин по высоте.</a:t>
            </a:r>
            <a:br>
              <a:rPr lang="ru-RU" sz="3200" dirty="0" smtClean="0"/>
            </a:br>
            <a:r>
              <a:rPr lang="ru-RU" sz="3200" dirty="0" smtClean="0"/>
              <a:t>Работа с рисунками учебника.</a:t>
            </a:r>
            <a:endParaRPr lang="ru-RU" sz="3200" dirty="0"/>
          </a:p>
        </p:txBody>
      </p:sp>
      <p:pic>
        <p:nvPicPr>
          <p:cNvPr id="5" name="Содержимое 4" descr="картинка-2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571876"/>
            <a:ext cx="2471726" cy="2928958"/>
          </a:xfrm>
        </p:spPr>
      </p:pic>
      <p:pic>
        <p:nvPicPr>
          <p:cNvPr id="6" name="Содержимое 5" descr="IMGA063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143240" y="2786058"/>
            <a:ext cx="2714644" cy="3700473"/>
          </a:xfrm>
        </p:spPr>
      </p:pic>
      <p:pic>
        <p:nvPicPr>
          <p:cNvPr id="7" name="Рисунок 6" descr="гора 7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2000240"/>
            <a:ext cx="3000396" cy="4543431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686800" cy="6597650"/>
          </a:xfrm>
          <a:noFill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dirty="0"/>
              <a:t>						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dirty="0"/>
              <a:t>                                        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Горы, как люди и 						животные, когда-то           				   	появились на свет. 	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			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Пройдут миллионы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лет, и многие из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них исчезнут 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 лица Земли.</a:t>
            </a:r>
          </a:p>
        </p:txBody>
      </p:sp>
      <p:pic>
        <p:nvPicPr>
          <p:cNvPr id="49156" name="Picture 4" descr="arch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428604"/>
            <a:ext cx="4286280" cy="6215106"/>
          </a:xfrm>
          <a:prstGeom prst="rect">
            <a:avLst/>
          </a:prstGeom>
          <a:noFill/>
        </p:spPr>
      </p:pic>
      <p:pic>
        <p:nvPicPr>
          <p:cNvPr id="5" name="Рисунок 4" descr="N13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285992"/>
            <a:ext cx="3121152" cy="1500198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0"/>
                                        <p:tgtEl>
                                          <p:spTgt spid="49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49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49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4" name="Rectangle 8"/>
          <p:cNvSpPr>
            <a:spLocks noGrp="1" noChangeArrowheads="1"/>
          </p:cNvSpPr>
          <p:nvPr>
            <p:ph type="title"/>
          </p:nvPr>
        </p:nvSpPr>
        <p:spPr>
          <a:xfrm>
            <a:off x="4932363" y="333375"/>
            <a:ext cx="3925917" cy="2951163"/>
          </a:xfrm>
          <a:noFill/>
        </p:spPr>
        <p:txBody>
          <a:bodyPr anchor="t"/>
          <a:lstStyle/>
          <a:p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Разрушению способствуют холод, тепло, вода и живые организмы</a:t>
            </a:r>
            <a:r>
              <a:rPr lang="ru-RU" sz="3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  <p:pic>
        <p:nvPicPr>
          <p:cNvPr id="50183" name="Picture 7" descr="rocks-_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42910" y="428604"/>
            <a:ext cx="4143404" cy="6215106"/>
          </a:xfrm>
          <a:noFill/>
          <a:ln/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01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018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018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4" grpId="0"/>
      <p:bldP spid="5018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  <a:noFill/>
        </p:spPr>
        <p:txBody>
          <a:bodyPr anchor="t"/>
          <a:lstStyle/>
          <a:p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Огнедышащие горы</a:t>
            </a:r>
            <a:b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</a:br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/>
            </a:r>
            <a:b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</a:br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/>
            </a:r>
            <a:b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</a:br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/>
            </a:r>
            <a:b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</a:br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/>
            </a:r>
            <a:b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</a:br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/>
            </a:r>
            <a:b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</a:br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/>
            </a:r>
            <a:b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</a:br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/>
            </a:r>
            <a:b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</a:br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/>
            </a:r>
            <a:b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</a:br>
            <a:r>
              <a:rPr lang="ru-RU" sz="3600">
                <a:effectLst>
                  <a:outerShdw blurRad="38100" dist="38100" dir="2700000" algn="tl">
                    <a:srgbClr val="FFFFFF"/>
                  </a:outerShdw>
                </a:effectLst>
              </a:rPr>
              <a:t>Извержение вулкана.</a:t>
            </a:r>
            <a:br>
              <a:rPr lang="ru-RU" sz="360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>
                <a:effectLst>
                  <a:outerShdw blurRad="38100" dist="38100" dir="2700000" algn="tl">
                    <a:srgbClr val="FFFFFF"/>
                  </a:outerShdw>
                </a:effectLst>
              </a:rPr>
              <a:t>На Земле более 870 активных вулканов.</a:t>
            </a:r>
            <a:endParaRPr lang="ru-RU" sz="400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</p:txBody>
      </p:sp>
      <p:pic>
        <p:nvPicPr>
          <p:cNvPr id="15364" name="Picture 4" descr="12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836613"/>
            <a:ext cx="5588000" cy="4525962"/>
          </a:xfrm>
          <a:noFill/>
          <a:ln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xfrm>
            <a:off x="539750" y="5516563"/>
            <a:ext cx="8229600" cy="1341437"/>
          </a:xfrm>
          <a:noFill/>
        </p:spPr>
        <p:txBody>
          <a:bodyPr anchor="t"/>
          <a:lstStyle/>
          <a:p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Остальные только «дышат»,</a:t>
            </a:r>
            <a:b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 то есть выделяют одни газы.</a:t>
            </a:r>
          </a:p>
        </p:txBody>
      </p:sp>
      <p:pic>
        <p:nvPicPr>
          <p:cNvPr id="5" name="Содержимое 4" descr="Рисунок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857232"/>
            <a:ext cx="6143668" cy="4500593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 инопланетные гости</a:t>
            </a:r>
            <a:endParaRPr lang="ru-RU" dirty="0"/>
          </a:p>
        </p:txBody>
      </p:sp>
      <p:pic>
        <p:nvPicPr>
          <p:cNvPr id="4" name="Содержимое 3" descr="мон карт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428736"/>
            <a:ext cx="3224829" cy="2428892"/>
          </a:xfrm>
        </p:spPr>
      </p:pic>
      <p:sp>
        <p:nvSpPr>
          <p:cNvPr id="5" name="Овал 4"/>
          <p:cNvSpPr/>
          <p:nvPr/>
        </p:nvSpPr>
        <p:spPr bwMode="auto">
          <a:xfrm>
            <a:off x="2143108" y="2428868"/>
            <a:ext cx="914400" cy="9144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6" name="Улыбающееся лицо 5"/>
          <p:cNvSpPr/>
          <p:nvPr/>
        </p:nvSpPr>
        <p:spPr bwMode="auto">
          <a:xfrm>
            <a:off x="2285984" y="4214818"/>
            <a:ext cx="914400" cy="914400"/>
          </a:xfrm>
          <a:prstGeom prst="smileyF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7" name="Улыбающееся лицо 6"/>
          <p:cNvSpPr/>
          <p:nvPr/>
        </p:nvSpPr>
        <p:spPr bwMode="auto">
          <a:xfrm>
            <a:off x="4429124" y="3071810"/>
            <a:ext cx="914400" cy="914400"/>
          </a:xfrm>
          <a:prstGeom prst="smileyF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6092825"/>
            <a:ext cx="8229600" cy="765175"/>
          </a:xfrm>
          <a:noFill/>
        </p:spPr>
        <p:txBody>
          <a:bodyPr anchor="b" anchorCtr="1"/>
          <a:lstStyle/>
          <a:p>
            <a:r>
              <a:rPr lang="ru-RU" sz="4000">
                <a:effectLst>
                  <a:outerShdw blurRad="38100" dist="38100" dir="2700000" algn="tl">
                    <a:srgbClr val="FFFFFF"/>
                  </a:outerShdw>
                </a:effectLst>
              </a:rPr>
              <a:t>Так выглядит кипящая лава.</a:t>
            </a:r>
          </a:p>
        </p:txBody>
      </p:sp>
      <p:pic>
        <p:nvPicPr>
          <p:cNvPr id="18436" name="Picture 4" descr="12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260350"/>
            <a:ext cx="7478712" cy="5922963"/>
          </a:xfrm>
          <a:noFill/>
          <a:ln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title"/>
          </p:nvPr>
        </p:nvSpPr>
        <p:spPr>
          <a:xfrm>
            <a:off x="-396875" y="5300663"/>
            <a:ext cx="9937750" cy="1557337"/>
          </a:xfrm>
          <a:noFill/>
        </p:spPr>
        <p:txBody>
          <a:bodyPr anchor="t" anchorCtr="1"/>
          <a:lstStyle/>
          <a:p>
            <a:r>
              <a:rPr lang="ru-RU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Известнейшее извержение вулкана Везувий состоялось в 79 г.н.э. После него Везувий успокоился на полторы тысячи лет, до 1631г.</a:t>
            </a:r>
          </a:p>
        </p:txBody>
      </p:sp>
      <p:pic>
        <p:nvPicPr>
          <p:cNvPr id="35844" name="Picture 4" descr="131безымянный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63713" y="252413"/>
            <a:ext cx="5689600" cy="5043487"/>
          </a:xfrm>
          <a:noFill/>
          <a:ln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  <a:noFill/>
        </p:spPr>
        <p:txBody>
          <a:bodyPr anchor="t"/>
          <a:lstStyle/>
          <a:p>
            <a:r>
              <a:rPr lang="ru-RU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Везувий извергался ещё в 18 в.и 20в.</a:t>
            </a:r>
            <a:br>
              <a:rPr lang="ru-RU" sz="320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Сейчас Везувий находится в состоянии покоя.</a:t>
            </a:r>
            <a:br>
              <a:rPr lang="ru-RU" sz="320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32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9460" name="Picture 4" descr="13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1341438"/>
            <a:ext cx="7056438" cy="4741862"/>
          </a:xfrm>
          <a:noFill/>
          <a:ln/>
        </p:spPr>
      </p:pic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6165850"/>
            <a:ext cx="9144000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Вид на кратер Везувия в настоящее время.</a:t>
            </a:r>
            <a:b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28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68676"/>
          </a:xfrm>
        </p:spPr>
        <p:txBody>
          <a:bodyPr/>
          <a:lstStyle/>
          <a:p>
            <a:r>
              <a:rPr lang="ru-RU" sz="4000" dirty="0" smtClean="0"/>
              <a:t>Кораблю нужен ремонт, а ресурс на изготовления нового корпуса можно взять  на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dirty="0" smtClean="0"/>
              <a:t>Уральских горах</a:t>
            </a:r>
            <a:r>
              <a:rPr lang="ru-RU" sz="4000" dirty="0" smtClean="0"/>
              <a:t>. </a:t>
            </a:r>
            <a:r>
              <a:rPr lang="ru-RU" sz="4000" dirty="0" smtClean="0"/>
              <a:t>Объясните, где </a:t>
            </a:r>
            <a:r>
              <a:rPr lang="ru-RU" sz="4000" smtClean="0"/>
              <a:t>искать </a:t>
            </a:r>
            <a:r>
              <a:rPr lang="ru-RU" sz="4000" smtClean="0"/>
              <a:t>эти горы?</a:t>
            </a:r>
            <a:endParaRPr lang="ru-RU" sz="4000" dirty="0"/>
          </a:p>
        </p:txBody>
      </p:sp>
      <p:pic>
        <p:nvPicPr>
          <p:cNvPr id="4" name="Содержимое 3" descr="WF_0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3786190"/>
            <a:ext cx="7072362" cy="2857519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/>
          <a:lstStyle/>
          <a:p>
            <a:r>
              <a:rPr lang="ru-RU" sz="3600" dirty="0" smtClean="0"/>
              <a:t>Опишите географическое положение </a:t>
            </a:r>
            <a:r>
              <a:rPr lang="ru-RU" sz="3600" dirty="0" smtClean="0"/>
              <a:t>Уральских гор</a:t>
            </a:r>
            <a:r>
              <a:rPr lang="ru-RU" sz="3600" dirty="0" smtClean="0"/>
              <a:t> </a:t>
            </a:r>
            <a:r>
              <a:rPr lang="ru-RU" sz="3600" dirty="0" smtClean="0"/>
              <a:t>по плану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4340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На каком материке находятся, в какой части.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Высота.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Направление. Протяжённость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/>
              <a:t>Между какими параллелями и меридианами находятся.</a:t>
            </a:r>
            <a:endParaRPr lang="ru-RU" sz="40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/>
          <a:lstStyle/>
          <a:p>
            <a:r>
              <a:rPr lang="ru-RU" dirty="0" smtClean="0"/>
              <a:t>Какая гора считается самой высокой и  «святой» у японцев?</a:t>
            </a:r>
            <a:endParaRPr lang="ru-RU" dirty="0"/>
          </a:p>
        </p:txBody>
      </p:sp>
      <p:pic>
        <p:nvPicPr>
          <p:cNvPr id="4" name="Содержимое 3" descr="япония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714489"/>
            <a:ext cx="7715304" cy="4572032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5929330"/>
            <a:ext cx="8229600" cy="595295"/>
          </a:xfrm>
        </p:spPr>
        <p:txBody>
          <a:bodyPr/>
          <a:lstStyle/>
          <a:p>
            <a:r>
              <a:rPr lang="ru-RU" sz="3200" dirty="0" smtClean="0">
                <a:latin typeface="Arial Black" pitchFamily="34" charset="0"/>
              </a:rPr>
              <a:t>Горы на границе Индии, Непала и Китая, самые высокие?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8196" name="Picture 4" descr="10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333375"/>
            <a:ext cx="8128000" cy="5449888"/>
          </a:xfrm>
          <a:noFill/>
          <a:ln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5373688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Самый высокий вулкан в Африке?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100" name="Picture 4" descr="9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476250"/>
            <a:ext cx="6899275" cy="4722813"/>
          </a:xfrm>
          <a:noFill/>
          <a:ln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5251450"/>
            <a:ext cx="9144000" cy="1249384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 Горы  в Швейцарии?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3886200"/>
            <a:ext cx="5400675" cy="766763"/>
          </a:xfrm>
        </p:spPr>
        <p:txBody>
          <a:bodyPr/>
          <a:lstStyle/>
          <a:p>
            <a:endParaRPr lang="ru-RU"/>
          </a:p>
        </p:txBody>
      </p:sp>
      <p:pic>
        <p:nvPicPr>
          <p:cNvPr id="2052" name="Picture 4" descr="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404813"/>
            <a:ext cx="6669088" cy="487362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10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214291"/>
            <a:ext cx="7605736" cy="6238898"/>
          </a:xfrm>
          <a:noFill/>
          <a:ln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chemeClr val="tx2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Горы на границе Испании и Франции?</a:t>
            </a:r>
            <a:endParaRPr lang="ru-RU" dirty="0">
              <a:ln>
                <a:solidFill>
                  <a:schemeClr val="tx2">
                    <a:lumMod val="95000"/>
                    <a:lumOff val="5000"/>
                  </a:schemeClr>
                </a:solidFill>
              </a:ln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Предложите место посадки.</a:t>
            </a:r>
            <a:endParaRPr lang="ru-RU" dirty="0"/>
          </a:p>
        </p:txBody>
      </p:sp>
      <p:pic>
        <p:nvPicPr>
          <p:cNvPr id="4" name="Содержимое 3" descr="ааа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1520" y="1763108"/>
            <a:ext cx="7680960" cy="4809163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vetton_ru_16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48" y="1571612"/>
            <a:ext cx="7715304" cy="5016500"/>
          </a:xfrm>
          <a:noFill/>
          <a:ln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Самые высокие горы в России?</a:t>
            </a:r>
            <a:endParaRPr lang="ru-RU" b="1" i="1" dirty="0"/>
          </a:p>
        </p:txBody>
      </p:sp>
    </p:spTree>
  </p:cSld>
  <p:clrMapOvr>
    <a:masterClrMapping/>
  </p:clrMapOvr>
  <p:transition advClick="0" advTm="1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5"/>
          <p:cNvSpPr>
            <a:spLocks noGrp="1" noChangeArrowheads="1"/>
          </p:cNvSpPr>
          <p:nvPr>
            <p:ph type="title"/>
          </p:nvPr>
        </p:nvSpPr>
        <p:spPr>
          <a:xfrm>
            <a:off x="539750" y="5300663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Самые длинные горы в России?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33800" name="Picture 8" descr="11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404813"/>
            <a:ext cx="5976938" cy="4525962"/>
          </a:xfrm>
          <a:noFill/>
          <a:ln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6092825"/>
            <a:ext cx="8229600" cy="495300"/>
          </a:xfrm>
        </p:spPr>
        <p:txBody>
          <a:bodyPr/>
          <a:lstStyle/>
          <a:p>
            <a:r>
              <a:rPr lang="ru-RU" sz="2400" dirty="0" smtClean="0">
                <a:latin typeface="Arial Black" pitchFamily="34" charset="0"/>
              </a:rPr>
              <a:t>Алтай. Самая высокая вершина?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9220" name="Picture 4" descr="10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333375"/>
            <a:ext cx="7267575" cy="5511800"/>
          </a:xfrm>
          <a:noFill/>
          <a:ln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Почему в городе Хвалынске возвышенность называют «горами»?</a:t>
            </a:r>
            <a:endParaRPr lang="ru-RU" sz="2800" dirty="0"/>
          </a:p>
        </p:txBody>
      </p:sp>
      <p:pic>
        <p:nvPicPr>
          <p:cNvPr id="5" name="Содержимое 4" descr="IMGA06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0"/>
            <a:ext cx="8046156" cy="4900633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Земле рельеф разнообразен.</a:t>
            </a:r>
            <a:endParaRPr lang="ru-RU" dirty="0"/>
          </a:p>
        </p:txBody>
      </p:sp>
      <p:pic>
        <p:nvPicPr>
          <p:cNvPr id="4" name="Содержимое 3" descr="IMG_01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571612"/>
            <a:ext cx="3088747" cy="2686056"/>
          </a:xfrm>
        </p:spPr>
      </p:pic>
      <p:pic>
        <p:nvPicPr>
          <p:cNvPr id="5" name="Рисунок 4" descr="38SC02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1571612"/>
            <a:ext cx="4846320" cy="4929222"/>
          </a:xfrm>
          <a:prstGeom prst="rect">
            <a:avLst/>
          </a:prstGeom>
        </p:spPr>
      </p:pic>
      <p:pic>
        <p:nvPicPr>
          <p:cNvPr id="6" name="Рисунок 5" descr="волг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4429132"/>
            <a:ext cx="3000396" cy="2060521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рельефа.</a:t>
            </a:r>
            <a:endParaRPr lang="ru-RU" dirty="0"/>
          </a:p>
        </p:txBody>
      </p:sp>
      <p:pic>
        <p:nvPicPr>
          <p:cNvPr id="4" name="Содержимое 3" descr="IMGA06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571612"/>
            <a:ext cx="8046156" cy="4857784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/>
          <a:lstStyle/>
          <a:p>
            <a:r>
              <a:rPr lang="ru-RU" dirty="0" smtClean="0"/>
              <a:t>Что представляют собой равнины?</a:t>
            </a:r>
            <a:endParaRPr lang="ru-RU" dirty="0"/>
          </a:p>
        </p:txBody>
      </p:sp>
      <p:pic>
        <p:nvPicPr>
          <p:cNvPr id="4" name="Содержимое 3" descr="IMG_463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857364"/>
            <a:ext cx="8143932" cy="4714908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/>
          <a:lstStyle/>
          <a:p>
            <a:r>
              <a:rPr lang="ru-RU" sz="2400" dirty="0" smtClean="0"/>
              <a:t>Определите по физической карте географические объекты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785925"/>
          <a:ext cx="8229600" cy="4500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2370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Географические координаты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Формы рельефа (горы, равнины)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75537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1. 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60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⁰с.ш., 80⁰в.д.</a:t>
                      </a:r>
                      <a:endParaRPr lang="ru-RU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?????? - равнина</a:t>
                      </a:r>
                      <a:endParaRPr lang="ru-RU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75537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2. 61</a:t>
                      </a:r>
                      <a:r>
                        <a:rPr lang="ru-RU" sz="3200" dirty="0" smtClean="0">
                          <a:latin typeface="Calibri"/>
                          <a:cs typeface="Calibri"/>
                        </a:rPr>
                        <a:t>⁰с.ш.,</a:t>
                      </a:r>
                      <a:r>
                        <a:rPr lang="ru-RU" sz="3200" baseline="0" dirty="0" smtClean="0">
                          <a:latin typeface="Calibri"/>
                          <a:cs typeface="Calibri"/>
                        </a:rPr>
                        <a:t> 60⁰в.д</a:t>
                      </a:r>
                      <a:endParaRPr lang="ru-RU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??????- горы</a:t>
                      </a:r>
                      <a:endParaRPr lang="ru-RU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75537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3. 43</a:t>
                      </a:r>
                      <a:r>
                        <a:rPr lang="ru-RU" sz="3200" dirty="0" smtClean="0">
                          <a:latin typeface="Calibri"/>
                          <a:cs typeface="Calibri"/>
                        </a:rPr>
                        <a:t>⁰ </a:t>
                      </a:r>
                      <a:r>
                        <a:rPr lang="ru-RU" sz="3200" dirty="0" err="1" smtClean="0">
                          <a:latin typeface="Calibri"/>
                          <a:cs typeface="Calibri"/>
                        </a:rPr>
                        <a:t>с.ш</a:t>
                      </a:r>
                      <a:r>
                        <a:rPr lang="ru-RU" sz="3200" dirty="0" smtClean="0">
                          <a:latin typeface="Calibri"/>
                          <a:cs typeface="Calibri"/>
                        </a:rPr>
                        <a:t>.,</a:t>
                      </a:r>
                      <a:r>
                        <a:rPr lang="ru-RU" sz="3200" baseline="0" dirty="0" smtClean="0">
                          <a:latin typeface="Calibri"/>
                          <a:cs typeface="Calibri"/>
                        </a:rPr>
                        <a:t> 41⁰ </a:t>
                      </a:r>
                      <a:r>
                        <a:rPr lang="ru-RU" sz="3200" baseline="0" dirty="0" err="1" smtClean="0">
                          <a:latin typeface="Calibri"/>
                          <a:cs typeface="Calibri"/>
                        </a:rPr>
                        <a:t>в.д</a:t>
                      </a:r>
                      <a:endParaRPr lang="ru-RU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????</a:t>
                      </a:r>
                      <a:r>
                        <a:rPr lang="ru-RU" sz="3200" baseline="0" dirty="0" smtClean="0"/>
                        <a:t> -   горы</a:t>
                      </a:r>
                      <a:endParaRPr lang="ru-RU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75537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4. 65</a:t>
                      </a:r>
                      <a:r>
                        <a:rPr lang="ru-RU" sz="3200" dirty="0" smtClean="0">
                          <a:latin typeface="Calibri"/>
                          <a:cs typeface="Calibri"/>
                        </a:rPr>
                        <a:t>⁰ </a:t>
                      </a:r>
                      <a:r>
                        <a:rPr lang="ru-RU" sz="3200" dirty="0" err="1" smtClean="0">
                          <a:latin typeface="Calibri"/>
                          <a:cs typeface="Calibri"/>
                        </a:rPr>
                        <a:t>с.ш</a:t>
                      </a:r>
                      <a:r>
                        <a:rPr lang="ru-RU" sz="3200" dirty="0" smtClean="0">
                          <a:latin typeface="Calibri"/>
                          <a:cs typeface="Calibri"/>
                        </a:rPr>
                        <a:t>., 110⁰ в.д.</a:t>
                      </a:r>
                      <a:endParaRPr lang="ru-RU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????? - плоскогорье</a:t>
                      </a:r>
                      <a:endParaRPr lang="ru-RU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75537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5. 50</a:t>
                      </a:r>
                      <a:r>
                        <a:rPr lang="ru-RU" sz="3200" dirty="0" smtClean="0">
                          <a:latin typeface="Calibri"/>
                          <a:cs typeface="Calibri"/>
                        </a:rPr>
                        <a:t>⁰</a:t>
                      </a:r>
                      <a:r>
                        <a:rPr lang="ru-RU" sz="3200" baseline="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ru-RU" sz="3200" baseline="0" dirty="0" err="1" smtClean="0">
                          <a:latin typeface="Calibri"/>
                          <a:cs typeface="Calibri"/>
                        </a:rPr>
                        <a:t>с.ш</a:t>
                      </a:r>
                      <a:r>
                        <a:rPr lang="ru-RU" sz="3200" baseline="0" dirty="0" smtClean="0">
                          <a:latin typeface="Calibri"/>
                          <a:cs typeface="Calibri"/>
                        </a:rPr>
                        <a:t>., 50⁰ в.д.</a:t>
                      </a:r>
                      <a:endParaRPr lang="ru-RU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?????- низменность</a:t>
                      </a:r>
                      <a:endParaRPr lang="ru-RU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12000">
    <p:cover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6" name="Rectangle 8"/>
          <p:cNvSpPr>
            <a:spLocks noGrp="1" noChangeArrowheads="1"/>
          </p:cNvSpPr>
          <p:nvPr>
            <p:ph type="title"/>
          </p:nvPr>
        </p:nvSpPr>
        <p:spPr>
          <a:xfrm>
            <a:off x="539750" y="333374"/>
            <a:ext cx="8229600" cy="2238369"/>
          </a:xfrm>
          <a:noFill/>
        </p:spPr>
        <p:txBody>
          <a:bodyPr anchor="t"/>
          <a:lstStyle/>
          <a:p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Равнины </a:t>
            </a:r>
            <a:b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</a:b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это 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ровные 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участки земной поверхности</a:t>
            </a:r>
            <a:r>
              <a:rPr lang="ru-RU" sz="800" dirty="0">
                <a:latin typeface="Arial Black" pitchFamily="34" charset="0"/>
              </a:rPr>
              <a:t> </a:t>
            </a:r>
            <a:r>
              <a:rPr lang="ru-RU" sz="800" dirty="0"/>
              <a:t>  </a:t>
            </a:r>
            <a:br>
              <a:rPr lang="ru-RU" sz="800" dirty="0"/>
            </a:br>
            <a:r>
              <a:rPr lang="ru-RU" sz="4000" dirty="0"/>
              <a:t> </a:t>
            </a:r>
          </a:p>
        </p:txBody>
      </p:sp>
      <p:pic>
        <p:nvPicPr>
          <p:cNvPr id="43015" name="Picture 7" descr="hay_cloud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571744"/>
            <a:ext cx="4038600" cy="4000528"/>
          </a:xfrm>
          <a:noFill/>
          <a:ln/>
        </p:spPr>
      </p:pic>
      <p:pic>
        <p:nvPicPr>
          <p:cNvPr id="6" name="Содержимое 5" descr="04t1932.bmp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0" y="2571744"/>
            <a:ext cx="4038600" cy="4000528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8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2736850"/>
          </a:xfrm>
          <a:noFill/>
        </p:spPr>
        <p:txBody>
          <a:bodyPr anchor="t"/>
          <a:lstStyle/>
          <a:p>
            <a:r>
              <a:rPr lang="ru-RU" dirty="0">
                <a:solidFill>
                  <a:schemeClr val="tx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На равнинах можно встретить возвышения- </a:t>
            </a:r>
            <a:r>
              <a:rPr lang="ru-RU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холмы</a:t>
            </a:r>
            <a:r>
              <a:rPr lang="ru-RU" dirty="0">
                <a:solidFill>
                  <a:schemeClr val="tx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и углубления с крутыми склонами-</a:t>
            </a:r>
            <a:r>
              <a:rPr lang="ru-RU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овраги</a:t>
            </a:r>
            <a:r>
              <a:rPr lang="ru-RU" dirty="0" smtClean="0">
                <a:solidFill>
                  <a:schemeClr val="tx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.</a:t>
            </a:r>
            <a:endParaRPr lang="ru-RU" dirty="0">
              <a:solidFill>
                <a:schemeClr val="tx2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pic>
        <p:nvPicPr>
          <p:cNvPr id="40971" name="Picture 11" descr="безымянный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3252788"/>
            <a:ext cx="4176713" cy="3330575"/>
          </a:xfrm>
          <a:noFill/>
          <a:ln/>
        </p:spPr>
      </p:pic>
      <p:pic>
        <p:nvPicPr>
          <p:cNvPr id="6" name="Содержимое 5" descr="IMG_0738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857752" y="3214686"/>
            <a:ext cx="3929090" cy="3382955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409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409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09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8" grpId="0"/>
      <p:bldP spid="409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285884"/>
          </a:xfrm>
        </p:spPr>
        <p:txBody>
          <a:bodyPr/>
          <a:lstStyle/>
          <a:p>
            <a:r>
              <a:rPr lang="ru-RU" sz="2800" dirty="0" smtClean="0"/>
              <a:t>Какие места неудобны для посадки воздушного транспорта?</a:t>
            </a:r>
            <a:endParaRPr lang="ru-RU" sz="2800" dirty="0"/>
          </a:p>
        </p:txBody>
      </p:sp>
      <p:pic>
        <p:nvPicPr>
          <p:cNvPr id="5" name="Содержимое 4" descr="горы 5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857364"/>
            <a:ext cx="4038600" cy="4357718"/>
          </a:xfrm>
        </p:spPr>
      </p:pic>
      <p:pic>
        <p:nvPicPr>
          <p:cNvPr id="6" name="Содержимое 5" descr="ar5678-00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00628" y="1785926"/>
            <a:ext cx="3714775" cy="4500595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ry_ravniny">
  <a:themeElements>
    <a:clrScheme name="Оформление по умолчанию 13">
      <a:dk1>
        <a:srgbClr val="000000"/>
      </a:dk1>
      <a:lt1>
        <a:srgbClr val="CCEC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E2F4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CCEC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E2F4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gory_ravniny</Template>
  <TotalTime>121</TotalTime>
  <Words>349</Words>
  <Application>Microsoft PowerPoint</Application>
  <PresentationFormat>Экран (4:3)</PresentationFormat>
  <Paragraphs>59</Paragraphs>
  <Slides>34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gory_ravniny</vt:lpstr>
      <vt:lpstr>                 »                                                                                                                                                                                            </vt:lpstr>
      <vt:lpstr>Наши  инопланетные гости</vt:lpstr>
      <vt:lpstr>Предложите место посадки.</vt:lpstr>
      <vt:lpstr>Формы рельефа.</vt:lpstr>
      <vt:lpstr>Что представляют собой равнины?</vt:lpstr>
      <vt:lpstr>Определите по физической карте географические объекты.</vt:lpstr>
      <vt:lpstr>Равнины  это ровные участки земной поверхности     </vt:lpstr>
      <vt:lpstr>На равнинах можно встретить возвышения- холмы и углубления с крутыми склонами- овраги.</vt:lpstr>
      <vt:lpstr>Какие места неудобны для посадки воздушного транспорта?</vt:lpstr>
      <vt:lpstr>Что такое горы?</vt:lpstr>
      <vt:lpstr>Горы- это очень неровные участки земной поверхности, сильно возвышающиеся  над местностью</vt:lpstr>
      <vt:lpstr>Чаще горы расположены рядами- горными хребтами</vt:lpstr>
      <vt:lpstr>Что необходимо знать, чтобы объяснять разницу между горой и холмом?</vt:lpstr>
      <vt:lpstr>Высота гор бывает разной, от нескольких сотен метров, до нескольких километров. Как горы различаются по высоте?</vt:lpstr>
      <vt:lpstr>Различие равнин по высоте. Работа с рисунками учебника.</vt:lpstr>
      <vt:lpstr>Слайд 16</vt:lpstr>
      <vt:lpstr>Разрушению способствуют холод, тепло, вода и живые организмы.</vt:lpstr>
      <vt:lpstr>Огнедышащие горы         Извержение вулкана. На Земле более 870 активных вулканов.</vt:lpstr>
      <vt:lpstr>Остальные только «дышат»,  то есть выделяют одни газы.</vt:lpstr>
      <vt:lpstr>Так выглядит кипящая лава.</vt:lpstr>
      <vt:lpstr>Известнейшее извержение вулкана Везувий состоялось в 79 г.н.э. После него Везувий успокоился на полторы тысячи лет, до 1631г.</vt:lpstr>
      <vt:lpstr>Везувий извергался ещё в 18 в.и 20в. Сейчас Везувий находится в состоянии покоя. </vt:lpstr>
      <vt:lpstr>Кораблю нужен ремонт, а ресурс на изготовления нового корпуса можно взять  на  Уральских горах. Объясните, где искать эти горы?</vt:lpstr>
      <vt:lpstr>Опишите географическое положение Уральских гор по плану.</vt:lpstr>
      <vt:lpstr>Какая гора считается самой высокой и  «святой» у японцев?</vt:lpstr>
      <vt:lpstr>Горы на границе Индии, Непала и Китая, самые высокие?</vt:lpstr>
      <vt:lpstr>Самый высокий вулкан в Африке? </vt:lpstr>
      <vt:lpstr> Горы  в Швейцарии?</vt:lpstr>
      <vt:lpstr>Горы на границе Испании и Франции?</vt:lpstr>
      <vt:lpstr>Самые высокие горы в России?</vt:lpstr>
      <vt:lpstr>Самые длинные горы в России?</vt:lpstr>
      <vt:lpstr>Алтай. Самая высокая вершина?</vt:lpstr>
      <vt:lpstr>Почему в городе Хвалынске возвышенность называют «горами»?</vt:lpstr>
      <vt:lpstr>На Земле рельеф разнообразен.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РАВНИНЫ      и ГОРЫ                                                                                                                                                                                                                                                                  </dc:title>
  <dc:creator>Admin</dc:creator>
  <cp:lastModifiedBy>каб8</cp:lastModifiedBy>
  <cp:revision>20</cp:revision>
  <dcterms:created xsi:type="dcterms:W3CDTF">2009-10-08T14:53:12Z</dcterms:created>
  <dcterms:modified xsi:type="dcterms:W3CDTF">2014-04-28T09:44:51Z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2728473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