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5" r:id="rId4"/>
    <p:sldId id="264" r:id="rId5"/>
    <p:sldId id="266" r:id="rId6"/>
    <p:sldId id="269" r:id="rId7"/>
    <p:sldId id="270" r:id="rId8"/>
    <p:sldId id="271" r:id="rId9"/>
    <p:sldId id="258" r:id="rId10"/>
    <p:sldId id="259" r:id="rId11"/>
    <p:sldId id="260" r:id="rId12"/>
    <p:sldId id="261" r:id="rId13"/>
    <p:sldId id="272" r:id="rId14"/>
    <p:sldId id="273" r:id="rId15"/>
    <p:sldId id="278" r:id="rId16"/>
    <p:sldId id="279" r:id="rId17"/>
    <p:sldId id="281" r:id="rId18"/>
    <p:sldId id="282" r:id="rId19"/>
    <p:sldId id="275" r:id="rId20"/>
    <p:sldId id="283" r:id="rId21"/>
    <p:sldId id="284" r:id="rId22"/>
    <p:sldId id="286" r:id="rId23"/>
    <p:sldId id="274" r:id="rId24"/>
    <p:sldId id="262" r:id="rId25"/>
    <p:sldId id="26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37" autoAdjust="0"/>
    <p:restoredTop sz="94912" autoAdjust="0"/>
  </p:normalViewPr>
  <p:slideViewPr>
    <p:cSldViewPr>
      <p:cViewPr>
        <p:scale>
          <a:sx n="75" d="100"/>
          <a:sy n="75" d="100"/>
        </p:scale>
        <p:origin x="-408" y="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A55E-9B1D-48F7-BE4F-9E5392A79D98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042C0-25A5-4EE6-A20F-77A84ACE1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042C0-25A5-4EE6-A20F-77A84ACE197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042C0-25A5-4EE6-A20F-77A84ACE197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042C0-25A5-4EE6-A20F-77A84ACE197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C2998-AE05-44F6-BCEA-6F53F4C2E1D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6E11A-0C7F-4BC2-85F2-18101931A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band_of_skulls_-_honest(zaycev.net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571744"/>
            <a:ext cx="7315224" cy="147002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Рекреационные ресурсы мира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3" name="band_of_skulls_-_honest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6252582_beach-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14778" y="142852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Уайтхейвен</a:t>
            </a:r>
            <a:r>
              <a:rPr lang="ru-RU" sz="24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Beach</a:t>
            </a:r>
            <a:r>
              <a:rPr lang="ru-RU" sz="2400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- Австралия</a:t>
            </a:r>
            <a:endParaRPr lang="ru-RU" sz="2400" dirty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4434_full.jpg"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43042" y="0"/>
            <a:ext cx="60366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3200">
                <a:solidFill>
                  <a:srgbClr val="002060"/>
                </a:solidFill>
              </a:rPr>
              <a:t>Горные рекреационные ресурсы</a:t>
            </a:r>
            <a:endParaRPr b="1" dirty="0" lang="ru-RU" sz="320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884" y="6215082"/>
            <a:ext cx="3571900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err="1" lang="ru-RU" smtClean="0" sz="240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Курмайор</a:t>
            </a:r>
            <a:r>
              <a:rPr dirty="0" lang="ru-RU" smtClean="0" sz="240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 - Италия</a:t>
            </a: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ider21.jpg"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0" y="142852"/>
            <a:ext cx="592932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Валле-Д'Аоста (долина </a:t>
            </a:r>
            <a:r>
              <a:rPr dirty="0" err="1" lang="ru-RU" smtClean="0" sz="240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Аосты</a:t>
            </a:r>
            <a:r>
              <a:rPr dirty="0" lang="ru-RU" smtClean="0" sz="240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) - Италия</a:t>
            </a: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lickr_1962_Gallery_Large.jpg" id="5" name="Рисунок 4"/>
          <p:cNvPicPr>
            <a:picLocks noChangeAspect="1"/>
          </p:cNvPicPr>
          <p:nvPr/>
        </p:nvPicPr>
        <p:blipFill>
          <a:blip r:embed="rId2"/>
          <a:srcRect r="50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57786" y="142852"/>
            <a:ext cx="3786214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err="1" lang="ru-RU" smtClean="0" sz="240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Зельден</a:t>
            </a:r>
            <a:r>
              <a:rPr dirty="0" lang="ru-RU" smtClean="0" sz="240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 - Австрия</a:t>
            </a: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952" y="0"/>
            <a:ext cx="7358097" cy="1143000"/>
          </a:xfrm>
        </p:spPr>
        <p:txBody>
          <a:bodyPr>
            <a:noAutofit/>
          </a:bodyPr>
          <a:lstStyle/>
          <a:p>
            <a:r>
              <a:rPr b="1" dirty="0" lang="ru-RU" smtClean="0" sz="3200">
                <a:solidFill>
                  <a:srgbClr val="002060"/>
                </a:solidFill>
              </a:rPr>
              <a:t>Культурно - исторические рекреационные ресурсы</a:t>
            </a:r>
            <a:endParaRPr b="1" dirty="0" lang="ru-RU" sz="3200">
              <a:solidFill>
                <a:srgbClr val="002060"/>
              </a:solidFill>
            </a:endParaRPr>
          </a:p>
        </p:txBody>
      </p:sp>
      <p:pic>
        <p:nvPicPr>
          <p:cNvPr descr="parizhskiy_luvr_3_1.jpg" id="4" name="Рисунок 3"/>
          <p:cNvPicPr>
            <a:picLocks noChangeAspect="1"/>
          </p:cNvPicPr>
          <p:nvPr/>
        </p:nvPicPr>
        <p:blipFill>
          <a:blip r:embed="rId2"/>
          <a:srcRect b="56"/>
          <a:stretch>
            <a:fillRect/>
          </a:stretch>
        </p:blipFill>
        <p:spPr>
          <a:xfrm>
            <a:off x="1142976" y="1142984"/>
            <a:ext cx="6858048" cy="4268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1439" y="5357826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Лувр</a:t>
            </a:r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- это не только архитектурный памятник, как дворец французских королей, но и один из самых известных музеев мира. В нем собрана богатейшая коллекция разнообразных экспонатов. Здесь можно найти барельефы из ассирийских дворцов, египетскую живопись и многое другое.</a:t>
            </a:r>
            <a:endParaRPr dirty="0" lang="ru-RU" sz="20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4714884"/>
            <a:ext cx="3786214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Лувр - Франция</a:t>
            </a: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етергоф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68" y="142852"/>
            <a:ext cx="8323265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21455" y="5286388"/>
            <a:ext cx="85010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Расположенный в 30 км от центра Санкт-Петербурга,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Петергоф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является одним из самых изысканных и самых известных дворцово-парковых ансамблей мира. Без всякого преувеличения его можно назвать главным украшением "жемчужного ожерелья" Санкт-Петербурга.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4429132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Петергоф - Россия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8792369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143372" y="428604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Московский Кремль - Россия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5753" y="5286388"/>
            <a:ext cx="8072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Московский Кремль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географический и исторический центр Москвы. Его мощные стены и башни, златоверхие храмы, древние терема и дворцы над Москвой - рекой и образуют неповторимый по красоте и величию архитектурно-художественный ансамбль.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892-ale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39" y="214290"/>
            <a:ext cx="8501122" cy="5043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8579" y="5286388"/>
            <a:ext cx="8786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Тадж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Махал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одним из наиболее необыкновенных памятников мировой архитектуры. Строился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Тадж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Махал 20-ю тысячами работников. Стены его, потолки и пол сделаны из мрамора, а также украшены разнообразными видами драгоценных камней, привезенных из Индии и Азии.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428604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Тадж</a:t>
            </a:r>
            <a:r>
              <a:rPr lang="ru-RU" sz="24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Махал - Индия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35782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Являясь одним из Семи Чудес Света, </a:t>
            </a:r>
            <a:r>
              <a:rPr b="1"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Великая Китайская Стена </a:t>
            </a:r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представляет собой впечатляющую инженерную конструкцию 5 века до н.э. Она использовалась в качестве форта, который защищал Китайскую Империю от нападений врагов. </a:t>
            </a:r>
            <a:endParaRPr dirty="0" lang="ru-RU" sz="20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velikaya_kitaiyskaya_stena1.jpg" id="6" name="Рисунок 5"/>
          <p:cNvPicPr>
            <a:picLocks noChangeAspect="1"/>
          </p:cNvPicPr>
          <p:nvPr/>
        </p:nvPicPr>
        <p:blipFill>
          <a:blip r:embed="rId3"/>
          <a:srcRect b="19"/>
          <a:stretch>
            <a:fillRect/>
          </a:stretch>
        </p:blipFill>
        <p:spPr>
          <a:xfrm>
            <a:off x="178563" y="142852"/>
            <a:ext cx="8786874" cy="5196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28596" y="357166"/>
            <a:ext cx="5286412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Великая Китайская Стена - Китай</a:t>
            </a: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 где же лучше отдохнуть?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142984"/>
            <a:ext cx="378621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Это, пожалуй, самый популярный вид отдыха, поскольку все мы, говоря об отдыхе, сразу же вспоминаем солнце и море. Пляжный отдых это полная релаксация и освобождение от всех насущных проблем. Днем Вы загораете на пляже, а вечером Вас ждет культурная программа, организованная умелыми аниматорами, а для желающих и ночные дискотеки. 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Nature_Islands_Palma_Island__beach_021684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571612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6248" y="857232"/>
            <a:ext cx="464346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Пляжный отдых</a:t>
            </a:r>
            <a:endParaRPr lang="ru-RU" sz="36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500702"/>
            <a:ext cx="87868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Такие страны как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Египет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Турция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наибольшей степени подходят для такого вида отдыха. Отдых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Болгарии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Черногории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хоть и не столь популярен среди туристов, зато более доступен.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1714488"/>
            <a:ext cx="4572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dirty="0" lang="ru-RU" smtClean="0" sz="2800">
                <a:solidFill>
                  <a:srgbClr val="002060"/>
                </a:solidFill>
                <a:latin charset="0" pitchFamily="66" typeface="Monotype Corsiva"/>
                <a:cs charset="0" pitchFamily="18" typeface="Times New Roman"/>
              </a:rPr>
              <a:t>« Одна из несомненных и чистых радостей есть отдых после труда»</a:t>
            </a:r>
          </a:p>
          <a:p>
            <a:pPr algn="r"/>
            <a:endParaRPr dirty="0" lang="ru-RU" sz="2800">
              <a:solidFill>
                <a:srgbClr val="002060"/>
              </a:solidFill>
              <a:latin charset="0" pitchFamily="66" typeface="Monotype Corsiva"/>
              <a:cs charset="0" pitchFamily="18" typeface="Times New Roman"/>
            </a:endParaRPr>
          </a:p>
          <a:p>
            <a:pPr algn="r"/>
            <a:r>
              <a:rPr b="1" dirty="0" lang="ru-RU" sz="2800">
                <a:solidFill>
                  <a:srgbClr val="002060"/>
                </a:solidFill>
                <a:latin charset="0" pitchFamily="66" typeface="Monotype Corsiva"/>
                <a:cs charset="0" pitchFamily="18" typeface="Times New Roman"/>
              </a:rPr>
              <a:t>И</a:t>
            </a:r>
            <a:r>
              <a:rPr b="1" dirty="0" lang="ru-RU" smtClean="0" sz="2800">
                <a:solidFill>
                  <a:srgbClr val="002060"/>
                </a:solidFill>
                <a:latin charset="0" pitchFamily="66" typeface="Monotype Corsiva"/>
                <a:cs charset="0" pitchFamily="18" typeface="Times New Roman"/>
              </a:rPr>
              <a:t>ммануил Кант</a:t>
            </a:r>
            <a:endParaRPr b="1" dirty="0" lang="ru-RU" sz="2800">
              <a:solidFill>
                <a:srgbClr val="002060"/>
              </a:solidFill>
              <a:latin charset="0" pitchFamily="66" typeface="Monotype Corsiva"/>
              <a:cs charset="0" pitchFamily="18" typeface="Times New Roman"/>
            </a:endParaRPr>
          </a:p>
        </p:txBody>
      </p:sp>
      <p:pic>
        <p:nvPicPr>
          <p:cNvPr descr="kant__8_original.jpg"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642918"/>
            <a:ext cx="4052656" cy="557216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642918"/>
            <a:ext cx="321471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Подобный отдых, как правило, отличается насыщенной программой, основу которой составляют экскурсии, посещение музеев и знакомство с достопримечательностями. Экскурсионный отдых - это уникальная возможность за короткое время познакомиться с культурой, обычаями и традициями страны.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-познавательные экскурсии в рамках Форума.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551" y="857232"/>
            <a:ext cx="5465007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472" y="5143512"/>
            <a:ext cx="78582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Поклонники экскурсионного отдыха могут выбрать для себя один из многочисленных автобусных туров по Европе, включающих в себя посещение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Польши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Чехии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Венгрии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Бельгии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возможно даже в течение одной поездки.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142852"/>
            <a:ext cx="538441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Экскурсионный отдых</a:t>
            </a:r>
            <a:endParaRPr lang="ru-RU" sz="3600" b="1" i="1" dirty="0">
              <a:ln w="11430">
                <a:solidFill>
                  <a:srgbClr val="00B050"/>
                </a:solidFill>
              </a:ln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357166"/>
            <a:ext cx="4286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 smtClean="0" sz="20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  <a:p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Не смотря на то, что горнолыжный туризм только начал приобретать популярность в нашей стране, в Европе он развивается уже давно. Многие курорты </a:t>
            </a:r>
            <a:r>
              <a:rPr b="1"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Турции, Болгарии </a:t>
            </a:r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и </a:t>
            </a:r>
            <a:r>
              <a:rPr b="1"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Словении</a:t>
            </a:r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могут обеспечить любителям горнолыжного спорта все необходимые условия для идеального отдыха. Как правило, горнолыжные курорты оборудованы подъемниками и канатными дорогами, все они обеспечивают безопасность отдыхающих.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214290"/>
            <a:ext cx="4596900" cy="646331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l" rig="glow">
                <a:rot lat="0" lon="0" rev="5400000"/>
              </a:lightRig>
            </a:scene3d>
            <a:sp3d contourW="12700">
              <a:bevelT h="25400" w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b="1" cap="none" dirty="0" i="1" lang="ru-RU" smtClean="0" spc="0" sz="3600">
                <a:ln w="11430"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rPr>
              <a:t>Горнолыжный отдых</a:t>
            </a:r>
            <a:endParaRPr b="1" cap="none" dirty="0" i="1" lang="ru-RU" spc="0" sz="3600">
              <a:ln w="11430"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algn="tl" blurRad="80000" dir="5040000" dist="4000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descr="sky.jpg"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1000108"/>
            <a:ext cx="4648965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821505" y="5286388"/>
            <a:ext cx="75009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Всемирно известные горнолыжные курорты </a:t>
            </a:r>
            <a:r>
              <a:rPr b="1"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Австрии, Франции </a:t>
            </a:r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и </a:t>
            </a:r>
            <a:r>
              <a:rPr b="1"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Швеции</a:t>
            </a:r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заслуженно пользуются огромной популярностью среди любителей активного отдыха.</a:t>
            </a:r>
            <a:endParaRPr dirty="0" lang="ru-RU" sz="20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785794"/>
            <a:ext cx="392909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Лечение минеральными водами было весьма популярно еще во времена Римской империи. В наше время многие ожидают от отдыха не только положительных эмоций, но и общего оздоровления организма.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сегодняшний день одной из лидирующих стран оздоровительного туризма в Европе является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Чехия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572008"/>
            <a:ext cx="8715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Традиционными местами лечебного туризма являются курорты Мертвого моря, которое издавна славится своими целебными свойствами. Отдохнуть на Мертвом море Вы можете, выбрав один из курортов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Израиля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Иордании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последнее время все более популярным становится лечение в странах Юго-Восточной Азии, например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Китае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Малайзи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и, где при оздоровлении в SPA-центрах применяют методы восточной медицины.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спа-процедур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1000108"/>
            <a:ext cx="4783043" cy="3182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572000" y="214290"/>
            <a:ext cx="37256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/>
                <a:solidFill>
                  <a:srgbClr val="FF99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Лечебный отдых</a:t>
            </a:r>
            <a:endParaRPr lang="ru-RU" sz="3600" b="1" i="1" cap="none" spc="0" dirty="0">
              <a:ln w="11430"/>
              <a:solidFill>
                <a:srgbClr val="FF99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1439" y="142852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В наибольшей мере отдыхающих и туристов привлекают такие страны, как Италия, Франция, Испания, Швейцария, Болгария, Индия, Мексика, Египет и другие, где богатые </a:t>
            </a:r>
            <a:r>
              <a:rPr dirty="0" err="1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природно</a:t>
            </a:r>
            <a:r>
              <a:rPr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- рекреационные </a:t>
            </a:r>
            <a:r>
              <a:rPr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ресурсы сочетаются с культурно - историческими достопримечательностями. </a:t>
            </a:r>
            <a:endParaRPr dirty="0" lang="ru-RU" sz="20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istoricheskie_dostoprimechatelnosti2.jpg"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714488"/>
            <a:ext cx="2828192" cy="2071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Z1-1_135.jpg"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929066"/>
            <a:ext cx="2869603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majorca.jpg"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4000504"/>
            <a:ext cx="3262312" cy="2650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pic_2005625_23mn25s54mls966.jpg"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240" y="4000504"/>
            <a:ext cx="2428892" cy="2697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4b21.jpg"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240" y="1714488"/>
            <a:ext cx="2714644" cy="2148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egypt1.jpg" id="12" name="Рисунок 11"/>
          <p:cNvPicPr>
            <a:picLocks noChangeAspect="1"/>
          </p:cNvPicPr>
          <p:nvPr/>
        </p:nvPicPr>
        <p:blipFill>
          <a:blip cstate="print" r:embed="rId7"/>
          <a:srcRect r="41"/>
          <a:stretch>
            <a:fillRect/>
          </a:stretch>
        </p:blipFill>
        <p:spPr>
          <a:xfrm>
            <a:off x="5929322" y="1714488"/>
            <a:ext cx="3024182" cy="2118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14356"/>
          </a:xfrm>
        </p:spPr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rgbClr val="002060"/>
                </a:solidFill>
              </a:rPr>
              <a:t>Заключение</a:t>
            </a:r>
            <a:endParaRPr b="1" dirty="0" lang="ru-RU">
              <a:solidFill>
                <a:srgbClr val="002060"/>
              </a:solidFill>
            </a:endParaRPr>
          </a:p>
        </p:txBody>
      </p:sp>
      <p:pic>
        <p:nvPicPr>
          <p:cNvPr descr="hi_01.jpg"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2857496"/>
            <a:ext cx="7286676" cy="366713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26890" y="1142984"/>
            <a:ext cx="70902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Таким образом, рекреационные ресурсы рассматриваются как один из факторов развития туризма и производства туристического продукта.</a:t>
            </a:r>
            <a:endParaRPr dirty="0" lang="ru-RU" sz="24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14290"/>
            <a:ext cx="5143536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Над презентацией работала ученица 10 класса </a:t>
            </a:r>
            <a:r>
              <a:rPr dirty="0" err="1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Бекирова</a:t>
            </a:r>
            <a:r>
              <a:rPr dirty="0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Маргарита</a:t>
            </a:r>
          </a:p>
          <a:p>
            <a:pPr algn="ctr"/>
            <a:endParaRPr dirty="0" lang="ru-RU" sz="24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Копия Копия Копия y_164f988b.jpg" id="5" name="Рисунок 4"/>
          <p:cNvPicPr>
            <a:picLocks noChangeAspect="1"/>
          </p:cNvPicPr>
          <p:nvPr/>
        </p:nvPicPr>
        <p:blipFill>
          <a:blip r:embed="rId2"/>
          <a:srcRect r="12"/>
          <a:stretch>
            <a:fillRect/>
          </a:stretch>
        </p:blipFill>
        <p:spPr>
          <a:xfrm>
            <a:off x="928662" y="1153570"/>
            <a:ext cx="3714776" cy="5434556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F:\Фотографии\Партизаны\Изображение 004.jpg" id="6" name="Picture 1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14290"/>
            <a:ext cx="2214578" cy="5496200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286380" y="5857892"/>
            <a:ext cx="36821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Учитель географии </a:t>
            </a:r>
            <a:r>
              <a:rPr dirty="0" err="1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Артиева</a:t>
            </a:r>
            <a:r>
              <a:rPr dirty="0" lang="ru-RU" smtClean="0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Е. А.</a:t>
            </a:r>
            <a:endParaRPr dirty="0" lang="ru-RU" sz="24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План презентации: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928694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рекреации и рекреационных ресурсов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рекреационных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ресурсов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Морские рекреационные ресурсы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Культурно - исторические рекреационные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ресурсы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 где же лучше отдохнуть?» - виды отдыха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любимые туристами страны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51024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214818"/>
            <a:ext cx="3143272" cy="2282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ora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857628"/>
            <a:ext cx="4509167" cy="2642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357430"/>
            <a:ext cx="485778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Рекреационные ресурсы — это ресурсы всех видов, которые могут использоваться для удовлетворения потребностей населения в отдыхе и туризме</a:t>
            </a: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72136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142852"/>
            <a:ext cx="3571900" cy="2678926"/>
          </a:xfrm>
          <a:prstGeom prst="roundRect">
            <a:avLst>
              <a:gd name="adj" fmla="val 582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142852"/>
            <a:ext cx="485778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Рекреация – восстановление здоровья и трудоспособности путем отдыха вне жилища – на зоне природы или во время туристической поездки; рекреация – синоним понятия "отдых".</a:t>
            </a: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oto_beach_vasi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3571876"/>
            <a:ext cx="3571900" cy="2678926"/>
          </a:xfrm>
          <a:prstGeom prst="roundRect">
            <a:avLst>
              <a:gd name="adj" fmla="val 624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1241805486_6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4357694"/>
            <a:ext cx="2976568" cy="2232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92971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Рекреационные ресурсы подразделяются на четыре главных типа: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64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рекреационно-лечебные (лечение минеральными водами)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рекреационно-оздоровительные (купально-пляжные местности)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рекреационно-спортивные (горнолыжные базы)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рекреационно-познавательные (исторические и природные памятники)</a:t>
            </a:r>
          </a:p>
          <a:p>
            <a:pPr>
              <a:buFont typeface="Wingdings" pitchFamily="2" charset="2"/>
              <a:buChar char="ü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2150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86190"/>
            <a:ext cx="4035281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3-12675163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786190"/>
            <a:ext cx="4238618" cy="2735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4500563" y="2349500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500034" y="2357430"/>
            <a:ext cx="1274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морские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2214546" y="3071810"/>
            <a:ext cx="11272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горные</a:t>
            </a: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3643306" y="2428868"/>
            <a:ext cx="20120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ландшафтные</a:t>
            </a:r>
          </a:p>
        </p:txBody>
      </p: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1928794" y="0"/>
            <a:ext cx="58689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cs typeface="Times New Roman" pitchFamily="18" charset="0"/>
              </a:rPr>
              <a:t>Рекреационные  ресурсы</a:t>
            </a:r>
          </a:p>
        </p:txBody>
      </p:sp>
      <p:sp>
        <p:nvSpPr>
          <p:cNvPr id="29" name="Text Box 33"/>
          <p:cNvSpPr txBox="1">
            <a:spLocks noChangeArrowheads="1"/>
          </p:cNvSpPr>
          <p:nvPr/>
        </p:nvSpPr>
        <p:spPr bwMode="auto">
          <a:xfrm>
            <a:off x="1785918" y="1428736"/>
            <a:ext cx="21605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Природные</a:t>
            </a: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500054" y="1500174"/>
            <a:ext cx="36439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Культурно - исторические</a:t>
            </a:r>
          </a:p>
        </p:txBody>
      </p:sp>
      <p:pic>
        <p:nvPicPr>
          <p:cNvPr id="36" name="Picture 51" descr="taj_mah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071678"/>
            <a:ext cx="2592387" cy="189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53" descr="bea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928934"/>
            <a:ext cx="1476375" cy="1017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Picture 54" descr="slop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571876"/>
            <a:ext cx="1511300" cy="107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" name="Picture 56" descr="landscape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3000372"/>
            <a:ext cx="1511300" cy="1084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40" name="Прямая со стрелкой 39"/>
          <p:cNvCxnSpPr/>
          <p:nvPr/>
        </p:nvCxnSpPr>
        <p:spPr>
          <a:xfrm rot="5400000">
            <a:off x="2714612" y="928670"/>
            <a:ext cx="571504" cy="285752"/>
          </a:xfrm>
          <a:prstGeom prst="straightConnector1">
            <a:avLst/>
          </a:prstGeom>
          <a:ln w="28575">
            <a:tailEnd type="arrow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6200000" flipH="1">
            <a:off x="6322231" y="892951"/>
            <a:ext cx="571504" cy="357190"/>
          </a:xfrm>
          <a:prstGeom prst="straightConnector1">
            <a:avLst/>
          </a:prstGeom>
          <a:ln w="28575">
            <a:tailEnd type="arrow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25" idx="0"/>
          </p:cNvCxnSpPr>
          <p:nvPr/>
        </p:nvCxnSpPr>
        <p:spPr>
          <a:xfrm rot="10800000" flipV="1">
            <a:off x="1137390" y="2000240"/>
            <a:ext cx="934283" cy="357190"/>
          </a:xfrm>
          <a:prstGeom prst="straightConnector1">
            <a:avLst/>
          </a:prstGeom>
          <a:ln w="28575">
            <a:tailEnd type="arrow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2178827" y="2536025"/>
            <a:ext cx="1071570" cy="1588"/>
          </a:xfrm>
          <a:prstGeom prst="straightConnector1">
            <a:avLst/>
          </a:prstGeom>
          <a:ln w="28575">
            <a:tailEnd type="arrow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0800000" flipH="1" flipV="1">
            <a:off x="3428992" y="2000240"/>
            <a:ext cx="1024851" cy="357190"/>
          </a:xfrm>
          <a:prstGeom prst="straightConnector1">
            <a:avLst/>
          </a:prstGeom>
          <a:ln w="28575">
            <a:tailEnd type="arrow"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-285784" y="5286388"/>
            <a:ext cx="9182104" cy="129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К культурно – историческим рекреационным ресурсам относятся</a:t>
            </a:r>
            <a:r>
              <a:rPr lang="ru-RU" sz="2800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памятники истории, археологии, архитектуры, искусства.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296252613_beach-9 (1).jpg" id="5" name="Рисунок 4"/>
          <p:cNvPicPr>
            <a:picLocks noChangeAspect="1"/>
          </p:cNvPicPr>
          <p:nvPr/>
        </p:nvPicPr>
        <p:blipFill>
          <a:blip r:embed="rId2"/>
          <a:srcRect r="29"/>
          <a:stretch>
            <a:fillRect/>
          </a:stretch>
        </p:blipFill>
        <p:spPr>
          <a:xfrm>
            <a:off x="0" y="0"/>
            <a:ext cx="9144000" cy="7143776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>
            <a:normAutofit/>
          </a:bodyPr>
          <a:lstStyle/>
          <a:p>
            <a:r>
              <a:rPr b="1" dirty="0" lang="ru-RU" smtClean="0" sz="3600">
                <a:solidFill>
                  <a:srgbClr val="002060"/>
                </a:solidFill>
              </a:rPr>
              <a:t>Морские рекреационные ресурсы</a:t>
            </a:r>
            <a:endParaRPr b="1" dirty="0" lang="ru-RU" sz="360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6396335"/>
            <a:ext cx="2857520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err="1" lang="ru-RU" smtClean="0" sz="240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Тулум</a:t>
            </a:r>
            <a:r>
              <a:rPr dirty="0" lang="ru-RU" smtClean="0" sz="240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 - Мексика</a:t>
            </a:r>
            <a:endParaRPr dirty="0" lang="ru-RU" sz="240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96252612_beach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70151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29256" y="142852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Навагио</a:t>
            </a:r>
            <a:r>
              <a:rPr lang="ru-RU" sz="24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Beach</a:t>
            </a:r>
            <a:r>
              <a:rPr lang="ru-RU" sz="24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- Греция</a:t>
            </a:r>
            <a:endParaRPr lang="ru-RU" sz="24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296252614_beach-4.jpg"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572100" y="6143644"/>
            <a:ext cx="3571900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charset="0" pitchFamily="18" typeface="Times New Roman"/>
                <a:cs charset="0" pitchFamily="18" typeface="Times New Roman"/>
              </a:rPr>
              <a:t>Золотой мыс - Хорватия</a:t>
            </a:r>
            <a:endParaRPr dirty="0" lang="ru-RU" sz="240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842</Words>
  <Application>Microsoft Office PowerPoint</Application>
  <PresentationFormat>Экран (4:3)</PresentationFormat>
  <Paragraphs>71</Paragraphs>
  <Slides>25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Рекреационные ресурсы мира</vt:lpstr>
      <vt:lpstr>Слайд 2</vt:lpstr>
      <vt:lpstr>План презентации:</vt:lpstr>
      <vt:lpstr>Слайд 4</vt:lpstr>
      <vt:lpstr>Рекреационные ресурсы подразделяются на четыре главных типа:</vt:lpstr>
      <vt:lpstr>Слайд 6</vt:lpstr>
      <vt:lpstr>Морские рекреационные ресурсы</vt:lpstr>
      <vt:lpstr>Слайд 8</vt:lpstr>
      <vt:lpstr>Слайд 9</vt:lpstr>
      <vt:lpstr>Слайд 10</vt:lpstr>
      <vt:lpstr>Слайд 11</vt:lpstr>
      <vt:lpstr>Слайд 12</vt:lpstr>
      <vt:lpstr>Слайд 13</vt:lpstr>
      <vt:lpstr>Культурно - исторические рекреационные ресурсы</vt:lpstr>
      <vt:lpstr>Слайд 15</vt:lpstr>
      <vt:lpstr>Слайд 16</vt:lpstr>
      <vt:lpstr>Слайд 17</vt:lpstr>
      <vt:lpstr>Слайд 18</vt:lpstr>
      <vt:lpstr>А где же лучше отдохнуть?</vt:lpstr>
      <vt:lpstr>Слайд 20</vt:lpstr>
      <vt:lpstr>Слайд 21</vt:lpstr>
      <vt:lpstr>Слайд 22</vt:lpstr>
      <vt:lpstr>Слайд 23</vt:lpstr>
      <vt:lpstr>Заключение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115</cp:revision>
  <dcterms:created xsi:type="dcterms:W3CDTF">2012-04-01T11:04:50Z</dcterms:created>
  <dcterms:modified xsi:type="dcterms:W3CDTF">2012-04-03T22:24:35Z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1800783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