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Layout+xml" PartName="/ppt/slideLayouts/slideLayout1.xml"/>
  <Override ContentType="application/vnd.openxmlformats-officedocument.presentationml.tags+xml" PartName="/ppt/tags/tag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Layout+xml" PartName="/ppt/slideLayouts/slideLayout7.xml"/>
  <Default ContentType="image/png" Extension="pn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sldIdLst>
    <p:sldId id="256" r:id="rId2"/>
    <p:sldId id="257" r:id="rId3"/>
    <p:sldId id="258" r:id="rId4"/>
    <p:sldId id="259" r:id="rId5"/>
    <p:sldId id="275"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80" r:id="rId24"/>
    <p:sldId id="281" r:id="rId25"/>
    <p:sldId id="282" r:id="rId26"/>
    <p:sldId id="283" r:id="rId27"/>
    <p:sldId id="279" r:id="rId28"/>
  </p:sldIdLst>
  <p:sldSz cx="9144000" cy="6858000" type="screen4x3"/>
  <p:notesSz cx="6858000" cy="9144000"/>
  <p:defaultTextStyle>
    <a:defPPr>
      <a:defRPr lang="ru-RU"/>
    </a:defPPr>
    <a:lvl1pPr algn="l" rtl="0" fontAlgn="base">
      <a:spcBef>
        <a:spcPct val="0"/>
      </a:spcBef>
      <a:spcAft>
        <a:spcPct val="0"/>
      </a:spcAft>
      <a:defRPr sz="4400" i="1" kern="1200">
        <a:solidFill>
          <a:schemeClr val="tx1"/>
        </a:solidFill>
        <a:latin typeface="Mistral" pitchFamily="66" charset="0"/>
        <a:ea typeface="+mn-ea"/>
        <a:cs typeface="+mn-cs"/>
      </a:defRPr>
    </a:lvl1pPr>
    <a:lvl2pPr marL="457200" algn="l" rtl="0" fontAlgn="base">
      <a:spcBef>
        <a:spcPct val="0"/>
      </a:spcBef>
      <a:spcAft>
        <a:spcPct val="0"/>
      </a:spcAft>
      <a:defRPr sz="4400" i="1" kern="1200">
        <a:solidFill>
          <a:schemeClr val="tx1"/>
        </a:solidFill>
        <a:latin typeface="Mistral" pitchFamily="66" charset="0"/>
        <a:ea typeface="+mn-ea"/>
        <a:cs typeface="+mn-cs"/>
      </a:defRPr>
    </a:lvl2pPr>
    <a:lvl3pPr marL="914400" algn="l" rtl="0" fontAlgn="base">
      <a:spcBef>
        <a:spcPct val="0"/>
      </a:spcBef>
      <a:spcAft>
        <a:spcPct val="0"/>
      </a:spcAft>
      <a:defRPr sz="4400" i="1" kern="1200">
        <a:solidFill>
          <a:schemeClr val="tx1"/>
        </a:solidFill>
        <a:latin typeface="Mistral" pitchFamily="66" charset="0"/>
        <a:ea typeface="+mn-ea"/>
        <a:cs typeface="+mn-cs"/>
      </a:defRPr>
    </a:lvl3pPr>
    <a:lvl4pPr marL="1371600" algn="l" rtl="0" fontAlgn="base">
      <a:spcBef>
        <a:spcPct val="0"/>
      </a:spcBef>
      <a:spcAft>
        <a:spcPct val="0"/>
      </a:spcAft>
      <a:defRPr sz="4400" i="1" kern="1200">
        <a:solidFill>
          <a:schemeClr val="tx1"/>
        </a:solidFill>
        <a:latin typeface="Mistral" pitchFamily="66" charset="0"/>
        <a:ea typeface="+mn-ea"/>
        <a:cs typeface="+mn-cs"/>
      </a:defRPr>
    </a:lvl4pPr>
    <a:lvl5pPr marL="1828800" algn="l" rtl="0" fontAlgn="base">
      <a:spcBef>
        <a:spcPct val="0"/>
      </a:spcBef>
      <a:spcAft>
        <a:spcPct val="0"/>
      </a:spcAft>
      <a:defRPr sz="4400" i="1" kern="1200">
        <a:solidFill>
          <a:schemeClr val="tx1"/>
        </a:solidFill>
        <a:latin typeface="Mistral" pitchFamily="66" charset="0"/>
        <a:ea typeface="+mn-ea"/>
        <a:cs typeface="+mn-cs"/>
      </a:defRPr>
    </a:lvl5pPr>
    <a:lvl6pPr marL="2286000" algn="l" defTabSz="914400" rtl="0" eaLnBrk="1" latinLnBrk="0" hangingPunct="1">
      <a:defRPr sz="4400" i="1" kern="1200">
        <a:solidFill>
          <a:schemeClr val="tx1"/>
        </a:solidFill>
        <a:latin typeface="Mistral" pitchFamily="66" charset="0"/>
        <a:ea typeface="+mn-ea"/>
        <a:cs typeface="+mn-cs"/>
      </a:defRPr>
    </a:lvl6pPr>
    <a:lvl7pPr marL="2743200" algn="l" defTabSz="914400" rtl="0" eaLnBrk="1" latinLnBrk="0" hangingPunct="1">
      <a:defRPr sz="4400" i="1" kern="1200">
        <a:solidFill>
          <a:schemeClr val="tx1"/>
        </a:solidFill>
        <a:latin typeface="Mistral" pitchFamily="66" charset="0"/>
        <a:ea typeface="+mn-ea"/>
        <a:cs typeface="+mn-cs"/>
      </a:defRPr>
    </a:lvl7pPr>
    <a:lvl8pPr marL="3200400" algn="l" defTabSz="914400" rtl="0" eaLnBrk="1" latinLnBrk="0" hangingPunct="1">
      <a:defRPr sz="4400" i="1" kern="1200">
        <a:solidFill>
          <a:schemeClr val="tx1"/>
        </a:solidFill>
        <a:latin typeface="Mistral" pitchFamily="66" charset="0"/>
        <a:ea typeface="+mn-ea"/>
        <a:cs typeface="+mn-cs"/>
      </a:defRPr>
    </a:lvl8pPr>
    <a:lvl9pPr marL="3657600" algn="l" defTabSz="914400" rtl="0" eaLnBrk="1" latinLnBrk="0" hangingPunct="1">
      <a:defRPr sz="4400" i="1" kern="1200">
        <a:solidFill>
          <a:schemeClr val="tx1"/>
        </a:solidFill>
        <a:latin typeface="Mistral"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283" autoAdjust="0"/>
    <p:restoredTop sz="94660"/>
  </p:normalViewPr>
  <p:slideViewPr>
    <p:cSldViewPr>
      <p:cViewPr varScale="1">
        <p:scale>
          <a:sx n="65" d="100"/>
          <a:sy n="65" d="100"/>
        </p:scale>
        <p:origin x="-73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3902075"/>
            <a:ext cx="3400425" cy="2949575"/>
            <a:chOff x="0" y="2458"/>
            <a:chExt cx="2142" cy="1858"/>
          </a:xfrm>
        </p:grpSpPr>
        <p:sp>
          <p:nvSpPr>
            <p:cNvPr id="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ru-RU"/>
            </a:p>
          </p:txBody>
        </p:sp>
        <p:sp>
          <p:nvSpPr>
            <p:cNvPr id="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sp>
          <p:nvSpPr>
            <p:cNvPr id="1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ru-RU"/>
            </a:p>
          </p:txBody>
        </p:sp>
        <p:sp>
          <p:nvSpPr>
            <p:cNvPr id="1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grpSp>
      <p:sp>
        <p:nvSpPr>
          <p:cNvPr id="59402" name="Rectangle 10"/>
          <p:cNvSpPr>
            <a:spLocks noGrp="1" noChangeArrowheads="1"/>
          </p:cNvSpPr>
          <p:nvPr>
            <p:ph type="ctrTitle" sz="quarter"/>
          </p:nvPr>
        </p:nvSpPr>
        <p:spPr>
          <a:xfrm>
            <a:off x="685800" y="1873250"/>
            <a:ext cx="7772400" cy="1555750"/>
          </a:xfrm>
        </p:spPr>
        <p:txBody>
          <a:bodyPr/>
          <a:lstStyle>
            <a:lvl1pPr>
              <a:defRPr sz="4800"/>
            </a:lvl1pPr>
          </a:lstStyle>
          <a:p>
            <a:r>
              <a:rPr lang="ru-RU"/>
              <a:t>Образец заголовка</a:t>
            </a:r>
          </a:p>
        </p:txBody>
      </p:sp>
      <p:sp>
        <p:nvSpPr>
          <p:cNvPr id="59403"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2" name="Rectangle 12"/>
          <p:cNvSpPr>
            <a:spLocks noGrp="1" noChangeArrowheads="1"/>
          </p:cNvSpPr>
          <p:nvPr>
            <p:ph type="dt" sz="quarter" idx="10"/>
          </p:nvPr>
        </p:nvSpPr>
        <p:spPr/>
        <p:txBody>
          <a:bodyPr/>
          <a:lstStyle>
            <a:lvl1pPr>
              <a:defRPr/>
            </a:lvl1pPr>
          </a:lstStyle>
          <a:p>
            <a:pPr>
              <a:defRPr/>
            </a:pPr>
            <a:endParaRPr lang="ru-RU"/>
          </a:p>
        </p:txBody>
      </p:sp>
      <p:sp>
        <p:nvSpPr>
          <p:cNvPr id="13" name="Rectangle 13"/>
          <p:cNvSpPr>
            <a:spLocks noGrp="1" noChangeArrowheads="1"/>
          </p:cNvSpPr>
          <p:nvPr>
            <p:ph type="ftr" sz="quarter" idx="11"/>
          </p:nvPr>
        </p:nvSpPr>
        <p:spPr/>
        <p:txBody>
          <a:bodyPr/>
          <a:lstStyle>
            <a:lvl1pPr>
              <a:defRPr/>
            </a:lvl1pPr>
          </a:lstStyle>
          <a:p>
            <a:pPr>
              <a:defRPr/>
            </a:pPr>
            <a:endParaRPr lang="ru-RU"/>
          </a:p>
        </p:txBody>
      </p:sp>
      <p:sp>
        <p:nvSpPr>
          <p:cNvPr id="14" name="Rectangle 14"/>
          <p:cNvSpPr>
            <a:spLocks noGrp="1" noChangeArrowheads="1"/>
          </p:cNvSpPr>
          <p:nvPr>
            <p:ph type="sldNum" sz="quarter" idx="12"/>
          </p:nvPr>
        </p:nvSpPr>
        <p:spPr/>
        <p:txBody>
          <a:bodyPr/>
          <a:lstStyle>
            <a:lvl1pPr>
              <a:defRPr/>
            </a:lvl1pPr>
          </a:lstStyle>
          <a:p>
            <a:pPr>
              <a:defRPr/>
            </a:pPr>
            <a:fld id="{6E9C66D2-A25C-47B2-A1D4-5E216700DD8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4C51150C-1A46-455A-A9CC-BFD47D31E9E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EEBF67BB-C11C-43A1-9C0D-07B73C18284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CB2EEB5C-068A-40C1-A2E9-3F9B263F955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2"/>
          <p:cNvSpPr>
            <a:spLocks noGrp="1" noChangeArrowheads="1"/>
          </p:cNvSpPr>
          <p:nvPr>
            <p:ph type="dt" sz="half" idx="10"/>
          </p:nvPr>
        </p:nvSpPr>
        <p:spPr>
          <a:ln/>
        </p:spPr>
        <p:txBody>
          <a:bodyPr/>
          <a:lstStyle>
            <a:lvl1pPr>
              <a:defRPr/>
            </a:lvl1pPr>
          </a:lstStyle>
          <a:p>
            <a:pPr>
              <a:defRPr/>
            </a:pPr>
            <a:endParaRPr lang="ru-RU"/>
          </a:p>
        </p:txBody>
      </p:sp>
      <p:sp>
        <p:nvSpPr>
          <p:cNvPr id="5" name="Rectangle 13"/>
          <p:cNvSpPr>
            <a:spLocks noGrp="1" noChangeArrowheads="1"/>
          </p:cNvSpPr>
          <p:nvPr>
            <p:ph type="ftr" sz="quarter" idx="11"/>
          </p:nvPr>
        </p:nvSpPr>
        <p:spPr>
          <a:ln/>
        </p:spPr>
        <p:txBody>
          <a:bodyPr/>
          <a:lstStyle>
            <a:lvl1pPr>
              <a:defRPr/>
            </a:lvl1pPr>
          </a:lstStyle>
          <a:p>
            <a:pPr>
              <a:defRPr/>
            </a:pPr>
            <a:endParaRPr lang="ru-RU"/>
          </a:p>
        </p:txBody>
      </p:sp>
      <p:sp>
        <p:nvSpPr>
          <p:cNvPr id="6" name="Rectangle 14"/>
          <p:cNvSpPr>
            <a:spLocks noGrp="1" noChangeArrowheads="1"/>
          </p:cNvSpPr>
          <p:nvPr>
            <p:ph type="sldNum" sz="quarter" idx="12"/>
          </p:nvPr>
        </p:nvSpPr>
        <p:spPr>
          <a:ln/>
        </p:spPr>
        <p:txBody>
          <a:bodyPr/>
          <a:lstStyle>
            <a:lvl1pPr>
              <a:defRPr/>
            </a:lvl1pPr>
          </a:lstStyle>
          <a:p>
            <a:pPr>
              <a:defRPr/>
            </a:pPr>
            <a:fld id="{463154F3-CFAE-47BF-B512-602FA4DC491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A87BF383-D518-4668-8C42-CC412EDB563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2"/>
          <p:cNvSpPr>
            <a:spLocks noGrp="1" noChangeArrowheads="1"/>
          </p:cNvSpPr>
          <p:nvPr>
            <p:ph type="dt" sz="half" idx="10"/>
          </p:nvPr>
        </p:nvSpPr>
        <p:spPr>
          <a:ln/>
        </p:spPr>
        <p:txBody>
          <a:bodyPr/>
          <a:lstStyle>
            <a:lvl1pPr>
              <a:defRPr/>
            </a:lvl1pPr>
          </a:lstStyle>
          <a:p>
            <a:pPr>
              <a:defRPr/>
            </a:pPr>
            <a:endParaRPr lang="ru-RU"/>
          </a:p>
        </p:txBody>
      </p:sp>
      <p:sp>
        <p:nvSpPr>
          <p:cNvPr id="8" name="Rectangle 13"/>
          <p:cNvSpPr>
            <a:spLocks noGrp="1" noChangeArrowheads="1"/>
          </p:cNvSpPr>
          <p:nvPr>
            <p:ph type="ftr" sz="quarter" idx="11"/>
          </p:nvPr>
        </p:nvSpPr>
        <p:spPr>
          <a:ln/>
        </p:spPr>
        <p:txBody>
          <a:bodyPr/>
          <a:lstStyle>
            <a:lvl1pPr>
              <a:defRPr/>
            </a:lvl1pPr>
          </a:lstStyle>
          <a:p>
            <a:pPr>
              <a:defRPr/>
            </a:pPr>
            <a:endParaRPr lang="ru-RU"/>
          </a:p>
        </p:txBody>
      </p:sp>
      <p:sp>
        <p:nvSpPr>
          <p:cNvPr id="9" name="Rectangle 14"/>
          <p:cNvSpPr>
            <a:spLocks noGrp="1" noChangeArrowheads="1"/>
          </p:cNvSpPr>
          <p:nvPr>
            <p:ph type="sldNum" sz="quarter" idx="12"/>
          </p:nvPr>
        </p:nvSpPr>
        <p:spPr>
          <a:ln/>
        </p:spPr>
        <p:txBody>
          <a:bodyPr/>
          <a:lstStyle>
            <a:lvl1pPr>
              <a:defRPr/>
            </a:lvl1pPr>
          </a:lstStyle>
          <a:p>
            <a:pPr>
              <a:defRPr/>
            </a:pPr>
            <a:fld id="{9BC08CF0-100C-452D-8D30-16F4AA1E7C9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2"/>
          <p:cNvSpPr>
            <a:spLocks noGrp="1" noChangeArrowheads="1"/>
          </p:cNvSpPr>
          <p:nvPr>
            <p:ph type="dt" sz="half" idx="10"/>
          </p:nvPr>
        </p:nvSpPr>
        <p:spPr>
          <a:ln/>
        </p:spPr>
        <p:txBody>
          <a:bodyPr/>
          <a:lstStyle>
            <a:lvl1pPr>
              <a:defRPr/>
            </a:lvl1pPr>
          </a:lstStyle>
          <a:p>
            <a:pPr>
              <a:defRPr/>
            </a:pPr>
            <a:endParaRPr lang="ru-RU"/>
          </a:p>
        </p:txBody>
      </p:sp>
      <p:sp>
        <p:nvSpPr>
          <p:cNvPr id="4" name="Rectangle 13"/>
          <p:cNvSpPr>
            <a:spLocks noGrp="1" noChangeArrowheads="1"/>
          </p:cNvSpPr>
          <p:nvPr>
            <p:ph type="ftr" sz="quarter" idx="11"/>
          </p:nvPr>
        </p:nvSpPr>
        <p:spPr>
          <a:ln/>
        </p:spPr>
        <p:txBody>
          <a:bodyPr/>
          <a:lstStyle>
            <a:lvl1pPr>
              <a:defRPr/>
            </a:lvl1pPr>
          </a:lstStyle>
          <a:p>
            <a:pPr>
              <a:defRPr/>
            </a:pPr>
            <a:endParaRPr lang="ru-RU"/>
          </a:p>
        </p:txBody>
      </p:sp>
      <p:sp>
        <p:nvSpPr>
          <p:cNvPr id="5" name="Rectangle 14"/>
          <p:cNvSpPr>
            <a:spLocks noGrp="1" noChangeArrowheads="1"/>
          </p:cNvSpPr>
          <p:nvPr>
            <p:ph type="sldNum" sz="quarter" idx="12"/>
          </p:nvPr>
        </p:nvSpPr>
        <p:spPr>
          <a:ln/>
        </p:spPr>
        <p:txBody>
          <a:bodyPr/>
          <a:lstStyle>
            <a:lvl1pPr>
              <a:defRPr/>
            </a:lvl1pPr>
          </a:lstStyle>
          <a:p>
            <a:pPr>
              <a:defRPr/>
            </a:pPr>
            <a:fld id="{2BB1FFB7-4365-4E17-A3F0-6D849EBB385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ru-RU"/>
          </a:p>
        </p:txBody>
      </p:sp>
      <p:sp>
        <p:nvSpPr>
          <p:cNvPr id="3" name="Rectangle 13"/>
          <p:cNvSpPr>
            <a:spLocks noGrp="1" noChangeArrowheads="1"/>
          </p:cNvSpPr>
          <p:nvPr>
            <p:ph type="ftr" sz="quarter" idx="11"/>
          </p:nvPr>
        </p:nvSpPr>
        <p:spPr>
          <a:ln/>
        </p:spPr>
        <p:txBody>
          <a:bodyPr/>
          <a:lstStyle>
            <a:lvl1pPr>
              <a:defRPr/>
            </a:lvl1pPr>
          </a:lstStyle>
          <a:p>
            <a:pPr>
              <a:defRPr/>
            </a:pPr>
            <a:endParaRPr lang="ru-RU"/>
          </a:p>
        </p:txBody>
      </p:sp>
      <p:sp>
        <p:nvSpPr>
          <p:cNvPr id="4" name="Rectangle 14"/>
          <p:cNvSpPr>
            <a:spLocks noGrp="1" noChangeArrowheads="1"/>
          </p:cNvSpPr>
          <p:nvPr>
            <p:ph type="sldNum" sz="quarter" idx="12"/>
          </p:nvPr>
        </p:nvSpPr>
        <p:spPr>
          <a:ln/>
        </p:spPr>
        <p:txBody>
          <a:bodyPr/>
          <a:lstStyle>
            <a:lvl1pPr>
              <a:defRPr/>
            </a:lvl1pPr>
          </a:lstStyle>
          <a:p>
            <a:pPr>
              <a:defRPr/>
            </a:pPr>
            <a:fld id="{E8F7811B-801A-46D1-8E17-0AA5F3926FE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6E797A1B-6408-450A-9461-CF31C5CF6BC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2"/>
          <p:cNvSpPr>
            <a:spLocks noGrp="1" noChangeArrowheads="1"/>
          </p:cNvSpPr>
          <p:nvPr>
            <p:ph type="dt" sz="half" idx="10"/>
          </p:nvPr>
        </p:nvSpPr>
        <p:spPr>
          <a:ln/>
        </p:spPr>
        <p:txBody>
          <a:bodyPr/>
          <a:lstStyle>
            <a:lvl1pPr>
              <a:defRPr/>
            </a:lvl1pPr>
          </a:lstStyle>
          <a:p>
            <a:pPr>
              <a:defRPr/>
            </a:pPr>
            <a:endParaRPr lang="ru-RU"/>
          </a:p>
        </p:txBody>
      </p:sp>
      <p:sp>
        <p:nvSpPr>
          <p:cNvPr id="6" name="Rectangle 13"/>
          <p:cNvSpPr>
            <a:spLocks noGrp="1" noChangeArrowheads="1"/>
          </p:cNvSpPr>
          <p:nvPr>
            <p:ph type="ftr" sz="quarter" idx="11"/>
          </p:nvPr>
        </p:nvSpPr>
        <p:spPr>
          <a:ln/>
        </p:spPr>
        <p:txBody>
          <a:bodyPr/>
          <a:lstStyle>
            <a:lvl1pPr>
              <a:defRPr/>
            </a:lvl1pPr>
          </a:lstStyle>
          <a:p>
            <a:pPr>
              <a:defRPr/>
            </a:pPr>
            <a:endParaRPr lang="ru-RU"/>
          </a:p>
        </p:txBody>
      </p:sp>
      <p:sp>
        <p:nvSpPr>
          <p:cNvPr id="7" name="Rectangle 14"/>
          <p:cNvSpPr>
            <a:spLocks noGrp="1" noChangeArrowheads="1"/>
          </p:cNvSpPr>
          <p:nvPr>
            <p:ph type="sldNum" sz="quarter" idx="12"/>
          </p:nvPr>
        </p:nvSpPr>
        <p:spPr>
          <a:ln/>
        </p:spPr>
        <p:txBody>
          <a:bodyPr/>
          <a:lstStyle>
            <a:lvl1pPr>
              <a:defRPr/>
            </a:lvl1pPr>
          </a:lstStyle>
          <a:p>
            <a:pPr>
              <a:defRPr/>
            </a:pPr>
            <a:fld id="{EE4D7332-2276-41A3-BCDE-AF54AC130D8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3902075"/>
            <a:ext cx="3400425" cy="2949575"/>
            <a:chOff x="0" y="2458"/>
            <a:chExt cx="2142" cy="1858"/>
          </a:xfrm>
        </p:grpSpPr>
        <p:sp>
          <p:nvSpPr>
            <p:cNvPr id="58371"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58372"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pPr>
                <a:defRPr/>
              </a:pPr>
              <a:endParaRPr lang="ru-RU"/>
            </a:p>
          </p:txBody>
        </p:sp>
        <p:sp>
          <p:nvSpPr>
            <p:cNvPr id="58373"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58374"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pPr>
                <a:defRPr/>
              </a:pPr>
              <a:endParaRPr lang="ru-RU"/>
            </a:p>
          </p:txBody>
        </p:sp>
        <p:sp>
          <p:nvSpPr>
            <p:cNvPr id="58375"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sp>
          <p:nvSpPr>
            <p:cNvPr id="58376"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pPr>
                <a:defRPr/>
              </a:pPr>
              <a:endParaRPr lang="ru-RU"/>
            </a:p>
          </p:txBody>
        </p:sp>
        <p:sp>
          <p:nvSpPr>
            <p:cNvPr id="58377"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pPr>
                <a:defRPr/>
              </a:pPr>
              <a:endParaRPr lang="ru-RU"/>
            </a:p>
          </p:txBody>
        </p:sp>
      </p:grpSp>
      <p:sp>
        <p:nvSpPr>
          <p:cNvPr id="58378"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58379"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8380"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i="0">
                <a:effectLst>
                  <a:outerShdw blurRad="38100" dist="38100" dir="2700000" algn="tl">
                    <a:srgbClr val="010199"/>
                  </a:outerShdw>
                </a:effectLst>
                <a:latin typeface="+mn-lt"/>
              </a:defRPr>
            </a:lvl1pPr>
          </a:lstStyle>
          <a:p>
            <a:pPr>
              <a:defRPr/>
            </a:pPr>
            <a:endParaRPr lang="ru-RU"/>
          </a:p>
        </p:txBody>
      </p:sp>
      <p:sp>
        <p:nvSpPr>
          <p:cNvPr id="58381"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i="0">
                <a:effectLst>
                  <a:outerShdw blurRad="38100" dist="38100" dir="2700000" algn="tl">
                    <a:srgbClr val="010199"/>
                  </a:outerShdw>
                </a:effectLst>
                <a:latin typeface="+mn-lt"/>
              </a:defRPr>
            </a:lvl1pPr>
          </a:lstStyle>
          <a:p>
            <a:pPr>
              <a:defRPr/>
            </a:pPr>
            <a:endParaRPr lang="ru-RU"/>
          </a:p>
        </p:txBody>
      </p:sp>
      <p:sp>
        <p:nvSpPr>
          <p:cNvPr id="58382"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i="0">
                <a:effectLst>
                  <a:outerShdw blurRad="38100" dist="38100" dir="2700000" algn="tl">
                    <a:srgbClr val="010199"/>
                  </a:outerShdw>
                </a:effectLst>
                <a:latin typeface="+mn-lt"/>
              </a:defRPr>
            </a:lvl1pPr>
          </a:lstStyle>
          <a:p>
            <a:pPr>
              <a:defRPr/>
            </a:pPr>
            <a:fld id="{FDF3ED3A-348E-4598-8C39-72DB55ACB429}"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52"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Calibri"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Calibri"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Calibri"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Calibri" pitchFamily="34"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12.jpeg" Type="http://schemas.openxmlformats.org/officeDocument/2006/relationships/imag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arget="../media/image14.jpeg" Type="http://schemas.openxmlformats.org/officeDocument/2006/relationships/image"/><Relationship Id="rId1" Target="../slideLayouts/slideLayout2.xml" Type="http://schemas.openxmlformats.org/officeDocument/2006/relationships/slideLayout"/></Relationships>
</file>

<file path=ppt/slides/_rels/slide15.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16.jpeg" Type="http://schemas.openxmlformats.org/officeDocument/2006/relationships/imag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18.xml.rels><?xml version="1.0" encoding="UTF-8" standalone="yes" ?><Relationships xmlns="http://schemas.openxmlformats.org/package/2006/relationships"><Relationship Id="rId2" Target="../media/image7.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2" Target="../media/image6.jpeg" Type="http://schemas.openxmlformats.org/officeDocument/2006/relationships/image"/><Relationship Id="rId1" Target="../slideLayouts/slideLayout2.xml" Type="http://schemas.openxmlformats.org/officeDocument/2006/relationships/slideLayout"/></Relationships>
</file>

<file path=ppt/slides/_rels/slide2.xml.rels><?xml version="1.0" encoding="UTF-8" standalone="yes" ?><Relationships xmlns="http://schemas.openxmlformats.org/package/2006/relationships"><Relationship Id="rId2" Target="../media/image2.jpeg" Type="http://schemas.openxmlformats.org/officeDocument/2006/relationships/image"/><Relationship Id="rId1" Target="../slideLayouts/slideLayout2.xml" Type="http://schemas.openxmlformats.org/officeDocument/2006/relationships/slideLayout"/></Relationships>
</file>

<file path=ppt/slides/_rels/slide20.xml.rels><?xml version="1.0" encoding="UTF-8" standalone="yes" ?><Relationships xmlns="http://schemas.openxmlformats.org/package/2006/relationships"><Relationship Id="rId3" Target="../media/image17.jpeg" Type="http://schemas.openxmlformats.org/officeDocument/2006/relationships/image"/><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3" Target="../media/image18.jpeg" Type="http://schemas.openxmlformats.org/officeDocument/2006/relationships/image"/><Relationship Id="rId2" Target="../media/image5.jpeg" Type="http://schemas.openxmlformats.org/officeDocument/2006/relationships/image"/><Relationship Id="rId1" Target="../slideLayouts/slideLayout2.xml" Type="http://schemas.openxmlformats.org/officeDocument/2006/relationships/slideLayout"/></Relationships>
</file>

<file path=ppt/slides/_rels/slide22.xml.rels><?xml version="1.0" encoding="UTF-8" standalone="yes" ?><Relationships xmlns="http://schemas.openxmlformats.org/package/2006/relationships"><Relationship Id="rId3" Target="../media/image19.jpeg" Type="http://schemas.openxmlformats.org/officeDocument/2006/relationships/image"/><Relationship Id="rId2" Target="../media/image10.jpeg" Type="http://schemas.openxmlformats.org/officeDocument/2006/relationships/image"/><Relationship Id="rId1" Target="../slideLayouts/slideLayout2.xml" Type="http://schemas.openxmlformats.org/officeDocument/2006/relationships/slideLayout"/></Relationships>
</file>

<file path=ppt/slides/_rels/slide23.xml.rels><?xml version="1.0" encoding="UTF-8" standalone="yes" ?><Relationships xmlns="http://schemas.openxmlformats.org/package/2006/relationships"><Relationship Id="rId2" Target="../media/image12.jpeg" Type="http://schemas.openxmlformats.org/officeDocument/2006/relationships/image"/><Relationship Id="rId1" Target="../slideLayouts/slideLayout2.xml" Type="http://schemas.openxmlformats.org/officeDocument/2006/relationships/slideLayout"/></Relationships>
</file>

<file path=ppt/slides/_rels/slide24.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25.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26.xml.rels><?xml version="1.0" encoding="UTF-8" standalone="yes" ?><Relationships xmlns="http://schemas.openxmlformats.org/package/2006/relationships"><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27.xml.rels><?xml version="1.0" encoding="UTF-8" standalone="yes" ?><Relationships xmlns="http://schemas.openxmlformats.org/package/2006/relationships"><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5.xml.rels><?xml version="1.0" encoding="UTF-8" standalone="yes" ?><Relationships xmlns="http://schemas.openxmlformats.org/package/2006/relationships"><Relationship Id="rId2" Target="../media/image5.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6.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2" Target="../media/image7.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10.jpeg" Type="http://schemas.openxmlformats.org/officeDocument/2006/relationships/image"/><Relationship Id="rId2" Target="../media/image9.jpeg" Type="http://schemas.openxmlformats.org/officeDocument/2006/relationships/imag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p:cNvPicPr>
            <a:picLocks noChangeAspect="1" noChangeArrowheads="1"/>
          </p:cNvPicPr>
          <p:nvPr/>
        </p:nvPicPr>
        <p:blipFill>
          <a:blip r:embed="rId3"/>
          <a:srcRect/>
          <a:stretch>
            <a:fillRect/>
          </a:stretch>
        </p:blipFill>
        <p:spPr bwMode="auto">
          <a:xfrm>
            <a:off x="0" y="-6350"/>
            <a:ext cx="9144000" cy="6870700"/>
          </a:xfrm>
          <a:prstGeom prst="rect">
            <a:avLst/>
          </a:prstGeom>
          <a:noFill/>
          <a:ln w="9525">
            <a:noFill/>
            <a:miter lim="800000"/>
            <a:headEnd/>
            <a:tailEnd/>
          </a:ln>
        </p:spPr>
      </p:pic>
      <p:sp>
        <p:nvSpPr>
          <p:cNvPr id="2050" name="Rectangle 2"/>
          <p:cNvSpPr>
            <a:spLocks noGrp="1" noChangeArrowheads="1"/>
          </p:cNvSpPr>
          <p:nvPr>
            <p:ph type="ctrTitle"/>
          </p:nvPr>
        </p:nvSpPr>
        <p:spPr/>
        <p:txBody>
          <a:bodyPr/>
          <a:lstStyle/>
          <a:p>
            <a:pPr eaLnBrk="1" hangingPunct="1">
              <a:defRPr/>
            </a:pPr>
            <a:r>
              <a:rPr lang="ru-RU" dirty="0" smtClean="0">
                <a:solidFill>
                  <a:srgbClr val="FFFF00"/>
                </a:solidFill>
              </a:rPr>
              <a:t>Презентация по теме</a:t>
            </a:r>
            <a:br>
              <a:rPr lang="ru-RU" dirty="0" smtClean="0">
                <a:solidFill>
                  <a:srgbClr val="FFFF00"/>
                </a:solidFill>
              </a:rPr>
            </a:br>
            <a:r>
              <a:rPr lang="ru-RU" dirty="0" smtClean="0">
                <a:solidFill>
                  <a:srgbClr val="FFFF00"/>
                </a:solidFill>
              </a:rPr>
              <a:t>«Путешествие в космос»</a:t>
            </a:r>
          </a:p>
        </p:txBody>
      </p:sp>
      <p:sp>
        <p:nvSpPr>
          <p:cNvPr id="2051" name="Rectangle 3"/>
          <p:cNvSpPr>
            <a:spLocks noGrp="1" noChangeArrowheads="1"/>
          </p:cNvSpPr>
          <p:nvPr>
            <p:ph type="subTitle" idx="1"/>
          </p:nvPr>
        </p:nvSpPr>
        <p:spPr>
          <a:xfrm>
            <a:off x="2743200" y="5105400"/>
            <a:ext cx="6400800" cy="1752600"/>
          </a:xfrm>
        </p:spPr>
        <p:txBody>
          <a:bodyPr/>
          <a:lstStyle/>
          <a:p>
            <a:pPr eaLnBrk="1" hangingPunct="1">
              <a:defRPr/>
            </a:pPr>
            <a:r>
              <a:rPr lang="ru-RU" sz="2800" i="1" u="sng" dirty="0" smtClean="0">
                <a:solidFill>
                  <a:srgbClr val="FFFF00"/>
                </a:solidFill>
              </a:rPr>
              <a:t>Подготовили ученицы 8б класса</a:t>
            </a:r>
          </a:p>
          <a:p>
            <a:pPr eaLnBrk="1" hangingPunct="1">
              <a:defRPr/>
            </a:pPr>
            <a:r>
              <a:rPr lang="ru-RU" sz="2800" i="1" u="sng" dirty="0" smtClean="0">
                <a:solidFill>
                  <a:srgbClr val="FFFF00"/>
                </a:solidFill>
              </a:rPr>
              <a:t>Свинина и Бердинских Анастасии</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2051">
                                            <p:txEl>
                                              <p:pRg st="0" end="0"/>
                                            </p:txEl>
                                          </p:spTgt>
                                        </p:tgtEl>
                                        <p:attrNameLst>
                                          <p:attrName>style.visibility</p:attrName>
                                        </p:attrNameLst>
                                      </p:cBhvr>
                                      <p:to>
                                        <p:strVal val="visible"/>
                                      </p:to>
                                    </p:set>
                                    <p:anim calcmode="lin" valueType="num">
                                      <p:cBhvr>
                                        <p:cTn id="15" dur="1000" fill="hold"/>
                                        <p:tgtEl>
                                          <p:spTgt spid="2051">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051">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05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051">
                                            <p:txEl>
                                              <p:pRg st="0" end="0"/>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2051">
                                            <p:txEl>
                                              <p:pRg st="1" end="1"/>
                                            </p:txEl>
                                          </p:spTgt>
                                        </p:tgtEl>
                                        <p:attrNameLst>
                                          <p:attrName>style.visibility</p:attrName>
                                        </p:attrNameLst>
                                      </p:cBhvr>
                                      <p:to>
                                        <p:strVal val="visible"/>
                                      </p:to>
                                    </p:set>
                                    <p:anim calcmode="lin" valueType="num">
                                      <p:cBhvr>
                                        <p:cTn id="21" dur="1000" fill="hold"/>
                                        <p:tgtEl>
                                          <p:spTgt spid="2051">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2051">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205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2051">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7586"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МАРС</a:t>
            </a:r>
          </a:p>
        </p:txBody>
      </p:sp>
      <p:sp>
        <p:nvSpPr>
          <p:cNvPr id="67587" name="Rectangle 3"/>
          <p:cNvSpPr>
            <a:spLocks noGrp="1" noChangeArrowheads="1"/>
          </p:cNvSpPr>
          <p:nvPr>
            <p:ph type="body" idx="1"/>
          </p:nvPr>
        </p:nvSpPr>
        <p:spPr>
          <a:xfrm>
            <a:off x="468313" y="1268413"/>
            <a:ext cx="8229600" cy="4530725"/>
          </a:xfrm>
        </p:spPr>
        <p:txBody>
          <a:bodyPr/>
          <a:lstStyle/>
          <a:p>
            <a:pPr eaLnBrk="1" hangingPunct="1">
              <a:lnSpc>
                <a:spcPct val="80000"/>
              </a:lnSpc>
              <a:buFont typeface="Wingdings" pitchFamily="2" charset="2"/>
              <a:buNone/>
              <a:defRPr/>
            </a:pPr>
            <a:r>
              <a:rPr lang="ru-RU" sz="2000" b="1" dirty="0" smtClean="0"/>
              <a:t>      </a:t>
            </a:r>
            <a:r>
              <a:rPr lang="ru-RU" sz="2400" b="1" i="1" dirty="0" smtClean="0"/>
              <a:t>Марс</a:t>
            </a:r>
            <a:r>
              <a:rPr lang="ru-RU" sz="2400" i="1" dirty="0" smtClean="0"/>
              <a:t> — четвёртая по удалённости от Солнца и седьмая по размерам планета Солнечной системы. Эта планета названа в честь Марса — древнеримского бога войны, соответствующего древнегреческому богу Аресу. Иногда Марс называют «Красная планета» из-за её красноватого оттенка поверхности. Вплоть до первого пролёта у Марса космического аппарата Маринер-4 (англ. «</a:t>
            </a:r>
            <a:r>
              <a:rPr lang="ru-RU" sz="2400" i="1" dirty="0" err="1" smtClean="0"/>
              <a:t>Mariner</a:t>
            </a:r>
            <a:r>
              <a:rPr lang="ru-RU" sz="2400" i="1" dirty="0" smtClean="0"/>
              <a:t> 4») в 1965 году многие исследователи всерьёз полагали, что на его поверхности есть вода в жидком состоянии. </a:t>
            </a:r>
          </a:p>
          <a:p>
            <a:pPr eaLnBrk="1" hangingPunct="1">
              <a:lnSpc>
                <a:spcPct val="80000"/>
              </a:lnSpc>
              <a:buFont typeface="Wingdings" pitchFamily="2" charset="2"/>
              <a:buNone/>
              <a:defRPr/>
            </a:pPr>
            <a:r>
              <a:rPr lang="ru-RU" sz="2400" i="1" dirty="0" smtClean="0"/>
              <a:t>       У Марса есть два естественных спутника, Фобос и </a:t>
            </a:r>
            <a:r>
              <a:rPr lang="ru-RU" sz="2400" i="1" dirty="0" err="1" smtClean="0"/>
              <a:t>Деймос</a:t>
            </a:r>
            <a:r>
              <a:rPr lang="ru-RU" sz="2400" i="1" dirty="0" smtClean="0"/>
              <a:t> (в переводе с древнегреческого — «страх» и «ужас» — имена двух сыновей Ареса, сопровождавших его в бою), которые относительно малы и имеют неправильную форму. </a:t>
            </a:r>
          </a:p>
          <a:p>
            <a:pPr eaLnBrk="1" hangingPunct="1">
              <a:lnSpc>
                <a:spcPct val="80000"/>
              </a:lnSpc>
              <a:buFont typeface="Wingdings" pitchFamily="2" charset="2"/>
              <a:buNone/>
              <a:defRPr/>
            </a:pPr>
            <a:r>
              <a:rPr lang="ru-RU" sz="2400" i="1" dirty="0" smtClean="0"/>
              <a:t>       Марс можно увидеть с Земли невооруженным глазом. </a:t>
            </a:r>
          </a:p>
        </p:txBody>
      </p:sp>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8610"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ЮПИТЕР</a:t>
            </a:r>
          </a:p>
        </p:txBody>
      </p:sp>
      <p:sp>
        <p:nvSpPr>
          <p:cNvPr id="68611" name="Rectangle 3"/>
          <p:cNvSpPr>
            <a:spLocks noGrp="1" noChangeArrowheads="1"/>
          </p:cNvSpPr>
          <p:nvPr>
            <p:ph type="body" idx="1"/>
          </p:nvPr>
        </p:nvSpPr>
        <p:spPr>
          <a:xfrm>
            <a:off x="323850" y="1341438"/>
            <a:ext cx="8229600" cy="4530725"/>
          </a:xfrm>
        </p:spPr>
        <p:txBody>
          <a:bodyPr/>
          <a:lstStyle/>
          <a:p>
            <a:pPr eaLnBrk="1" hangingPunct="1">
              <a:lnSpc>
                <a:spcPct val="80000"/>
              </a:lnSpc>
              <a:buFont typeface="Wingdings" pitchFamily="2" charset="2"/>
              <a:buNone/>
              <a:defRPr/>
            </a:pPr>
            <a:r>
              <a:rPr lang="ru-RU" b="1" dirty="0" smtClean="0"/>
              <a:t>     </a:t>
            </a:r>
            <a:r>
              <a:rPr lang="ru-RU" b="1" i="1" dirty="0" err="1" smtClean="0"/>
              <a:t>Юпи́тер</a:t>
            </a:r>
            <a:r>
              <a:rPr lang="ru-RU" i="1" dirty="0" smtClean="0"/>
              <a:t> — пятая планета от Солнца, и крупнейшая в Солнечной системе. </a:t>
            </a:r>
          </a:p>
          <a:p>
            <a:pPr eaLnBrk="1" hangingPunct="1">
              <a:lnSpc>
                <a:spcPct val="80000"/>
              </a:lnSpc>
              <a:buFont typeface="Wingdings" pitchFamily="2" charset="2"/>
              <a:buNone/>
              <a:defRPr/>
            </a:pPr>
            <a:r>
              <a:rPr lang="ru-RU" i="1" dirty="0" smtClean="0"/>
              <a:t>     Планета была известна астрономам с глубокой древности, нашла своё отражение в мифологии и религиозных верованиях многих культур. Римляне дали этой планете название в честь римского бога Юпитера. </a:t>
            </a:r>
          </a:p>
          <a:p>
            <a:pPr eaLnBrk="1" hangingPunct="1">
              <a:lnSpc>
                <a:spcPct val="80000"/>
              </a:lnSpc>
              <a:buFont typeface="Wingdings" pitchFamily="2" charset="2"/>
              <a:buNone/>
              <a:defRPr/>
            </a:pPr>
            <a:r>
              <a:rPr lang="ru-RU" i="1" dirty="0" smtClean="0"/>
              <a:t>    Спутниковая система Юпитера состоит, по крайней мере, из 63 лун, включая 4 большие луны, которые были обнаружены Галилео Галилеем в 1610 году. </a:t>
            </a:r>
          </a:p>
          <a:p>
            <a:pPr eaLnBrk="1" hangingPunct="1">
              <a:lnSpc>
                <a:spcPct val="80000"/>
              </a:lnSpc>
              <a:buFont typeface="Wingdings" pitchFamily="2" charset="2"/>
              <a:buNone/>
              <a:defRPr/>
            </a:pPr>
            <a:endParaRPr lang="ru-RU" i="1" dirty="0" smtClean="0"/>
          </a:p>
        </p:txBody>
      </p:sp>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9634"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САТУРН</a:t>
            </a:r>
          </a:p>
        </p:txBody>
      </p:sp>
      <p:sp>
        <p:nvSpPr>
          <p:cNvPr id="69635"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ru-RU" sz="2400" b="1" i="1" dirty="0" smtClean="0"/>
              <a:t>      </a:t>
            </a:r>
            <a:r>
              <a:rPr lang="ru-RU" sz="2400" b="1" i="1" dirty="0" err="1" smtClean="0"/>
              <a:t>Сату́рн</a:t>
            </a:r>
            <a:r>
              <a:rPr lang="ru-RU" sz="2400" i="1" dirty="0" smtClean="0"/>
              <a:t> — шестая планета от Солнца и вторая по размерам планета в Солнечной системе после Юпитера. Сатурн назван в честь Римского бога Сатурна. </a:t>
            </a:r>
          </a:p>
          <a:p>
            <a:pPr eaLnBrk="1" hangingPunct="1">
              <a:lnSpc>
                <a:spcPct val="90000"/>
              </a:lnSpc>
              <a:buFont typeface="Wingdings" pitchFamily="2" charset="2"/>
              <a:buNone/>
              <a:defRPr/>
            </a:pPr>
            <a:r>
              <a:rPr lang="ru-RU" sz="2400" i="1" dirty="0" smtClean="0"/>
              <a:t>      Вокруг планеты обращается 60 известных на данный момент спутников. Титан — самый крупный из них, а также второй по размерам спутник в Солнечной системе (после спутника Юпитера, Ганимеда), который превосходит по своим размерам планету Меркурий и обладает единственной среди множества спутников Солнечной системы значительной атмосферой.</a:t>
            </a:r>
          </a:p>
        </p:txBody>
      </p:sp>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0658"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УРАН</a:t>
            </a:r>
          </a:p>
        </p:txBody>
      </p:sp>
      <p:sp>
        <p:nvSpPr>
          <p:cNvPr id="70659"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sz="2000" b="1" dirty="0" smtClean="0"/>
              <a:t>       </a:t>
            </a:r>
            <a:r>
              <a:rPr lang="ru-RU" sz="2000" b="1" i="1" dirty="0" err="1" smtClean="0"/>
              <a:t>Ура́н</a:t>
            </a:r>
            <a:r>
              <a:rPr lang="ru-RU" sz="2000" i="1" dirty="0" smtClean="0"/>
              <a:t> — седьмая по удалённости от Солнца, третья по диаметру и четвёртая по массе планета Солнечной системы. Была открыта в 1781 году английским астрономом Уильямом Гершелем и названа в честь греческого бога неба Урана.</a:t>
            </a:r>
          </a:p>
          <a:p>
            <a:pPr eaLnBrk="1" hangingPunct="1">
              <a:lnSpc>
                <a:spcPct val="80000"/>
              </a:lnSpc>
              <a:buFont typeface="Wingdings" pitchFamily="2" charset="2"/>
              <a:buNone/>
              <a:defRPr/>
            </a:pPr>
            <a:r>
              <a:rPr lang="ru-RU" sz="2000" i="1" dirty="0" smtClean="0"/>
              <a:t>       Уран стал первой планетой, обнаруженной в Новое время и при помощи телескопа. Об открытии Урана Уильям Гершель объявил 13 марта 1781 года. Несмотря на то, что порой Уран различим невооружённым глазом, ранние наблюдатели никогда не признавали Уран за планету из-за его тусклости и медленного движения по орбите.</a:t>
            </a:r>
          </a:p>
          <a:p>
            <a:pPr eaLnBrk="1" hangingPunct="1">
              <a:lnSpc>
                <a:spcPct val="80000"/>
              </a:lnSpc>
              <a:buFont typeface="Wingdings" pitchFamily="2" charset="2"/>
              <a:buNone/>
              <a:defRPr/>
            </a:pPr>
            <a:r>
              <a:rPr lang="ru-RU" sz="2000" i="1" dirty="0" smtClean="0"/>
              <a:t>       В 1986 году американский космический аппарат «Вояджер-2» передал на Землю снимки Урана с близкого расстояния. На них видна «невыразительная» в видимом спектре планета без облачных полос и атмосферных штормов, характерных для других планет-гигантов. Однако в настоящее время наземными наблюдениями удалось различить признаки сезонных изменений и увеличения погодной активности на планете, вызванных приближением Урана к точке своего равноденствия. Скорость ветров на Уране может достигать 240 м/с.</a:t>
            </a:r>
          </a:p>
        </p:txBody>
      </p:sp>
    </p:spTree>
  </p:cSld>
  <p:clrMapOvr>
    <a:masterClrMapping/>
  </p:clrMapOvr>
  <p:transition>
    <p:cover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9"/>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1682" name="Rectangle 2"/>
          <p:cNvSpPr>
            <a:spLocks noGrp="1" noChangeArrowheads="1"/>
          </p:cNvSpPr>
          <p:nvPr>
            <p:ph type="title"/>
          </p:nvPr>
        </p:nvSpPr>
        <p:spPr>
          <a:xfrm>
            <a:off x="468313" y="260350"/>
            <a:ext cx="8229600" cy="1139825"/>
          </a:xfrm>
        </p:spPr>
        <p:txBody>
          <a:bodyPr/>
          <a:lstStyle/>
          <a:p>
            <a:pPr eaLnBrk="1" hangingPunct="1">
              <a:defRPr/>
            </a:pPr>
            <a:r>
              <a:rPr lang="ru-RU" dirty="0" smtClean="0">
                <a:solidFill>
                  <a:srgbClr val="FFFF00"/>
                </a:solidFill>
                <a:latin typeface="Mistral" pitchFamily="66" charset="0"/>
              </a:rPr>
              <a:t>НЕПТУН</a:t>
            </a:r>
          </a:p>
        </p:txBody>
      </p:sp>
      <p:sp>
        <p:nvSpPr>
          <p:cNvPr id="71683" name="Rectangle 3"/>
          <p:cNvSpPr>
            <a:spLocks noGrp="1" noChangeArrowheads="1"/>
          </p:cNvSpPr>
          <p:nvPr>
            <p:ph type="body" idx="1"/>
          </p:nvPr>
        </p:nvSpPr>
        <p:spPr>
          <a:xfrm>
            <a:off x="395288" y="1268413"/>
            <a:ext cx="8229600" cy="4530725"/>
          </a:xfrm>
        </p:spPr>
        <p:txBody>
          <a:bodyPr/>
          <a:lstStyle/>
          <a:p>
            <a:pPr eaLnBrk="1" hangingPunct="1">
              <a:lnSpc>
                <a:spcPct val="80000"/>
              </a:lnSpc>
              <a:buFont typeface="Wingdings" pitchFamily="2" charset="2"/>
              <a:buNone/>
              <a:defRPr/>
            </a:pPr>
            <a:r>
              <a:rPr lang="ru-RU" sz="2000" b="1" i="1" dirty="0" smtClean="0"/>
              <a:t>       </a:t>
            </a:r>
            <a:r>
              <a:rPr lang="ru-RU" sz="2000" b="1" i="1" dirty="0" err="1" smtClean="0"/>
              <a:t>Непту́н</a:t>
            </a:r>
            <a:r>
              <a:rPr lang="ru-RU" sz="2000" i="1" dirty="0" smtClean="0"/>
              <a:t> — восьмая и самая дальняя планета Солнечной системы. Нептун также четвёртый по диаметру и третий по массе. Планета была названа в честь римского бога морей. Его астрономический символ  , стилизованная версия трезубца бога Нептуна.</a:t>
            </a:r>
          </a:p>
          <a:p>
            <a:pPr eaLnBrk="1" hangingPunct="1">
              <a:lnSpc>
                <a:spcPct val="80000"/>
              </a:lnSpc>
              <a:buFont typeface="Wingdings" pitchFamily="2" charset="2"/>
              <a:buNone/>
              <a:defRPr/>
            </a:pPr>
            <a:r>
              <a:rPr lang="ru-RU" sz="2000" i="1" dirty="0" smtClean="0"/>
              <a:t>       В атмосфере Нептуна бушуют самые сильные ветры среди планет Солнечной системы .«Вояджера-2» в 1989 году в южном полушарии Нептуна было обнаружено так называемое Большое тёмное пятно, аналогичное Большому красному пятну на Юпитере. Температура Нептуна в верхних слоях атмосферы очень близка к −218 °C, эта планета самая холодная в Солнечной системе из-за большого расстояния отделяющего её от Солнца. В центре Нептуна температура составляет примерно 7000 °C, что сопоставимо с температурой на поверхности Солнца и сравнимо с внутренней температурой большинства известных планет. У Нептуна есть слабая и фрагментированная кольцевая система, возможно обнаруженная ещё в 1960-ые годы, но достоверно подтверждённая «Вояджером-2» лишь в 1989 году.</a:t>
            </a: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2706" name="Rectangle 2"/>
          <p:cNvSpPr>
            <a:spLocks noGrp="1" noChangeArrowheads="1"/>
          </p:cNvSpPr>
          <p:nvPr>
            <p:ph type="title"/>
          </p:nvPr>
        </p:nvSpPr>
        <p:spPr>
          <a:xfrm>
            <a:off x="468313" y="0"/>
            <a:ext cx="8229600" cy="1139825"/>
          </a:xfrm>
        </p:spPr>
        <p:txBody>
          <a:bodyPr/>
          <a:lstStyle/>
          <a:p>
            <a:pPr eaLnBrk="1" hangingPunct="1">
              <a:defRPr/>
            </a:pPr>
            <a:r>
              <a:rPr lang="ru-RU" dirty="0" smtClean="0">
                <a:solidFill>
                  <a:srgbClr val="FFFF00"/>
                </a:solidFill>
                <a:latin typeface="Mistral" pitchFamily="66" charset="0"/>
              </a:rPr>
              <a:t>ЗВЁЗДЫ</a:t>
            </a:r>
          </a:p>
        </p:txBody>
      </p:sp>
      <p:sp>
        <p:nvSpPr>
          <p:cNvPr id="72707" name="Rectangle 3"/>
          <p:cNvSpPr>
            <a:spLocks noGrp="1" noChangeArrowheads="1"/>
          </p:cNvSpPr>
          <p:nvPr>
            <p:ph type="body" idx="1"/>
          </p:nvPr>
        </p:nvSpPr>
        <p:spPr>
          <a:xfrm>
            <a:off x="539750" y="1125538"/>
            <a:ext cx="8229600" cy="4530725"/>
          </a:xfrm>
        </p:spPr>
        <p:txBody>
          <a:bodyPr/>
          <a:lstStyle/>
          <a:p>
            <a:pPr eaLnBrk="1" hangingPunct="1">
              <a:lnSpc>
                <a:spcPct val="80000"/>
              </a:lnSpc>
              <a:buFont typeface="Wingdings" pitchFamily="2" charset="2"/>
              <a:buNone/>
              <a:defRPr/>
            </a:pPr>
            <a:r>
              <a:rPr lang="ru-RU" sz="2400" b="1" dirty="0" smtClean="0"/>
              <a:t>       </a:t>
            </a:r>
            <a:r>
              <a:rPr lang="ru-RU" sz="2400" b="1" i="1" dirty="0" smtClean="0"/>
              <a:t>Звезда́</a:t>
            </a:r>
            <a:r>
              <a:rPr lang="ru-RU" sz="2400" i="1" dirty="0" smtClean="0"/>
              <a:t> — небесное тело, по своей природе сходное с Солнцем, вследствие огромной отдалённости видимое с Земли как светящаяся точка на ночном небе. Звёзды представляют собой массивные самосветящиеся газовые (плазменные) шары. Температура вещества в недрах звёзд измеряется миллионами Кельвинов, а на их поверхности — тысячами Кельвинов. Звёзды часто называют главными телами Вселенной, поскольку в них заключена основная масса светящегося вещества в природе.</a:t>
            </a:r>
          </a:p>
          <a:p>
            <a:pPr eaLnBrk="1" hangingPunct="1">
              <a:lnSpc>
                <a:spcPct val="80000"/>
              </a:lnSpc>
              <a:buFont typeface="Wingdings" pitchFamily="2" charset="2"/>
              <a:buNone/>
              <a:defRPr/>
            </a:pPr>
            <a:r>
              <a:rPr lang="ru-RU" sz="2400" i="1" dirty="0" smtClean="0"/>
              <a:t>      Ближайшей к Земле звездой (не считая Солнца) является </a:t>
            </a:r>
            <a:r>
              <a:rPr lang="ru-RU" sz="2400" i="1" dirty="0" err="1" smtClean="0"/>
              <a:t>Проксима</a:t>
            </a:r>
            <a:r>
              <a:rPr lang="ru-RU" sz="2400" i="1" dirty="0" smtClean="0"/>
              <a:t> Центавра. Она расположена в 4,2 св. лет от нашей Солнечной системы (4,2 св. лет = 39 триллионов км = 3,9 × 1013 км). </a:t>
            </a:r>
          </a:p>
          <a:p>
            <a:pPr eaLnBrk="1" hangingPunct="1">
              <a:lnSpc>
                <a:spcPct val="80000"/>
              </a:lnSpc>
              <a:buFont typeface="Wingdings" pitchFamily="2" charset="2"/>
              <a:buNone/>
              <a:defRPr/>
            </a:pPr>
            <a:r>
              <a:rPr lang="ru-RU" sz="2400" i="1" dirty="0" smtClean="0"/>
              <a:t>      Невооружённым взглядом на небе видно около 6000 звёзд, по 3000 в каждом полушарии. Все видимые с Земли звёзды (включая видимые в самые мощные телескопы) находятся в нашей галактике.</a:t>
            </a:r>
          </a:p>
        </p:txBody>
      </p:sp>
    </p:spTree>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2"/>
          <a:srcRect/>
          <a:stretch>
            <a:fillRect/>
          </a:stretch>
        </p:blipFill>
        <p:spPr bwMode="auto">
          <a:xfrm>
            <a:off x="0" y="-15875"/>
            <a:ext cx="9144000" cy="6873875"/>
          </a:xfrm>
          <a:prstGeom prst="rect">
            <a:avLst/>
          </a:prstGeom>
          <a:noFill/>
          <a:ln w="9525">
            <a:noFill/>
            <a:miter lim="800000"/>
            <a:headEnd/>
            <a:tailEnd/>
          </a:ln>
        </p:spPr>
      </p:pic>
      <p:sp>
        <p:nvSpPr>
          <p:cNvPr id="73730" name="Rectangle 2"/>
          <p:cNvSpPr>
            <a:spLocks noGrp="1" noChangeArrowheads="1"/>
          </p:cNvSpPr>
          <p:nvPr>
            <p:ph type="title"/>
          </p:nvPr>
        </p:nvSpPr>
        <p:spPr>
          <a:xfrm>
            <a:off x="611188" y="-242888"/>
            <a:ext cx="8229600" cy="1139826"/>
          </a:xfrm>
        </p:spPr>
        <p:txBody>
          <a:bodyPr/>
          <a:lstStyle/>
          <a:p>
            <a:pPr eaLnBrk="1" hangingPunct="1">
              <a:defRPr/>
            </a:pPr>
            <a:r>
              <a:rPr lang="ru-RU" dirty="0" smtClean="0">
                <a:solidFill>
                  <a:srgbClr val="FFFF00"/>
                </a:solidFill>
                <a:latin typeface="Mistral" pitchFamily="66" charset="0"/>
              </a:rPr>
              <a:t>КОМЕТЫ</a:t>
            </a:r>
          </a:p>
        </p:txBody>
      </p:sp>
      <p:sp>
        <p:nvSpPr>
          <p:cNvPr id="73731" name="Rectangle 3"/>
          <p:cNvSpPr>
            <a:spLocks noGrp="1" noChangeArrowheads="1"/>
          </p:cNvSpPr>
          <p:nvPr>
            <p:ph type="body" idx="1"/>
          </p:nvPr>
        </p:nvSpPr>
        <p:spPr>
          <a:xfrm>
            <a:off x="539750" y="836613"/>
            <a:ext cx="8229600" cy="4530725"/>
          </a:xfrm>
        </p:spPr>
        <p:txBody>
          <a:bodyPr/>
          <a:lstStyle/>
          <a:p>
            <a:pPr eaLnBrk="1" hangingPunct="1">
              <a:lnSpc>
                <a:spcPct val="80000"/>
              </a:lnSpc>
              <a:buFont typeface="Wingdings" pitchFamily="2" charset="2"/>
              <a:buNone/>
              <a:defRPr/>
            </a:pPr>
            <a:r>
              <a:rPr lang="ru-RU" sz="2000" b="1" dirty="0" smtClean="0"/>
              <a:t>       </a:t>
            </a:r>
            <a:r>
              <a:rPr lang="ru-RU" sz="2000" b="1" i="1" dirty="0" err="1" smtClean="0"/>
              <a:t>Коме́ты</a:t>
            </a:r>
            <a:r>
              <a:rPr lang="ru-RU" sz="2000" i="1" dirty="0" smtClean="0"/>
              <a:t> (от </a:t>
            </a:r>
            <a:r>
              <a:rPr lang="ru-RU" sz="2000" i="1" dirty="0" err="1" smtClean="0"/>
              <a:t>др.-греч</a:t>
            </a:r>
            <a:r>
              <a:rPr lang="ru-RU" sz="2000" i="1" dirty="0" smtClean="0"/>
              <a:t>. </a:t>
            </a:r>
            <a:r>
              <a:rPr lang="ru-RU" sz="2000" i="1" dirty="0" err="1" smtClean="0"/>
              <a:t>κομήτης, komḗtēs </a:t>
            </a:r>
            <a:r>
              <a:rPr lang="ru-RU" sz="2000" i="1" dirty="0" smtClean="0"/>
              <a:t>— «волосатый, косматый») —несущиеся сквозь космические пространства сгустки льда, камня или металла. При приближении к Солнцу кометы образуют кому и иногда хвост из газа и пыли.</a:t>
            </a:r>
          </a:p>
          <a:p>
            <a:pPr eaLnBrk="1" hangingPunct="1">
              <a:lnSpc>
                <a:spcPct val="80000"/>
              </a:lnSpc>
              <a:buFont typeface="Wingdings" pitchFamily="2" charset="2"/>
              <a:buNone/>
              <a:defRPr/>
            </a:pPr>
            <a:r>
              <a:rPr lang="ru-RU" sz="2000" i="1" dirty="0" smtClean="0"/>
              <a:t>       Все известные человечеству кометы делятся на </a:t>
            </a:r>
            <a:r>
              <a:rPr lang="ru-RU" sz="2000" i="1" dirty="0" err="1" smtClean="0"/>
              <a:t>долгопереодические</a:t>
            </a:r>
            <a:r>
              <a:rPr lang="ru-RU" sz="2000" i="1" dirty="0" smtClean="0"/>
              <a:t> и короткопериодические. Предположительно, долгопериодические кометы залетают к нам из Облака </a:t>
            </a:r>
            <a:r>
              <a:rPr lang="ru-RU" sz="2000" i="1" dirty="0" err="1" smtClean="0"/>
              <a:t>Оорта</a:t>
            </a:r>
            <a:r>
              <a:rPr lang="ru-RU" sz="2000" i="1" dirty="0" smtClean="0"/>
              <a:t>, в котором находятся миллионы кометных ядер. Тела, находящиеся на окраинах Солнечной системы, как правило, состоят из летучих веществ (водяных, метановых и других льдов), испаряющихся при подлёте к Солнцу.</a:t>
            </a:r>
          </a:p>
          <a:p>
            <a:pPr eaLnBrk="1" hangingPunct="1">
              <a:lnSpc>
                <a:spcPct val="80000"/>
              </a:lnSpc>
              <a:buFont typeface="Wingdings" pitchFamily="2" charset="2"/>
              <a:buNone/>
              <a:defRPr/>
            </a:pPr>
            <a:r>
              <a:rPr lang="ru-RU" sz="2000" i="1" dirty="0" smtClean="0"/>
              <a:t>       На данный момент обнаружено более 400 короткопериодических. Многие из них входят в так называемые семейства. Например, приблизительно 50 самых короткопериодических комет (их полный оборот вокруг Солнца длится 3—10 лет) образуют семейство Юпитера. Немного малочисленнее семейства Сатурна, Урана и Нептуна (к последнему, в частности, относится знаменитая комета Галлея).</a:t>
            </a:r>
          </a:p>
          <a:p>
            <a:pPr eaLnBrk="1" hangingPunct="1">
              <a:lnSpc>
                <a:spcPct val="80000"/>
              </a:lnSpc>
              <a:buFont typeface="Wingdings" pitchFamily="2" charset="2"/>
              <a:buNone/>
              <a:defRPr/>
            </a:pPr>
            <a:r>
              <a:rPr lang="ru-RU" sz="2000" i="1" dirty="0" smtClean="0"/>
              <a:t>       Яркость комет очень сильно зависит от их расстояния до Солнца. Из всех комет только очень малая часть приближается к Солнцу и Земле настолько, чтобы их можно было увидеть невооружённым глазом. Самые заметные из них иногда называют «Большими кометами».</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p:cNvPicPr>
            <a:picLocks noChangeAspect="1" noChangeArrowheads="1"/>
          </p:cNvPicPr>
          <p:nvPr/>
        </p:nvPicPr>
        <p:blipFill>
          <a:blip r:embed="rId2"/>
          <a:srcRect/>
          <a:stretch>
            <a:fillRect/>
          </a:stretch>
        </p:blipFill>
        <p:spPr bwMode="auto">
          <a:xfrm>
            <a:off x="0" y="-12700"/>
            <a:ext cx="9144000" cy="6870700"/>
          </a:xfrm>
          <a:prstGeom prst="rect">
            <a:avLst/>
          </a:prstGeom>
          <a:noFill/>
          <a:ln w="9525">
            <a:noFill/>
            <a:miter lim="800000"/>
            <a:headEnd/>
            <a:tailEnd/>
          </a:ln>
        </p:spPr>
      </p:pic>
      <p:sp>
        <p:nvSpPr>
          <p:cNvPr id="74754"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АСТЕРОИДЫ</a:t>
            </a:r>
          </a:p>
        </p:txBody>
      </p:sp>
      <p:sp>
        <p:nvSpPr>
          <p:cNvPr id="74755" name="Rectangle 3"/>
          <p:cNvSpPr>
            <a:spLocks noGrp="1" noChangeArrowheads="1"/>
          </p:cNvSpPr>
          <p:nvPr>
            <p:ph type="body" idx="1"/>
          </p:nvPr>
        </p:nvSpPr>
        <p:spPr>
          <a:xfrm>
            <a:off x="457200" y="1600200"/>
            <a:ext cx="8229600" cy="5257800"/>
          </a:xfrm>
        </p:spPr>
        <p:txBody>
          <a:bodyPr/>
          <a:lstStyle/>
          <a:p>
            <a:pPr eaLnBrk="1" hangingPunct="1">
              <a:lnSpc>
                <a:spcPct val="80000"/>
              </a:lnSpc>
              <a:buFont typeface="Wingdings" pitchFamily="2" charset="2"/>
              <a:buNone/>
              <a:defRPr/>
            </a:pPr>
            <a:r>
              <a:rPr lang="ru-RU" sz="900" b="1" dirty="0" smtClean="0"/>
              <a:t>        </a:t>
            </a:r>
            <a:r>
              <a:rPr lang="ru-RU" sz="2000" b="1" i="1" dirty="0" err="1" smtClean="0"/>
              <a:t>Астеро́ид</a:t>
            </a:r>
            <a:r>
              <a:rPr lang="ru-RU" sz="2000" i="1" dirty="0" smtClean="0"/>
              <a:t> — небольшое планетоподобное небесное тело Солнечной системы, движущееся по орбите вокруг Солнца. Астероиды, известные также как </a:t>
            </a:r>
            <a:r>
              <a:rPr lang="ru-RU" sz="2000" b="1" i="1" dirty="0" smtClean="0"/>
              <a:t>малые планеты</a:t>
            </a:r>
            <a:r>
              <a:rPr lang="ru-RU" sz="2000" i="1" dirty="0" smtClean="0"/>
              <a:t>, значительно уступают по размерам планетам. </a:t>
            </a:r>
          </a:p>
          <a:p>
            <a:pPr eaLnBrk="1" hangingPunct="1">
              <a:lnSpc>
                <a:spcPct val="80000"/>
              </a:lnSpc>
              <a:buFont typeface="Wingdings" pitchFamily="2" charset="2"/>
              <a:buNone/>
              <a:defRPr/>
            </a:pPr>
            <a:r>
              <a:rPr lang="ru-RU" sz="2000" i="1" dirty="0" smtClean="0"/>
              <a:t>        На настоящий момент в Солнечной системе обнаружены десятки тысяч астероидов. По состоянию на 26 сентября 2006 в базах данных насчитывалось 385083 объекта, у 164612 точно определены орбиты и им присвоен официальный номер.14077 из них на этот момент имели официально утверждённые наименования. Предполагается, что в Солнечной системе может находиться от 1.1 до 1.9 миллиона объектов, имеющих размеры более 1 км. Большинство известных на данный момент астероидов сосредоточено в пределах пояса астероидов, расположенного между орбитами Марса и Юпитера. </a:t>
            </a:r>
          </a:p>
        </p:txBody>
      </p:sp>
    </p:spTree>
  </p:cSld>
  <p:clrMapOvr>
    <a:masterClrMapping/>
  </p:clrMapOvr>
  <p:transition>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5778"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КОСМОНАВТЫ</a:t>
            </a:r>
          </a:p>
        </p:txBody>
      </p:sp>
      <p:sp>
        <p:nvSpPr>
          <p:cNvPr id="75779"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sz="2000" b="1" i="1" dirty="0" smtClean="0"/>
              <a:t>      </a:t>
            </a:r>
            <a:r>
              <a:rPr lang="ru-RU" sz="1800" b="1" i="1" dirty="0" err="1" smtClean="0"/>
              <a:t>Космона́вт</a:t>
            </a:r>
            <a:r>
              <a:rPr lang="ru-RU" sz="1800" i="1" dirty="0" smtClean="0"/>
              <a:t> (в России), </a:t>
            </a:r>
            <a:r>
              <a:rPr lang="ru-RU" sz="1800" b="1" i="1" dirty="0" err="1" smtClean="0"/>
              <a:t>астрона́вт</a:t>
            </a:r>
            <a:r>
              <a:rPr lang="ru-RU" sz="1800" i="1" dirty="0" smtClean="0"/>
              <a:t> (в США), </a:t>
            </a:r>
            <a:r>
              <a:rPr lang="ru-RU" sz="1800" b="1" i="1" dirty="0" err="1" smtClean="0"/>
              <a:t>спасьонавт</a:t>
            </a:r>
            <a:r>
              <a:rPr lang="ru-RU" sz="1800" i="1" dirty="0" smtClean="0"/>
              <a:t> (во Франции), </a:t>
            </a:r>
            <a:r>
              <a:rPr lang="ru-RU" sz="1800" b="1" i="1" dirty="0" smtClean="0"/>
              <a:t>тайконавт</a:t>
            </a:r>
            <a:r>
              <a:rPr lang="ru-RU" sz="1800" i="1" dirty="0" smtClean="0"/>
              <a:t> (в Китае) или </a:t>
            </a:r>
            <a:r>
              <a:rPr lang="ru-RU" sz="1800" b="1" i="1" dirty="0" err="1" smtClean="0"/>
              <a:t>гаганавт</a:t>
            </a:r>
            <a:r>
              <a:rPr lang="ru-RU" sz="1800" i="1" dirty="0" smtClean="0"/>
              <a:t> (в Индии) — человек, совершивший космический полёт (или прошедший специальную подготовку в качестве космонавта и зачисленный в группу космонавтов).</a:t>
            </a:r>
          </a:p>
          <a:p>
            <a:pPr eaLnBrk="1" hangingPunct="1">
              <a:lnSpc>
                <a:spcPct val="80000"/>
              </a:lnSpc>
              <a:buFont typeface="Wingdings" pitchFamily="2" charset="2"/>
              <a:buNone/>
              <a:defRPr/>
            </a:pPr>
            <a:r>
              <a:rPr lang="ru-RU" sz="1800" i="1" dirty="0" smtClean="0"/>
              <a:t>       Понятие космического полёта в разных странах различно. Согласно классификации Международной федерации аэронавтики (ФАИ), космическим считается полёт, высота которого превышает 100 км. Согласно классификации Военно-воздушных сил США, космическим полётом считается полёт, высота которого превышает 50 миль (примерно 80 км). В России же космическим полётом называется орбитальный полёт, — то есть аппарат должен сделать хотя бы один виток вокруг Земли. Именно поэтому общее количество космонавтов отличается от источника к источнику.</a:t>
            </a:r>
          </a:p>
          <a:p>
            <a:pPr eaLnBrk="1" hangingPunct="1">
              <a:lnSpc>
                <a:spcPct val="80000"/>
              </a:lnSpc>
              <a:buFont typeface="Wingdings" pitchFamily="2" charset="2"/>
              <a:buNone/>
              <a:defRPr/>
            </a:pPr>
            <a:r>
              <a:rPr lang="ru-RU" sz="1800" i="1" dirty="0" smtClean="0"/>
              <a:t>       На 1 июня 2008 года насчитывалось 479 человек, совершивших орбитальный космический полёт; 4 человека, совершивших космический полёт по баллистической траектории высотой более 100 км (классификация ФАИ); 6 человек, совершивших космический полёт по баллистической траектории высотой более 50 миль, но ниже 100 км (классификация ВВС США) (См. также: — Полёты «X-15» на высоту свыше 50 миль (таблица)).</a:t>
            </a:r>
          </a:p>
          <a:p>
            <a:pPr eaLnBrk="1" hangingPunct="1">
              <a:lnSpc>
                <a:spcPct val="80000"/>
              </a:lnSpc>
              <a:buFont typeface="Wingdings" pitchFamily="2" charset="2"/>
              <a:buNone/>
              <a:defRPr/>
            </a:pPr>
            <a:r>
              <a:rPr lang="ru-RU" sz="1800" i="1" dirty="0" smtClean="0"/>
              <a:t>       Среди космонавтов 50 женщин.</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6802"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ИСТОРИЧЕСКИЕ ФАКТЫ</a:t>
            </a:r>
          </a:p>
        </p:txBody>
      </p:sp>
      <p:sp>
        <p:nvSpPr>
          <p:cNvPr id="76803" name="Rectangle 3"/>
          <p:cNvSpPr>
            <a:spLocks noGrp="1" noChangeArrowheads="1"/>
          </p:cNvSpPr>
          <p:nvPr>
            <p:ph type="body" idx="1"/>
          </p:nvPr>
        </p:nvSpPr>
        <p:spPr/>
        <p:txBody>
          <a:bodyPr/>
          <a:lstStyle/>
          <a:p>
            <a:pPr eaLnBrk="1" hangingPunct="1">
              <a:lnSpc>
                <a:spcPct val="80000"/>
              </a:lnSpc>
              <a:defRPr/>
            </a:pPr>
            <a:r>
              <a:rPr lang="ru-RU" sz="2000" i="1" u="sng" dirty="0" smtClean="0"/>
              <a:t>Первый в истории космонавт: Юрий Гагарин. Он отправился в космос 12 апреля 1961 года на корабле «Восток-1». </a:t>
            </a:r>
          </a:p>
          <a:p>
            <a:pPr eaLnBrk="1" hangingPunct="1">
              <a:lnSpc>
                <a:spcPct val="80000"/>
              </a:lnSpc>
              <a:defRPr/>
            </a:pPr>
            <a:r>
              <a:rPr lang="ru-RU" sz="2000" i="1" u="sng" dirty="0" smtClean="0"/>
              <a:t>Первый американский астронавт: Алан Шепард. 5 мая 1961 года, «Меркурий-3». </a:t>
            </a:r>
          </a:p>
          <a:p>
            <a:pPr eaLnBrk="1" hangingPunct="1">
              <a:lnSpc>
                <a:spcPct val="80000"/>
              </a:lnSpc>
              <a:defRPr/>
            </a:pPr>
            <a:r>
              <a:rPr lang="ru-RU" sz="2000" i="1" u="sng" dirty="0" smtClean="0"/>
              <a:t>Первая женщина-космонавт: Валентина Терешкова, 16 июня 1963 года, «Восток-6». </a:t>
            </a:r>
          </a:p>
          <a:p>
            <a:pPr eaLnBrk="1" hangingPunct="1">
              <a:lnSpc>
                <a:spcPct val="80000"/>
              </a:lnSpc>
              <a:defRPr/>
            </a:pPr>
            <a:r>
              <a:rPr lang="ru-RU" sz="2000" i="1" u="sng" dirty="0" smtClean="0"/>
              <a:t>Первый космонавт из Азии: вьетнамец </a:t>
            </a:r>
            <a:r>
              <a:rPr lang="ru-RU" sz="2000" i="1" u="sng" dirty="0" err="1" smtClean="0"/>
              <a:t>Фам</a:t>
            </a:r>
            <a:r>
              <a:rPr lang="ru-RU" sz="2000" i="1" u="sng" dirty="0" smtClean="0"/>
              <a:t> </a:t>
            </a:r>
            <a:r>
              <a:rPr lang="ru-RU" sz="2000" i="1" u="sng" dirty="0" err="1" smtClean="0"/>
              <a:t>Туан</a:t>
            </a:r>
            <a:r>
              <a:rPr lang="ru-RU" sz="2000" i="1" u="sng" dirty="0" smtClean="0"/>
              <a:t>. Его полёт состоялся 23 июля 1980 года на борту корабля «Союз-37». </a:t>
            </a:r>
          </a:p>
          <a:p>
            <a:pPr eaLnBrk="1" hangingPunct="1">
              <a:lnSpc>
                <a:spcPct val="80000"/>
              </a:lnSpc>
              <a:defRPr/>
            </a:pPr>
            <a:r>
              <a:rPr lang="ru-RU" sz="2000" i="1" u="sng" dirty="0" smtClean="0"/>
              <a:t>Первый космонавт из Африки: Марк </a:t>
            </a:r>
            <a:r>
              <a:rPr lang="ru-RU" sz="2000" i="1" u="sng" dirty="0" err="1" smtClean="0"/>
              <a:t>Шаттлуорт</a:t>
            </a:r>
            <a:r>
              <a:rPr lang="ru-RU" sz="2000" i="1" u="sng" dirty="0" smtClean="0"/>
              <a:t> (ЮАР), полетевший в качестве космического туриста на корабле «Союз ТМ-34», 25 апреля 2002 года. </a:t>
            </a:r>
          </a:p>
          <a:p>
            <a:pPr eaLnBrk="1" hangingPunct="1">
              <a:lnSpc>
                <a:spcPct val="80000"/>
              </a:lnSpc>
              <a:defRPr/>
            </a:pPr>
            <a:r>
              <a:rPr lang="ru-RU" sz="2000" i="1" u="sng" dirty="0" smtClean="0"/>
              <a:t>Первый китайский космонавт: Ян </a:t>
            </a:r>
            <a:r>
              <a:rPr lang="ru-RU" sz="2000" i="1" u="sng" dirty="0" err="1" smtClean="0"/>
              <a:t>Ливэй</a:t>
            </a:r>
            <a:r>
              <a:rPr lang="ru-RU" sz="2000" i="1" u="sng" dirty="0" smtClean="0"/>
              <a:t>. 15 октября 2003 года, корабль «Шэньчжоу-5» </a:t>
            </a:r>
          </a:p>
          <a:p>
            <a:pPr eaLnBrk="1" hangingPunct="1">
              <a:lnSpc>
                <a:spcPct val="80000"/>
              </a:lnSpc>
              <a:defRPr/>
            </a:pPr>
            <a:r>
              <a:rPr lang="ru-RU" sz="2000" i="1" u="sng" dirty="0" smtClean="0"/>
              <a:t>Самым молодым побывал в космосе Герман Титов, он совершил свой полёт в 25 лет на корабле «Восток-2». </a:t>
            </a:r>
          </a:p>
          <a:p>
            <a:pPr eaLnBrk="1" hangingPunct="1">
              <a:lnSpc>
                <a:spcPct val="80000"/>
              </a:lnSpc>
              <a:defRPr/>
            </a:pPr>
            <a:r>
              <a:rPr lang="ru-RU" sz="2000" i="1" u="sng" dirty="0" smtClean="0"/>
              <a:t>В самом пожилом возрасте в космосе побывал Джон </a:t>
            </a:r>
            <a:r>
              <a:rPr lang="ru-RU" sz="2000" i="1" u="sng" dirty="0" err="1" smtClean="0"/>
              <a:t>Гленн</a:t>
            </a:r>
            <a:r>
              <a:rPr lang="ru-RU" sz="2000" i="1" u="sng" dirty="0" smtClean="0"/>
              <a:t>, ему было 77 лет, когда он участвовал в полёте «</a:t>
            </a:r>
            <a:r>
              <a:rPr lang="ru-RU" sz="2000" i="1" u="sng" dirty="0" err="1" smtClean="0"/>
              <a:t>Дискавери</a:t>
            </a:r>
            <a:r>
              <a:rPr lang="ru-RU" sz="2000" i="1" u="sng" dirty="0" smtClean="0"/>
              <a:t> STS-95». </a:t>
            </a:r>
          </a:p>
        </p:txBody>
      </p:sp>
    </p:spTree>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60418"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ЧТО ТАКОЕ АСТРОНОМИЯ?</a:t>
            </a:r>
          </a:p>
        </p:txBody>
      </p:sp>
      <p:sp>
        <p:nvSpPr>
          <p:cNvPr id="60419" name="Rectangle 3"/>
          <p:cNvSpPr>
            <a:spLocks noGrp="1" noChangeArrowheads="1"/>
          </p:cNvSpPr>
          <p:nvPr>
            <p:ph type="body" idx="1"/>
          </p:nvPr>
        </p:nvSpPr>
        <p:spPr/>
        <p:txBody>
          <a:bodyPr/>
          <a:lstStyle/>
          <a:p>
            <a:pPr indent="458788" eaLnBrk="1" hangingPunct="1">
              <a:buFont typeface="Wingdings" pitchFamily="2" charset="2"/>
              <a:buNone/>
              <a:defRPr/>
            </a:pPr>
            <a:r>
              <a:rPr lang="ru-RU" b="1" u="sng" dirty="0" smtClean="0">
                <a:solidFill>
                  <a:srgbClr val="FFFF00"/>
                </a:solidFill>
                <a:effectLst>
                  <a:outerShdw blurRad="38100" dist="38100" dir="2700000" algn="tl">
                    <a:srgbClr val="FFFFFF"/>
                  </a:outerShdw>
                </a:effectLst>
              </a:rPr>
              <a:t>Астрономия</a:t>
            </a:r>
            <a:r>
              <a:rPr lang="ru-RU" dirty="0" smtClean="0"/>
              <a:t> — древнейшая из наук, включающая наблюдение и объяснение событий, происходящих за пределами Земли и ее атмосферы. Она изучает происхождение, развитие, физические и химические свойства объектов, наблюдаемых в небе (и находящихся за пределами Земли), а также процессы, с ними связанные. </a:t>
            </a:r>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7826"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ЮРИЙ ГАГАРИН</a:t>
            </a:r>
          </a:p>
        </p:txBody>
      </p:sp>
      <p:sp>
        <p:nvSpPr>
          <p:cNvPr id="77827" name="Rectangle 3"/>
          <p:cNvSpPr>
            <a:spLocks noGrp="1" noChangeArrowheads="1"/>
          </p:cNvSpPr>
          <p:nvPr>
            <p:ph type="body" idx="1"/>
          </p:nvPr>
        </p:nvSpPr>
        <p:spPr>
          <a:xfrm>
            <a:off x="323850" y="1484313"/>
            <a:ext cx="3538538" cy="4530725"/>
          </a:xfrm>
        </p:spPr>
        <p:txBody>
          <a:bodyPr/>
          <a:lstStyle/>
          <a:p>
            <a:pPr eaLnBrk="1" hangingPunct="1">
              <a:buFont typeface="Wingdings" pitchFamily="2" charset="2"/>
              <a:buNone/>
              <a:defRPr/>
            </a:pPr>
            <a:r>
              <a:rPr lang="ru-RU" sz="2400" b="1" smtClean="0"/>
              <a:t>       Ю́рий Алексе́евич Гага́рин</a:t>
            </a:r>
            <a:r>
              <a:rPr lang="ru-RU" sz="2400" smtClean="0"/>
              <a:t> (9 марта 1934, деревня Клушино Гжатского (ныне Гагаринского) района Смоленской области — 27 марта 1968, Владимирская область) — лётчик-космонавт СССР, первый человек, совершивший полёт в космическое пространство. </a:t>
            </a:r>
          </a:p>
        </p:txBody>
      </p:sp>
      <p:pic>
        <p:nvPicPr>
          <p:cNvPr id="22533" name="Picture 77"/>
          <p:cNvPicPr>
            <a:picLocks noChangeAspect="1" noChangeArrowheads="1"/>
          </p:cNvPicPr>
          <p:nvPr/>
        </p:nvPicPr>
        <p:blipFill>
          <a:blip r:embed="rId3"/>
          <a:srcRect/>
          <a:stretch>
            <a:fillRect/>
          </a:stretch>
        </p:blipFill>
        <p:spPr bwMode="auto">
          <a:xfrm>
            <a:off x="4737100" y="1341438"/>
            <a:ext cx="3975100" cy="5329237"/>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9874"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ВАЛЕНТИНА ТЕРЕШКОВА</a:t>
            </a:r>
          </a:p>
        </p:txBody>
      </p:sp>
      <p:sp>
        <p:nvSpPr>
          <p:cNvPr id="79875" name="Rectangle 3"/>
          <p:cNvSpPr>
            <a:spLocks noGrp="1" noChangeArrowheads="1"/>
          </p:cNvSpPr>
          <p:nvPr>
            <p:ph type="body" idx="1"/>
          </p:nvPr>
        </p:nvSpPr>
        <p:spPr>
          <a:xfrm>
            <a:off x="755650" y="1341438"/>
            <a:ext cx="3467100" cy="5111750"/>
          </a:xfrm>
        </p:spPr>
        <p:txBody>
          <a:bodyPr/>
          <a:lstStyle/>
          <a:p>
            <a:pPr eaLnBrk="1" hangingPunct="1">
              <a:lnSpc>
                <a:spcPct val="80000"/>
              </a:lnSpc>
              <a:buFont typeface="Wingdings" pitchFamily="2" charset="2"/>
              <a:buNone/>
              <a:defRPr/>
            </a:pPr>
            <a:r>
              <a:rPr lang="ru-RU" sz="2000" b="1" smtClean="0"/>
              <a:t>      </a:t>
            </a:r>
            <a:r>
              <a:rPr lang="ru-RU" sz="2400" b="1" smtClean="0"/>
              <a:t>Валенти́на Влади́мировна Терешко́ва</a:t>
            </a:r>
            <a:r>
              <a:rPr lang="ru-RU" sz="2400" smtClean="0"/>
              <a:t> (родилась 6 марта 1937 года, в деревне Большое Масленниково Тутаевского района Ярославской области) — советский космонавт, первая женщина-космонавт Земли, Герой Советского Союза. </a:t>
            </a:r>
          </a:p>
        </p:txBody>
      </p:sp>
      <p:pic>
        <p:nvPicPr>
          <p:cNvPr id="23557" name="Picture 4"/>
          <p:cNvPicPr>
            <a:picLocks noChangeAspect="1" noChangeArrowheads="1"/>
          </p:cNvPicPr>
          <p:nvPr/>
        </p:nvPicPr>
        <p:blipFill>
          <a:blip r:embed="rId3"/>
          <a:srcRect/>
          <a:stretch>
            <a:fillRect/>
          </a:stretch>
        </p:blipFill>
        <p:spPr bwMode="auto">
          <a:xfrm>
            <a:off x="5219700" y="1484313"/>
            <a:ext cx="3673475" cy="5184775"/>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8"/>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0898"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НИЛ АРМСТРОНГ</a:t>
            </a:r>
          </a:p>
        </p:txBody>
      </p:sp>
      <p:sp>
        <p:nvSpPr>
          <p:cNvPr id="80899" name="Rectangle 3"/>
          <p:cNvSpPr>
            <a:spLocks noGrp="1" noChangeArrowheads="1"/>
          </p:cNvSpPr>
          <p:nvPr>
            <p:ph type="body" idx="1"/>
          </p:nvPr>
        </p:nvSpPr>
        <p:spPr>
          <a:xfrm>
            <a:off x="457200" y="1600200"/>
            <a:ext cx="3394075" cy="4924425"/>
          </a:xfrm>
        </p:spPr>
        <p:txBody>
          <a:bodyPr/>
          <a:lstStyle/>
          <a:p>
            <a:pPr eaLnBrk="1" hangingPunct="1">
              <a:lnSpc>
                <a:spcPct val="80000"/>
              </a:lnSpc>
              <a:buFont typeface="Wingdings" pitchFamily="2" charset="2"/>
              <a:buNone/>
              <a:defRPr/>
            </a:pPr>
            <a:r>
              <a:rPr lang="ru-RU" sz="2400" b="1" smtClean="0"/>
              <a:t>      Нил О́лден А́рмстронг</a:t>
            </a:r>
            <a:r>
              <a:rPr lang="ru-RU" sz="2400" smtClean="0"/>
              <a:t> (англ. </a:t>
            </a:r>
            <a:r>
              <a:rPr lang="ru-RU" sz="2400" i="1" smtClean="0"/>
              <a:t>Neil Alden Armstrong</a:t>
            </a:r>
            <a:r>
              <a:rPr lang="ru-RU" sz="2400" smtClean="0"/>
              <a:t>; 5 августа 1930), Уапаконета, Огайо) — американский астронавт, первый землянин, ступивший на Луну (21 июля 1969) в рамках лунной экспедиции корабля «Аполлон-11». </a:t>
            </a:r>
          </a:p>
        </p:txBody>
      </p:sp>
      <p:pic>
        <p:nvPicPr>
          <p:cNvPr id="24581" name="Picture 4"/>
          <p:cNvPicPr>
            <a:picLocks noChangeAspect="1" noChangeArrowheads="1"/>
          </p:cNvPicPr>
          <p:nvPr/>
        </p:nvPicPr>
        <p:blipFill>
          <a:blip r:embed="rId3"/>
          <a:srcRect/>
          <a:stretch>
            <a:fillRect/>
          </a:stretch>
        </p:blipFill>
        <p:spPr bwMode="auto">
          <a:xfrm>
            <a:off x="4643438" y="1268413"/>
            <a:ext cx="4124325" cy="5184775"/>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357188" y="277813"/>
            <a:ext cx="8329612" cy="1139825"/>
          </a:xfrm>
        </p:spPr>
        <p:txBody>
          <a:bodyPr/>
          <a:lstStyle/>
          <a:p>
            <a:pPr>
              <a:defRPr/>
            </a:pPr>
            <a:r>
              <a:rPr lang="ru-RU" sz="6000" dirty="0" smtClean="0">
                <a:solidFill>
                  <a:srgbClr val="FFFF00"/>
                </a:solidFill>
                <a:latin typeface="Mistral" pitchFamily="66" charset="0"/>
              </a:rPr>
              <a:t>КАК БЫЛА СОЗДАНА ВСЕЛЕННАЯ?</a:t>
            </a:r>
            <a:endParaRPr lang="ru-RU" sz="6000" dirty="0">
              <a:solidFill>
                <a:srgbClr val="FFFF00"/>
              </a:solidFill>
              <a:latin typeface="Mistral" pitchFamily="66" charset="0"/>
            </a:endParaRPr>
          </a:p>
        </p:txBody>
      </p:sp>
      <p:sp>
        <p:nvSpPr>
          <p:cNvPr id="3" name="Содержимое 2"/>
          <p:cNvSpPr>
            <a:spLocks noGrp="1"/>
          </p:cNvSpPr>
          <p:nvPr>
            <p:ph idx="1"/>
          </p:nvPr>
        </p:nvSpPr>
        <p:spPr/>
        <p:txBody>
          <a:bodyPr/>
          <a:lstStyle/>
          <a:p>
            <a:pPr algn="ctr">
              <a:defRPr/>
            </a:pPr>
            <a:r>
              <a:rPr lang="ru-RU" i="1" dirty="0" smtClean="0"/>
              <a:t>Многие ученые считают, что возникновение Вселенной – результат взрыва, называемого «большой взрыв», произошедшего около 14 млрд. лет тому назад</a:t>
            </a:r>
            <a:r>
              <a:rPr lang="ru-RU" i="1" dirty="0" smtClean="0">
                <a:sym typeface="Wingdings" pitchFamily="2" charset="2"/>
              </a:rPr>
              <a:t>.</a:t>
            </a:r>
            <a:endParaRPr lang="ru-RU" i="1" dirty="0" smtClean="0"/>
          </a:p>
        </p:txBody>
      </p:sp>
    </p:spTree>
  </p:cSld>
  <p:clrMapOvr>
    <a:masterClrMapping/>
  </p:clrMapOvr>
  <p:transition>
    <p:strip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p:cNvPicPr>
            <a:picLocks noChangeAspect="1" noChangeArrowheads="1"/>
          </p:cNvPicPr>
          <p:nvPr/>
        </p:nvPicPr>
        <p:blipFill>
          <a:blip r:embed="rId2"/>
          <a:srcRect/>
          <a:stretch>
            <a:fillRect/>
          </a:stretch>
        </p:blipFill>
        <p:spPr bwMode="auto">
          <a:xfrm>
            <a:off x="0" y="0"/>
            <a:ext cx="9144000" cy="6870700"/>
          </a:xfrm>
          <a:prstGeom prst="rect">
            <a:avLst/>
          </a:prstGeom>
          <a:noFill/>
          <a:ln w="9525">
            <a:noFill/>
            <a:miter lim="800000"/>
            <a:headEnd/>
            <a:tailEnd/>
          </a:ln>
        </p:spPr>
      </p:pic>
      <p:sp>
        <p:nvSpPr>
          <p:cNvPr id="2" name="Заголовок 1"/>
          <p:cNvSpPr>
            <a:spLocks noGrp="1"/>
          </p:cNvSpPr>
          <p:nvPr>
            <p:ph type="title"/>
          </p:nvPr>
        </p:nvSpPr>
        <p:spPr/>
        <p:txBody>
          <a:bodyPr/>
          <a:lstStyle/>
          <a:p>
            <a:pPr>
              <a:defRPr/>
            </a:pPr>
            <a:r>
              <a:rPr lang="ru-RU" dirty="0" smtClean="0">
                <a:solidFill>
                  <a:srgbClr val="FFFF00"/>
                </a:solidFill>
                <a:latin typeface="Mistral" pitchFamily="66" charset="0"/>
              </a:rPr>
              <a:t>ЧТО ТАКОЕ БОЛЬШОЙ ВЗРЫВ?</a:t>
            </a:r>
            <a:endParaRPr lang="ru-RU" dirty="0">
              <a:solidFill>
                <a:srgbClr val="FFFF00"/>
              </a:solidFill>
              <a:latin typeface="Mistral" pitchFamily="66" charset="0"/>
            </a:endParaRPr>
          </a:p>
        </p:txBody>
      </p:sp>
      <p:sp>
        <p:nvSpPr>
          <p:cNvPr id="3" name="Содержимое 2"/>
          <p:cNvSpPr>
            <a:spLocks noGrp="1"/>
          </p:cNvSpPr>
          <p:nvPr>
            <p:ph idx="1"/>
          </p:nvPr>
        </p:nvSpPr>
        <p:spPr/>
        <p:txBody>
          <a:bodyPr/>
          <a:lstStyle/>
          <a:p>
            <a:pPr algn="ctr">
              <a:defRPr/>
            </a:pPr>
            <a:r>
              <a:rPr lang="ru-RU" i="1" dirty="0" smtClean="0"/>
              <a:t>Большой взрыв – это взрыв всего существа Вселенной, собранного в единое небольшое тело с температурой  свыше 10 миллиардов градусов по Цельсию. Это вещество взорвалось так быстро, что в сотые доли секунды Вселенная расширилась до размеров Солнца! И продолжала увеличиваться</a:t>
            </a:r>
            <a:r>
              <a:rPr lang="ru-RU" dirty="0" smtClean="0"/>
              <a:t>.</a:t>
            </a:r>
            <a:endParaRPr lang="ru-RU" dirty="0"/>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2" name="Заголовок 1"/>
          <p:cNvSpPr>
            <a:spLocks noGrp="1"/>
          </p:cNvSpPr>
          <p:nvPr>
            <p:ph type="title"/>
          </p:nvPr>
        </p:nvSpPr>
        <p:spPr/>
        <p:txBody>
          <a:bodyPr/>
          <a:lstStyle/>
          <a:p>
            <a:pPr>
              <a:defRPr/>
            </a:pPr>
            <a:r>
              <a:rPr lang="ru-RU" dirty="0" smtClean="0">
                <a:solidFill>
                  <a:srgbClr val="FFFF00"/>
                </a:solidFill>
                <a:latin typeface="Mistral" pitchFamily="66" charset="0"/>
              </a:rPr>
              <a:t>КАК ВЕЛИКА ВСЕЛЕННАЯ?</a:t>
            </a:r>
            <a:endParaRPr lang="ru-RU" dirty="0">
              <a:solidFill>
                <a:srgbClr val="FFFF00"/>
              </a:solidFill>
              <a:latin typeface="Mistral" pitchFamily="66" charset="0"/>
            </a:endParaRPr>
          </a:p>
        </p:txBody>
      </p:sp>
      <p:sp>
        <p:nvSpPr>
          <p:cNvPr id="3" name="Содержимое 2"/>
          <p:cNvSpPr>
            <a:spLocks noGrp="1"/>
          </p:cNvSpPr>
          <p:nvPr>
            <p:ph idx="1"/>
          </p:nvPr>
        </p:nvSpPr>
        <p:spPr/>
        <p:txBody>
          <a:bodyPr/>
          <a:lstStyle/>
          <a:p>
            <a:pPr>
              <a:defRPr/>
            </a:pPr>
            <a:r>
              <a:rPr lang="ru-RU" dirty="0" smtClean="0"/>
              <a:t>Ученые не знают , где границы Вселенной, несмотря на то что их астрономические приборы могут видеть на расстоянии 300млн световых лет. Наблюдается целая вереница галактик, которой не конца.</a:t>
            </a:r>
            <a:endParaRPr lang="ru-RU" dirty="0"/>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pPr>
              <a:defRPr/>
            </a:pPr>
            <a:r>
              <a:rPr lang="ru-RU" dirty="0" smtClean="0">
                <a:solidFill>
                  <a:srgbClr val="FFFF00"/>
                </a:solidFill>
                <a:latin typeface="Mistral" pitchFamily="66" charset="0"/>
              </a:rPr>
              <a:t>СКОЛЬКО ЛЕТ СОЛНЕЧНОЙ СИСТЕМЕ?</a:t>
            </a:r>
            <a:endParaRPr lang="ru-RU" dirty="0">
              <a:solidFill>
                <a:srgbClr val="FFFF00"/>
              </a:solidFill>
              <a:latin typeface="Mistral" pitchFamily="66" charset="0"/>
            </a:endParaRPr>
          </a:p>
        </p:txBody>
      </p:sp>
      <p:sp>
        <p:nvSpPr>
          <p:cNvPr id="3" name="Содержимое 2"/>
          <p:cNvSpPr>
            <a:spLocks noGrp="1"/>
          </p:cNvSpPr>
          <p:nvPr>
            <p:ph idx="1"/>
          </p:nvPr>
        </p:nvSpPr>
        <p:spPr/>
        <p:txBody>
          <a:bodyPr/>
          <a:lstStyle/>
          <a:p>
            <a:pPr>
              <a:defRPr/>
            </a:pPr>
            <a:r>
              <a:rPr lang="ru-RU" dirty="0" smtClean="0"/>
              <a:t>Наша Солнечная система возникла около 4,6 </a:t>
            </a:r>
            <a:r>
              <a:rPr lang="ru-RU" dirty="0" err="1" smtClean="0"/>
              <a:t>млрд</a:t>
            </a:r>
            <a:r>
              <a:rPr lang="ru-RU" dirty="0" smtClean="0"/>
              <a:t> лет тому назад, примерно 10 </a:t>
            </a:r>
            <a:r>
              <a:rPr lang="ru-RU" dirty="0" err="1" smtClean="0"/>
              <a:t>млрд</a:t>
            </a:r>
            <a:r>
              <a:rPr lang="ru-RU" dirty="0" smtClean="0"/>
              <a:t> лет спустя рождения Вселенной. Новые звезды и Солнечные системы продолжают и ныне.</a:t>
            </a:r>
            <a:endParaRPr lang="ru-RU" dirty="0"/>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2947" name="Rectangle 3"/>
          <p:cNvSpPr>
            <a:spLocks noGrp="1" noChangeArrowheads="1"/>
          </p:cNvSpPr>
          <p:nvPr>
            <p:ph type="body" idx="1"/>
          </p:nvPr>
        </p:nvSpPr>
        <p:spPr>
          <a:xfrm>
            <a:off x="539750" y="836613"/>
            <a:ext cx="8229600" cy="4530725"/>
          </a:xfrm>
        </p:spPr>
        <p:txBody>
          <a:bodyPr/>
          <a:lstStyle/>
          <a:p>
            <a:pPr eaLnBrk="1" hangingPunct="1">
              <a:buFont typeface="Wingdings" pitchFamily="2" charset="2"/>
              <a:buNone/>
              <a:defRPr/>
            </a:pPr>
            <a:endParaRPr lang="ru-RU" dirty="0" smtClean="0"/>
          </a:p>
          <a:p>
            <a:pPr eaLnBrk="1" hangingPunct="1">
              <a:buFont typeface="Wingdings" pitchFamily="2" charset="2"/>
              <a:buNone/>
              <a:defRPr/>
            </a:pPr>
            <a:endParaRPr lang="ru-RU" dirty="0" smtClean="0"/>
          </a:p>
          <a:p>
            <a:pPr eaLnBrk="1" hangingPunct="1">
              <a:buFont typeface="Wingdings" pitchFamily="2" charset="2"/>
              <a:buNone/>
              <a:defRPr/>
            </a:pPr>
            <a:endParaRPr lang="ru-RU" dirty="0" smtClean="0"/>
          </a:p>
          <a:p>
            <a:pPr eaLnBrk="1" hangingPunct="1">
              <a:buFont typeface="Wingdings" pitchFamily="2" charset="2"/>
              <a:buNone/>
              <a:defRPr/>
            </a:pPr>
            <a:r>
              <a:rPr lang="ru-RU" dirty="0" smtClean="0"/>
              <a:t>                       </a:t>
            </a:r>
            <a:r>
              <a:rPr lang="ru-RU" sz="6600" dirty="0" smtClean="0">
                <a:solidFill>
                  <a:srgbClr val="FFFF00"/>
                </a:solidFill>
                <a:latin typeface="Mistral" pitchFamily="66" charset="0"/>
              </a:rPr>
              <a:t>КОНЕЦ!!!</a:t>
            </a:r>
            <a:endParaRPr lang="ru-RU" dirty="0" smtClean="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xit" presetSubtype="0" fill="hold" nodeType="clickEffect">
                                  <p:stCondLst>
                                    <p:cond delay="0"/>
                                  </p:stCondLst>
                                  <p:childTnLst>
                                    <p:anim calcmode="lin" valueType="num">
                                      <p:cBhvr>
                                        <p:cTn id="6" dur="15000"/>
                                        <p:tgtEl>
                                          <p:spTgt spid="82947">
                                            <p:txEl>
                                              <p:pRg st="3" end="3"/>
                                            </p:txEl>
                                          </p:spTgt>
                                        </p:tgtEl>
                                        <p:attrNameLst>
                                          <p:attrName>ppt_x</p:attrName>
                                        </p:attrNameLst>
                                      </p:cBhvr>
                                      <p:tavLst>
                                        <p:tav tm="0">
                                          <p:val>
                                            <p:strVal val="ppt_x"/>
                                          </p:val>
                                        </p:tav>
                                        <p:tav tm="100000">
                                          <p:val>
                                            <p:strVal val="ppt_x"/>
                                          </p:val>
                                        </p:tav>
                                      </p:tavLst>
                                    </p:anim>
                                    <p:anim calcmode="lin" valueType="num">
                                      <p:cBhvr>
                                        <p:cTn id="7" dur="15000"/>
                                        <p:tgtEl>
                                          <p:spTgt spid="82947">
                                            <p:txEl>
                                              <p:pRg st="3" end="3"/>
                                            </p:txEl>
                                          </p:spTgt>
                                        </p:tgtEl>
                                        <p:attrNameLst>
                                          <p:attrName>ppt_y</p:attrName>
                                        </p:attrNameLst>
                                      </p:cBhvr>
                                      <p:tavLst>
                                        <p:tav tm="0">
                                          <p:val>
                                            <p:strVal val="ppt_y-1"/>
                                          </p:val>
                                        </p:tav>
                                        <p:tav tm="100000">
                                          <p:val>
                                            <p:strVal val="ppt_y+1"/>
                                          </p:val>
                                        </p:tav>
                                      </p:tavLst>
                                    </p:anim>
                                    <p:set>
                                      <p:cBhvr>
                                        <p:cTn id="8" dur="1" fill="hold">
                                          <p:stCondLst>
                                            <p:cond delay="14999"/>
                                          </p:stCondLst>
                                        </p:cTn>
                                        <p:tgtEl>
                                          <p:spTgt spid="8294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1442" name="Rectangle 2"/>
          <p:cNvSpPr>
            <a:spLocks noGrp="1" noChangeArrowheads="1"/>
          </p:cNvSpPr>
          <p:nvPr>
            <p:ph type="title"/>
          </p:nvPr>
        </p:nvSpPr>
        <p:spPr/>
        <p:txBody>
          <a:bodyPr/>
          <a:lstStyle/>
          <a:p>
            <a:pPr eaLnBrk="1" hangingPunct="1">
              <a:defRPr/>
            </a:pPr>
            <a:r>
              <a:rPr lang="ru-RU" sz="6600" dirty="0" smtClean="0">
                <a:solidFill>
                  <a:srgbClr val="FFFF00"/>
                </a:solidFill>
                <a:latin typeface="Mistral" pitchFamily="66" charset="0"/>
              </a:rPr>
              <a:t>ЧТО ТАКОЕ АТМОСФЕРА?</a:t>
            </a:r>
          </a:p>
        </p:txBody>
      </p:sp>
      <p:sp>
        <p:nvSpPr>
          <p:cNvPr id="61443" name="Rectangle 3"/>
          <p:cNvSpPr>
            <a:spLocks noGrp="1" noChangeArrowheads="1"/>
          </p:cNvSpPr>
          <p:nvPr>
            <p:ph type="body" idx="1"/>
          </p:nvPr>
        </p:nvSpPr>
        <p:spPr/>
        <p:txBody>
          <a:bodyPr/>
          <a:lstStyle/>
          <a:p>
            <a:pPr eaLnBrk="1" hangingPunct="1">
              <a:buFont typeface="Wingdings" pitchFamily="2" charset="2"/>
              <a:buNone/>
              <a:defRPr/>
            </a:pPr>
            <a:r>
              <a:rPr lang="ru-RU" b="1" dirty="0" smtClean="0"/>
              <a:t>     </a:t>
            </a:r>
            <a:r>
              <a:rPr lang="ru-RU" sz="4800" b="1" dirty="0" smtClean="0">
                <a:solidFill>
                  <a:srgbClr val="FFFF00"/>
                </a:solidFill>
              </a:rPr>
              <a:t>Атмосфера</a:t>
            </a:r>
            <a:r>
              <a:rPr lang="ru-RU" sz="4800" dirty="0" smtClean="0"/>
              <a:t> (от. греч. </a:t>
            </a:r>
            <a:r>
              <a:rPr lang="el-GR" sz="4800" dirty="0" smtClean="0"/>
              <a:t>ατμός</a:t>
            </a:r>
            <a:r>
              <a:rPr lang="ru-RU" sz="4800" dirty="0" smtClean="0"/>
              <a:t> — «пар» и </a:t>
            </a:r>
            <a:r>
              <a:rPr lang="el-GR" sz="4800" dirty="0" smtClean="0"/>
              <a:t>σφαῖρα</a:t>
            </a:r>
            <a:r>
              <a:rPr lang="ru-RU" sz="4800" dirty="0" smtClean="0"/>
              <a:t> — «сфера») — газовая оболочка небесного тела, удерживаемая около него гравитацией. </a:t>
            </a:r>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p:cNvPicPr>
            <a:picLocks noChangeAspect="1" noChangeArrowheads="1"/>
          </p:cNvPicPr>
          <p:nvPr/>
        </p:nvPicPr>
        <p:blipFill>
          <a:blip r:embed="rId2"/>
          <a:srcRect/>
          <a:stretch>
            <a:fillRect/>
          </a:stretch>
        </p:blipFill>
        <p:spPr bwMode="auto">
          <a:xfrm>
            <a:off x="0" y="0"/>
            <a:ext cx="9144000" cy="6870700"/>
          </a:xfrm>
          <a:prstGeom prst="rect">
            <a:avLst/>
          </a:prstGeom>
          <a:noFill/>
          <a:ln w="9525">
            <a:noFill/>
            <a:miter lim="800000"/>
            <a:headEnd/>
            <a:tailEnd/>
          </a:ln>
        </p:spPr>
      </p:pic>
      <p:sp>
        <p:nvSpPr>
          <p:cNvPr id="62466" name="Rectangle 2"/>
          <p:cNvSpPr>
            <a:spLocks noGrp="1" noChangeArrowheads="1"/>
          </p:cNvSpPr>
          <p:nvPr>
            <p:ph type="title"/>
          </p:nvPr>
        </p:nvSpPr>
        <p:spPr/>
        <p:txBody>
          <a:bodyPr/>
          <a:lstStyle/>
          <a:p>
            <a:pPr eaLnBrk="1" hangingPunct="1">
              <a:defRPr/>
            </a:pPr>
            <a:r>
              <a:rPr lang="ru-RU" dirty="0" smtClean="0">
                <a:latin typeface="Mistral" pitchFamily="66" charset="0"/>
              </a:rPr>
              <a:t> </a:t>
            </a:r>
            <a:r>
              <a:rPr lang="ru-RU" dirty="0" smtClean="0">
                <a:solidFill>
                  <a:srgbClr val="FFFF00"/>
                </a:solidFill>
                <a:latin typeface="Mistral" pitchFamily="66" charset="0"/>
              </a:rPr>
              <a:t>СОЛНЦЕ</a:t>
            </a:r>
          </a:p>
        </p:txBody>
      </p:sp>
      <p:sp>
        <p:nvSpPr>
          <p:cNvPr id="62467" name="Rectangle 3"/>
          <p:cNvSpPr>
            <a:spLocks noGrp="1" noChangeArrowheads="1"/>
          </p:cNvSpPr>
          <p:nvPr>
            <p:ph type="body" idx="1"/>
          </p:nvPr>
        </p:nvSpPr>
        <p:spPr>
          <a:xfrm>
            <a:off x="179388" y="1557338"/>
            <a:ext cx="8229600" cy="4530725"/>
          </a:xfrm>
        </p:spPr>
        <p:txBody>
          <a:bodyPr/>
          <a:lstStyle/>
          <a:p>
            <a:pPr indent="374650" eaLnBrk="1" hangingPunct="1">
              <a:lnSpc>
                <a:spcPct val="80000"/>
              </a:lnSpc>
              <a:buFont typeface="Wingdings" pitchFamily="2" charset="2"/>
              <a:buNone/>
              <a:defRPr/>
            </a:pPr>
            <a:r>
              <a:rPr lang="ru-RU" sz="2400" b="1" i="1" dirty="0" err="1" smtClean="0">
                <a:solidFill>
                  <a:srgbClr val="FFFF00"/>
                </a:solidFill>
              </a:rPr>
              <a:t>Со́лнце</a:t>
            </a:r>
            <a:r>
              <a:rPr lang="ru-RU" sz="2400" i="1" dirty="0" smtClean="0">
                <a:solidFill>
                  <a:srgbClr val="FFFF00"/>
                </a:solidFill>
              </a:rPr>
              <a:t> </a:t>
            </a:r>
            <a:r>
              <a:rPr lang="ru-RU" sz="2400" i="1" dirty="0" smtClean="0"/>
              <a:t>— центральная и единственная звезда нашей Солнечной системы, вокруг которой обращаются другие объекты этой системы: планеты и их спутники, карликовые планеты и их спутники, астероиды, </a:t>
            </a:r>
            <a:r>
              <a:rPr lang="ru-RU" sz="2400" i="1" dirty="0" err="1" smtClean="0"/>
              <a:t>метеороиды</a:t>
            </a:r>
            <a:r>
              <a:rPr lang="ru-RU" sz="2400" i="1" dirty="0" smtClean="0"/>
              <a:t>, кометы и космическая пыль. Масса Солнца составляет 99,8 % от суммарной массы всей Солнечной системы. Температура поверхности Солнца достигает 6000K, поэтому Солнце светит почти белым светом.</a:t>
            </a:r>
          </a:p>
          <a:p>
            <a:pPr indent="374650" eaLnBrk="1" hangingPunct="1">
              <a:lnSpc>
                <a:spcPct val="80000"/>
              </a:lnSpc>
              <a:buFont typeface="Wingdings" pitchFamily="2" charset="2"/>
              <a:buNone/>
              <a:defRPr/>
            </a:pPr>
            <a:r>
              <a:rPr lang="ru-RU" sz="2400" i="1" dirty="0" smtClean="0"/>
              <a:t>Солнце находится на расстоянии около 26 000 световых лет от центра Млечного Пути и вращается вокруг него, делая один оборот примерно за 225—250 миллионов лет. Скорость Солнца равна 217 км/с — таким образом, оно проходит один световой год за 1400 земных . Солнце является четвёртой по яркости звездой</a:t>
            </a:r>
          </a:p>
        </p:txBody>
      </p:sp>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78850"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ЛУНА</a:t>
            </a:r>
          </a:p>
        </p:txBody>
      </p:sp>
      <p:sp>
        <p:nvSpPr>
          <p:cNvPr id="78851"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ru-RU" sz="2400" b="1" i="1" dirty="0" smtClean="0"/>
              <a:t>      </a:t>
            </a:r>
            <a:r>
              <a:rPr lang="ru-RU" sz="2400" b="1" i="1" dirty="0" smtClean="0">
                <a:solidFill>
                  <a:srgbClr val="FFFF00"/>
                </a:solidFill>
              </a:rPr>
              <a:t>Луна́</a:t>
            </a:r>
            <a:r>
              <a:rPr lang="ru-RU" sz="2400" i="1" dirty="0" smtClean="0"/>
              <a:t> — единственный естественный спутник Земли. Это второй по яркости объект на земном небосводе после Солнца и пятый по величине естественный спутник в Солнечной системе. Также, является первым (и на 2009 год единственным) внеземным объектом естественного происхождения, на котором побывал человек. Среднее расстояние между центрами Земли и Луны — 384 467 км.</a:t>
            </a:r>
          </a:p>
          <a:p>
            <a:pPr eaLnBrk="1" hangingPunct="1">
              <a:lnSpc>
                <a:spcPct val="90000"/>
              </a:lnSpc>
              <a:buFont typeface="Wingdings" pitchFamily="2" charset="2"/>
              <a:buNone/>
              <a:defRPr/>
            </a:pPr>
            <a:r>
              <a:rPr lang="ru-RU" sz="2400" i="1" dirty="0" smtClean="0"/>
              <a:t>      Звёздная величина Луны на земном небе −13m. Освещённость от полной Луны около поверхности Земли составляет 0,25 лк.</a:t>
            </a:r>
          </a:p>
        </p:txBody>
      </p:sp>
    </p:spTree>
  </p:cSld>
  <p:clrMapOvr>
    <a:masterClrMapping/>
  </p:clrMapOvr>
  <p:transition>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3490"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ПЛАНЕТЫ СОЛНЕЧНОЙ СИСТЕМЫ</a:t>
            </a:r>
          </a:p>
        </p:txBody>
      </p:sp>
      <p:sp>
        <p:nvSpPr>
          <p:cNvPr id="63491"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sz="2400" b="1" dirty="0" smtClean="0"/>
              <a:t>      </a:t>
            </a:r>
            <a:r>
              <a:rPr lang="ru-RU" sz="2400" b="1" i="1" dirty="0" err="1" smtClean="0"/>
              <a:t>Плане́та</a:t>
            </a:r>
            <a:r>
              <a:rPr lang="ru-RU" sz="2400" i="1" dirty="0" smtClean="0"/>
              <a:t>— (блуждающая звезда) — небесное тело достаточно массивное. Среди астрономов существуют разногласия по вопросу о том, какие именно небесные тела следует относить к планетам.</a:t>
            </a:r>
          </a:p>
          <a:p>
            <a:pPr eaLnBrk="1" hangingPunct="1">
              <a:lnSpc>
                <a:spcPct val="80000"/>
              </a:lnSpc>
              <a:buFont typeface="Wingdings" pitchFamily="2" charset="2"/>
              <a:buNone/>
              <a:defRPr/>
            </a:pPr>
            <a:r>
              <a:rPr lang="ru-RU" sz="2400" i="1" dirty="0" smtClean="0"/>
              <a:t>     В 2006 году на XXVI Ассамблее Международного астрономического союза (МАС) принято решение, согласно которому, планета — небесное тело, которое:</a:t>
            </a:r>
          </a:p>
          <a:p>
            <a:pPr eaLnBrk="1" hangingPunct="1">
              <a:lnSpc>
                <a:spcPct val="80000"/>
              </a:lnSpc>
              <a:defRPr/>
            </a:pPr>
            <a:r>
              <a:rPr lang="ru-RU" sz="2400" i="1" dirty="0" smtClean="0"/>
              <a:t>обращается вокруг звезды; </a:t>
            </a:r>
          </a:p>
          <a:p>
            <a:pPr eaLnBrk="1" hangingPunct="1">
              <a:lnSpc>
                <a:spcPct val="80000"/>
              </a:lnSpc>
              <a:defRPr/>
            </a:pPr>
            <a:r>
              <a:rPr lang="ru-RU" sz="2400" i="1" dirty="0" smtClean="0"/>
              <a:t>не является звездой; </a:t>
            </a:r>
          </a:p>
          <a:p>
            <a:pPr eaLnBrk="1" hangingPunct="1">
              <a:lnSpc>
                <a:spcPct val="80000"/>
              </a:lnSpc>
              <a:defRPr/>
            </a:pPr>
            <a:r>
              <a:rPr lang="ru-RU" sz="2400" i="1" dirty="0" smtClean="0"/>
              <a:t>обладает достаточной массой, чтобы иметь форму, близкую к сфере; </a:t>
            </a:r>
          </a:p>
          <a:p>
            <a:pPr eaLnBrk="1" hangingPunct="1">
              <a:lnSpc>
                <a:spcPct val="80000"/>
              </a:lnSpc>
              <a:buFont typeface="Wingdings" pitchFamily="2" charset="2"/>
              <a:buNone/>
              <a:defRPr/>
            </a:pPr>
            <a:r>
              <a:rPr lang="ru-RU" sz="2400" i="1" dirty="0" smtClean="0"/>
              <a:t>      Плутон не является планетой.</a:t>
            </a:r>
          </a:p>
        </p:txBody>
      </p:sp>
    </p:spTree>
  </p:cSld>
  <p:clrMapOvr>
    <a:masterClrMapping/>
  </p:clrMapOvr>
  <p:transition>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64514"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МЕРКУРИЙ</a:t>
            </a:r>
          </a:p>
        </p:txBody>
      </p:sp>
      <p:sp>
        <p:nvSpPr>
          <p:cNvPr id="64515" name="Rectangle 3"/>
          <p:cNvSpPr>
            <a:spLocks noGrp="1" noChangeArrowheads="1"/>
          </p:cNvSpPr>
          <p:nvPr>
            <p:ph type="body" idx="1"/>
          </p:nvPr>
        </p:nvSpPr>
        <p:spPr>
          <a:xfrm>
            <a:off x="0" y="1196975"/>
            <a:ext cx="9144000" cy="5661025"/>
          </a:xfrm>
        </p:spPr>
        <p:txBody>
          <a:bodyPr/>
          <a:lstStyle/>
          <a:p>
            <a:pPr eaLnBrk="1" hangingPunct="1">
              <a:lnSpc>
                <a:spcPct val="80000"/>
              </a:lnSpc>
              <a:buFont typeface="Wingdings" pitchFamily="2" charset="2"/>
              <a:buNone/>
              <a:defRPr/>
            </a:pPr>
            <a:r>
              <a:rPr lang="ru-RU" sz="2400" b="1" dirty="0" smtClean="0"/>
              <a:t>       </a:t>
            </a:r>
            <a:r>
              <a:rPr lang="ru-RU" sz="2400" b="1" i="1" dirty="0" err="1" smtClean="0"/>
              <a:t>Мерку́рий</a:t>
            </a:r>
            <a:r>
              <a:rPr lang="ru-RU" sz="2400" i="1" dirty="0" smtClean="0"/>
              <a:t> — первая от Солнца, самая внутренняя и наименьшая планета Солнечной системы, обращающаяся вокруг Солнца за 88 дней. Планету никогда нельзя увидеть на тёмном ночном небе: Меркурий всегда скрывается в утренней или вечерней заре. Оптимальным временем для наблюдений планеты являются утренние или вечерние сумерки в периоды его элонгаций (периодов максимального удаления Меркурия от Солнца на небе, наступающих несколько раз в год).</a:t>
            </a:r>
          </a:p>
          <a:p>
            <a:pPr eaLnBrk="1" hangingPunct="1">
              <a:lnSpc>
                <a:spcPct val="80000"/>
              </a:lnSpc>
              <a:buFont typeface="Wingdings" pitchFamily="2" charset="2"/>
              <a:buNone/>
              <a:defRPr/>
            </a:pPr>
            <a:r>
              <a:rPr lang="ru-RU" sz="2400" i="1" dirty="0" smtClean="0"/>
              <a:t>      О планете пока известно сравнительно немного. Аппарат Маринер-10, изучавший Меркурий в 1974—1975 годах, успел картографировать лишь 40—45 % поверхности. У планеты нет естественных спутников, но есть очень разреженная атмосфера. Планета обладает крупным железным </a:t>
            </a:r>
            <a:r>
              <a:rPr lang="ru-RU" sz="2400" i="1" dirty="0" err="1" smtClean="0"/>
              <a:t>ядром.Температура</a:t>
            </a:r>
            <a:r>
              <a:rPr lang="ru-RU" sz="2400" i="1" dirty="0" smtClean="0"/>
              <a:t> на поверхности Меркурия колеблется от 90 до 700 К (−180…430 °C). </a:t>
            </a:r>
          </a:p>
          <a:p>
            <a:pPr eaLnBrk="1" hangingPunct="1">
              <a:lnSpc>
                <a:spcPct val="80000"/>
              </a:lnSpc>
              <a:buFont typeface="Wingdings" pitchFamily="2" charset="2"/>
              <a:buNone/>
              <a:defRPr/>
            </a:pPr>
            <a:r>
              <a:rPr lang="ru-RU" sz="2400" i="1" dirty="0" smtClean="0"/>
              <a:t>      Астрономический символ Меркурия представляет собой изображение крылатого шлема бога Меркурия.</a:t>
            </a:r>
          </a:p>
        </p:txBody>
      </p:sp>
    </p:spTree>
  </p:cSld>
  <p:clrMapOvr>
    <a:masterClrMapping/>
  </p:clrMapOvr>
  <p:transition>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p:cNvPicPr>
            <a:picLocks noChangeAspect="1" noChangeArrowheads="1"/>
          </p:cNvPicPr>
          <p:nvPr/>
        </p:nvPicPr>
        <p:blipFill>
          <a:blip r:embed="rId2"/>
          <a:srcRect/>
          <a:stretch>
            <a:fillRect/>
          </a:stretch>
        </p:blipFill>
        <p:spPr bwMode="auto">
          <a:xfrm>
            <a:off x="0" y="-6350"/>
            <a:ext cx="9144000" cy="6870700"/>
          </a:xfrm>
          <a:prstGeom prst="rect">
            <a:avLst/>
          </a:prstGeom>
          <a:noFill/>
          <a:ln w="9525">
            <a:noFill/>
            <a:miter lim="800000"/>
            <a:headEnd/>
            <a:tailEnd/>
          </a:ln>
        </p:spPr>
      </p:pic>
      <p:sp>
        <p:nvSpPr>
          <p:cNvPr id="65538" name="Rectangle 2"/>
          <p:cNvSpPr>
            <a:spLocks noGrp="1" noChangeArrowheads="1"/>
          </p:cNvSpPr>
          <p:nvPr>
            <p:ph type="title"/>
          </p:nvPr>
        </p:nvSpPr>
        <p:spPr/>
        <p:txBody>
          <a:bodyPr/>
          <a:lstStyle/>
          <a:p>
            <a:pPr eaLnBrk="1" hangingPunct="1">
              <a:defRPr/>
            </a:pPr>
            <a:r>
              <a:rPr lang="ru-RU" dirty="0" smtClean="0">
                <a:solidFill>
                  <a:srgbClr val="FFFF00"/>
                </a:solidFill>
                <a:latin typeface="Mistral" pitchFamily="66" charset="0"/>
              </a:rPr>
              <a:t>ВЕНЕРА</a:t>
            </a:r>
          </a:p>
        </p:txBody>
      </p:sp>
      <p:sp>
        <p:nvSpPr>
          <p:cNvPr id="65539"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ru-RU" sz="2000" b="1" dirty="0" smtClean="0"/>
              <a:t>       </a:t>
            </a:r>
            <a:r>
              <a:rPr lang="ru-RU" sz="2400" b="1" i="1" dirty="0" err="1" smtClean="0"/>
              <a:t>Вене́ра</a:t>
            </a:r>
            <a:r>
              <a:rPr lang="ru-RU" sz="2400" i="1" dirty="0" smtClean="0"/>
              <a:t> — вторая внутренняя планета Солнечной системы. Планета получила своё название в честь Венеры, богини любви.</a:t>
            </a:r>
          </a:p>
          <a:p>
            <a:pPr eaLnBrk="1" hangingPunct="1">
              <a:lnSpc>
                <a:spcPct val="80000"/>
              </a:lnSpc>
              <a:buFont typeface="Wingdings" pitchFamily="2" charset="2"/>
              <a:buNone/>
              <a:defRPr/>
            </a:pPr>
            <a:r>
              <a:rPr lang="ru-RU" sz="2400" i="1" dirty="0" smtClean="0"/>
              <a:t>       Венера — самый яркий объект на ночном небе за исключением Луны. Своей максимальной яркости Венера достигает незадолго до восхода или через некоторое время после захода Солнца, что дало повод называть её также </a:t>
            </a:r>
            <a:r>
              <a:rPr lang="ru-RU" sz="2400" i="1" u="sng" dirty="0" smtClean="0"/>
              <a:t>Вечерняя звезда</a:t>
            </a:r>
            <a:r>
              <a:rPr lang="ru-RU" sz="2400" i="1" dirty="0" smtClean="0"/>
              <a:t> или </a:t>
            </a:r>
            <a:r>
              <a:rPr lang="ru-RU" sz="2400" i="1" u="sng" dirty="0" smtClean="0"/>
              <a:t>Утренняя звезда.</a:t>
            </a:r>
          </a:p>
          <a:p>
            <a:pPr eaLnBrk="1" hangingPunct="1">
              <a:lnSpc>
                <a:spcPct val="80000"/>
              </a:lnSpc>
              <a:buFont typeface="Wingdings" pitchFamily="2" charset="2"/>
              <a:buNone/>
              <a:defRPr/>
            </a:pPr>
            <a:r>
              <a:rPr lang="ru-RU" sz="2400" i="1" dirty="0" smtClean="0"/>
              <a:t>       Венера классифицируется как </a:t>
            </a:r>
            <a:r>
              <a:rPr lang="ru-RU" sz="2400" i="1" dirty="0" err="1" smtClean="0"/>
              <a:t>землеподобная</a:t>
            </a:r>
            <a:r>
              <a:rPr lang="ru-RU" sz="2400" i="1" dirty="0" smtClean="0"/>
              <a:t> планета, и иногда её называют «сестрой Земли», потому что обе планеты похожи размерами, силой тяжести и составом. </a:t>
            </a:r>
          </a:p>
          <a:p>
            <a:pPr eaLnBrk="1" hangingPunct="1">
              <a:lnSpc>
                <a:spcPct val="80000"/>
              </a:lnSpc>
              <a:buFont typeface="Wingdings" pitchFamily="2" charset="2"/>
              <a:buNone/>
              <a:defRPr/>
            </a:pPr>
            <a:r>
              <a:rPr lang="ru-RU" sz="2400" i="1" dirty="0" smtClean="0"/>
              <a:t>       Венера и Земля — единственные в Солнечной системе планеты носящие женские имена</a:t>
            </a: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a:srcRect/>
          <a:stretch>
            <a:fillRect/>
          </a:stretch>
        </p:blipFill>
        <p:spPr bwMode="auto">
          <a:xfrm>
            <a:off x="0" y="-12700"/>
            <a:ext cx="9144000" cy="6870700"/>
          </a:xfrm>
          <a:prstGeom prst="rect">
            <a:avLst/>
          </a:prstGeom>
          <a:noFill/>
          <a:ln w="9525">
            <a:noFill/>
            <a:miter lim="800000"/>
            <a:headEnd/>
            <a:tailEnd/>
          </a:ln>
        </p:spPr>
      </p:pic>
      <p:pic>
        <p:nvPicPr>
          <p:cNvPr id="11267" name="Picture 18"/>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66562" name="Rectangle 2"/>
          <p:cNvSpPr>
            <a:spLocks noGrp="1" noChangeArrowheads="1"/>
          </p:cNvSpPr>
          <p:nvPr>
            <p:ph type="title"/>
          </p:nvPr>
        </p:nvSpPr>
        <p:spPr>
          <a:xfrm>
            <a:off x="395288" y="0"/>
            <a:ext cx="8229600" cy="1139825"/>
          </a:xfrm>
        </p:spPr>
        <p:txBody>
          <a:bodyPr/>
          <a:lstStyle/>
          <a:p>
            <a:pPr eaLnBrk="1" hangingPunct="1">
              <a:defRPr/>
            </a:pPr>
            <a:r>
              <a:rPr lang="ru-RU" dirty="0" smtClean="0">
                <a:solidFill>
                  <a:srgbClr val="FFFF00"/>
                </a:solidFill>
                <a:latin typeface="Mistral" pitchFamily="66" charset="0"/>
              </a:rPr>
              <a:t>ЗЕМЛЯ</a:t>
            </a:r>
          </a:p>
        </p:txBody>
      </p:sp>
      <p:sp>
        <p:nvSpPr>
          <p:cNvPr id="66563" name="Rectangle 3"/>
          <p:cNvSpPr>
            <a:spLocks noGrp="1" noChangeArrowheads="1"/>
          </p:cNvSpPr>
          <p:nvPr>
            <p:ph type="body" idx="1"/>
          </p:nvPr>
        </p:nvSpPr>
        <p:spPr>
          <a:xfrm>
            <a:off x="395288" y="1196975"/>
            <a:ext cx="8229600" cy="4530725"/>
          </a:xfrm>
        </p:spPr>
        <p:txBody>
          <a:bodyPr/>
          <a:lstStyle/>
          <a:p>
            <a:pPr eaLnBrk="1" hangingPunct="1">
              <a:lnSpc>
                <a:spcPct val="80000"/>
              </a:lnSpc>
              <a:buFont typeface="Wingdings" pitchFamily="2" charset="2"/>
              <a:buNone/>
              <a:defRPr/>
            </a:pPr>
            <a:r>
              <a:rPr lang="ru-RU" sz="2000" b="1" dirty="0" smtClean="0"/>
              <a:t>      </a:t>
            </a:r>
            <a:r>
              <a:rPr lang="ru-RU" sz="2400" b="1" i="1" dirty="0" smtClean="0"/>
              <a:t>Земля́ — третья от Солнца планета Солнечной системы. Земля- единственное известное на данный момент тело Солнечной системы в частности и Вселенной вообще, населённое живыми существами.  Земля образовалась около 4,54 </a:t>
            </a:r>
            <a:r>
              <a:rPr lang="ru-RU" sz="2400" b="1" i="1" dirty="0" err="1" smtClean="0"/>
              <a:t>млрд</a:t>
            </a:r>
            <a:r>
              <a:rPr lang="ru-RU" sz="2400" b="1" i="1" dirty="0" smtClean="0"/>
              <a:t> лет назад, а вскоре после этого приобрела свой единственный естественный спутник — Луну. Жизнь же, как считается, появилась на Земле 3,5 миллиарда лет назад. Приблизительно 71 % поверхности планеты покрыто морской водой, остальную часть поверхности занимают континенты и острова.  Земля обращается вокруг Солнца и делает вокруг него полный оборот примерно за 365,26 дней. Единственный известный естественный спутник Земли — Луна — начал своё обращение на орбите вокруг Земли примерно 4,53 миллиарда лет назад. </a:t>
            </a:r>
            <a:endParaRPr lang="ru-RU" sz="2400" i="1" dirty="0" smtClean="0"/>
          </a:p>
        </p:txBody>
      </p:sp>
    </p:spTree>
  </p:cSld>
  <p:clrMapOvr>
    <a:masterClrMapping/>
  </p:clrMapOvr>
  <p:transition>
    <p:wipe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2"/>
</p:tagLst>
</file>

<file path=ppt/theme/theme1.xml><?xml version="1.0" encoding="utf-8"?>
<a:theme xmlns:a="http://schemas.openxmlformats.org/drawingml/2006/main" name="Орбита">
  <a:themeElements>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4400" b="0" i="1" u="none" strike="noStrike" cap="none" normalizeH="0" baseline="0" smtClean="0">
            <a:ln>
              <a:noFill/>
            </a:ln>
            <a:solidFill>
              <a:schemeClr val="tx1"/>
            </a:solidFill>
            <a:effectLst/>
            <a:latin typeface="Mistral"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4400" b="0" i="1" u="none" strike="noStrike" cap="none" normalizeH="0" baseline="0" smtClean="0">
            <a:ln>
              <a:noFill/>
            </a:ln>
            <a:solidFill>
              <a:schemeClr val="tx1"/>
            </a:solidFill>
            <a:effectLst/>
            <a:latin typeface="Mistral" pitchFamily="66" charset="0"/>
          </a:defRPr>
        </a:defPPr>
      </a:lstStyle>
    </a:lnDef>
  </a:objectDefaults>
  <a:extraClrSchemeLst>
    <a:extraClrScheme>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Орбита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Орбита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Орбита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рбита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Орбита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Орбита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Орбита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Орбита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Orbit</Template>
  <TotalTime>1723</TotalTime>
  <Words>789</Words>
  <Application>Microsoft Office PowerPoint</Application>
  <PresentationFormat>Экран (4:3)</PresentationFormat>
  <Paragraphs>93</Paragraphs>
  <Slides>27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27</vt:i4>
      </vt:variant>
    </vt:vector>
  </HeadingPairs>
  <TitlesOfParts>
    <vt:vector size="32" baseType="lpstr">
      <vt:lpstr>Mistral</vt:lpstr>
      <vt:lpstr>Arial</vt:lpstr>
      <vt:lpstr>Calibri</vt:lpstr>
      <vt:lpstr>Wingdings</vt:lpstr>
      <vt:lpstr>Орбита</vt:lpstr>
      <vt:lpstr>Презентация по теме «Путешествие в космос»</vt:lpstr>
      <vt:lpstr>ЧТО ТАКОЕ АСТРОНОМИЯ?</vt:lpstr>
      <vt:lpstr>ЧТО ТАКОЕ АТМОСФЕРА?</vt:lpstr>
      <vt:lpstr> СОЛНЦЕ</vt:lpstr>
      <vt:lpstr>ЛУНА</vt:lpstr>
      <vt:lpstr>ПЛАНЕТЫ СОЛНЕЧНОЙ СИСТЕМЫ</vt:lpstr>
      <vt:lpstr>МЕРКУРИЙ</vt:lpstr>
      <vt:lpstr>ВЕНЕРА</vt:lpstr>
      <vt:lpstr>ЗЕМЛЯ</vt:lpstr>
      <vt:lpstr>МАРС</vt:lpstr>
      <vt:lpstr>ЮПИТЕР</vt:lpstr>
      <vt:lpstr>САТУРН</vt:lpstr>
      <vt:lpstr>УРАН</vt:lpstr>
      <vt:lpstr>НЕПТУН</vt:lpstr>
      <vt:lpstr>ЗВЁЗДЫ</vt:lpstr>
      <vt:lpstr>КОМЕТЫ</vt:lpstr>
      <vt:lpstr>АСТЕРОИДЫ</vt:lpstr>
      <vt:lpstr>КОСМОНАВТЫ</vt:lpstr>
      <vt:lpstr>ИСТОРИЧЕСКИЕ ФАКТЫ</vt:lpstr>
      <vt:lpstr>ЮРИЙ ГАГАРИН</vt:lpstr>
      <vt:lpstr>ВАЛЕНТИНА ТЕРЕШКОВА</vt:lpstr>
      <vt:lpstr>НИЛ АРМСТРОНГ</vt:lpstr>
      <vt:lpstr>КАК БЫЛА СОЗДАНА ВСЕЛЕННАЯ?</vt:lpstr>
      <vt:lpstr>ЧТО ТАКОЕ БОЛЬШОЙ ВЗРЫВ?</vt:lpstr>
      <vt:lpstr>КАК ВЕЛИКА ВСЕЛЕННАЯ?</vt:lpstr>
      <vt:lpstr>СКОЛЬКО ЛЕТ СОЛНЕЧНОЙ СИСТЕМЕ?</vt:lpstr>
      <vt:lpstr>Слайд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теме «Путешествие в космос»</dc:title>
  <dc:creator>Пользователь</dc:creator>
  <cp:lastModifiedBy>www.PHILka.RU</cp:lastModifiedBy>
  <cp:revision>13</cp:revision>
  <dcterms:created xsi:type="dcterms:W3CDTF">2009-03-24T10:45:20Z</dcterms:created>
  <dcterms:modified xsi:type="dcterms:W3CDTF">2011-03-21T18:57:38Z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620783</vt:lpwstr>
  </property>
  <property fmtid="{D5CDD505-2E9C-101B-9397-08002B2CF9AE}" name="NXPowerLiteSettings" pid="3">
    <vt:lpwstr>F7000400038000</vt:lpwstr>
  </property>
  <property fmtid="{D5CDD505-2E9C-101B-9397-08002B2CF9AE}" name="NXPowerLiteVersion" pid="4">
    <vt:lpwstr>D5.0.3</vt:lpwstr>
  </property>
</Properties>
</file>