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83" r:id="rId2"/>
    <p:sldId id="256" r:id="rId3"/>
    <p:sldId id="261" r:id="rId4"/>
    <p:sldId id="257" r:id="rId5"/>
    <p:sldId id="258" r:id="rId6"/>
    <p:sldId id="259" r:id="rId7"/>
    <p:sldId id="260" r:id="rId8"/>
    <p:sldId id="262" r:id="rId9"/>
    <p:sldId id="263" r:id="rId10"/>
    <p:sldId id="267" r:id="rId11"/>
    <p:sldId id="264" r:id="rId12"/>
    <p:sldId id="265" r:id="rId13"/>
    <p:sldId id="266" r:id="rId14"/>
    <p:sldId id="268" r:id="rId15"/>
    <p:sldId id="269" r:id="rId16"/>
    <p:sldId id="270" r:id="rId17"/>
    <p:sldId id="271" r:id="rId18"/>
    <p:sldId id="272" r:id="rId19"/>
    <p:sldId id="273" r:id="rId20"/>
    <p:sldId id="281" r:id="rId21"/>
    <p:sldId id="274" r:id="rId22"/>
    <p:sldId id="275" r:id="rId23"/>
    <p:sldId id="276" r:id="rId24"/>
    <p:sldId id="277" r:id="rId25"/>
    <p:sldId id="278" r:id="rId26"/>
    <p:sldId id="279" r:id="rId27"/>
    <p:sldId id="280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62751B-9637-46F2-A23B-DB3713B86036}" type="datetimeFigureOut">
              <a:rPr lang="ru-RU" smtClean="0"/>
              <a:pPr>
                <a:defRPr/>
              </a:pPr>
              <a:t>11.03.2014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5BFB7-47DC-4A7C-9ECC-1C26DC2F28F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1F4ABA-9846-4A6A-8FE3-5FFF31C1AD5B}" type="datetimeFigureOut">
              <a:rPr lang="ru-RU" smtClean="0"/>
              <a:pPr>
                <a:defRPr/>
              </a:pPr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52460F-C5C0-4779-9B4B-8E3C28AFDD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DD0DAF-03EA-452C-9EDF-AA683CB98782}" type="datetimeFigureOut">
              <a:rPr lang="ru-RU" smtClean="0"/>
              <a:pPr>
                <a:defRPr/>
              </a:pPr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A63C3D-9A33-4B59-BEF5-2FCF68DABC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BF8B28-1A27-4309-8052-ACF5774F57E2}" type="datetimeFigureOut">
              <a:rPr lang="ru-RU" smtClean="0"/>
              <a:pPr>
                <a:defRPr/>
              </a:pPr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65CB34-1234-41B2-9324-7B581DD060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A31026-F389-44A7-A90D-3DCC945070D0}" type="datetimeFigureOut">
              <a:rPr lang="ru-RU" smtClean="0"/>
              <a:pPr>
                <a:defRPr/>
              </a:pPr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9F8807-9638-42D1-A055-B5A4D8574B3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BB0F0A-597A-40CA-82E5-496C9A887C83}" type="datetimeFigureOut">
              <a:rPr lang="ru-RU" smtClean="0"/>
              <a:pPr>
                <a:defRPr/>
              </a:pPr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3B427D-4F92-415C-9E61-96C311E836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1A1E3D-DB6A-46CE-B375-950296CA296A}" type="datetimeFigureOut">
              <a:rPr lang="ru-RU" smtClean="0"/>
              <a:pPr>
                <a:defRPr/>
              </a:pPr>
              <a:t>11.03.2014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26440E-9B00-4366-AC9E-DC0C835412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A82B03-AEC1-4C3F-B105-29C70E3D8CDF}" type="datetimeFigureOut">
              <a:rPr lang="ru-RU" smtClean="0"/>
              <a:pPr>
                <a:defRPr/>
              </a:pPr>
              <a:t>11.03.2014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9F2F5A-AF38-4114-877D-745CD12CF5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999FAD-32E9-43C1-8ED4-2C96464F213B}" type="datetimeFigureOut">
              <a:rPr lang="ru-RU" smtClean="0"/>
              <a:pPr>
                <a:defRPr/>
              </a:pPr>
              <a:t>11.03.2014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3659CD-F7BD-4AEF-A881-45D47AB1292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BFD2FB-A280-44F7-985E-8B42E0768B50}" type="datetimeFigureOut">
              <a:rPr lang="ru-RU" smtClean="0"/>
              <a:pPr>
                <a:defRPr/>
              </a:pPr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8DE8CB-83FC-4BF4-9597-387FFF7CE7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9323E5-720C-4629-B175-6D489D7D8061}" type="datetimeFigureOut">
              <a:rPr lang="ru-RU" smtClean="0"/>
              <a:pPr>
                <a:defRPr/>
              </a:pPr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2D922E91-5C25-4472-99D4-8B763C6830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309342BA-64AE-4894-A99D-B3411FE9D5A3}" type="datetimeFigureOut">
              <a:rPr lang="ru-RU" smtClean="0"/>
              <a:pPr>
                <a:defRPr/>
              </a:pPr>
              <a:t>11.03.2014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D23CAC51-02AB-4250-90CD-AE67AED9DC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1%D0%B5%D1%80%D0%B5%D0%BD%D0%B4%D0%B5%D0%B5%D0%B2%D0%BE_(%D0%AF%D1%80%D0%BE%D1%81%D0%BB%D0%B0%D0%B2%D1%81%D0%BA%D0%B0%D1%8F_%D0%BE%D0%B1%D0%BB%D0%B0%D1%81%D1%82%D1%8C)" TargetMode="External"/><Relationship Id="rId3" Type="http://schemas.openxmlformats.org/officeDocument/2006/relationships/hyperlink" Target="http://ru.wikipedia.org/wiki/%D0%A0%D0%BE%D1%81%D1%81%D0%B8%D1%8F" TargetMode="External"/><Relationship Id="rId7" Type="http://schemas.openxmlformats.org/officeDocument/2006/relationships/hyperlink" Target="http://ru.wikipedia.org/wiki/%D0%93%D0%BE%D1%80%D0%BE%D0%B4%D1%81%D0%BA%D0%BE%D0%B9_%D0%BE%D0%BA%D1%80%D1%83%D0%B3" TargetMode="External"/><Relationship Id="rId2" Type="http://schemas.openxmlformats.org/officeDocument/2006/relationships/hyperlink" Target="http://ru.wikipedia.org/wiki/%D0%AF%D1%80%D0%BE%D1%81%D0%BB%D0%B0%D0%B2%D1%81%D0%BA%D0%B0%D1%8F_%D0%BE%D0%B1%D0%BB%D0%B0%D1%81%D1%82%D1%8C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ikipedia.org/wiki/%D0%9C%D1%83%D0%BD%D0%B8%D1%86%D0%B8%D0%BF%D0%B0%D0%BB%D1%8C%D0%BD%D0%BE%D0%B5_%D0%BE%D0%B1%D1%80%D0%B0%D0%B7%D0%BE%D0%B2%D0%B0%D0%BD%D0%B8%D0%B5" TargetMode="External"/><Relationship Id="rId5" Type="http://schemas.openxmlformats.org/officeDocument/2006/relationships/hyperlink" Target="http://ru.wikipedia.org/wiki/%D0%9C%D1%83%D0%BD%D0%B8%D1%86%D0%B8%D0%BF%D0%B0%D0%BB%D1%8C%D0%BD%D1%8B%D0%B9_%D1%80%D0%B0%D0%B9%D0%BE%D0%BD" TargetMode="External"/><Relationship Id="rId10" Type="http://schemas.openxmlformats.org/officeDocument/2006/relationships/hyperlink" Target="http://ru.wikipedia.org/wiki/%D0%AF%D1%80%D0%BE%D1%81%D0%BB%D0%B0%D0%B2%D0%BB%D1%8C" TargetMode="External"/><Relationship Id="rId4" Type="http://schemas.openxmlformats.org/officeDocument/2006/relationships/hyperlink" Target="http://ru.wikipedia.org/wiki/%D0%9F%D0%B5%D1%80%D0%B5%D1%81%D0%BB%D0%B0%D0%B2%D1%81%D0%BA%D0%B8%D0%B9_%D1%80%D0%B0%D0%B9%D0%BE%D0%BD_%D0%AF%D1%80%D0%BE%D1%81%D0%BB%D0%B0%D0%B2%D1%81%D0%BA%D0%BE%D0%B9_%D0%BE%D0%B1%D0%BB%D0%B0%D1%81%D1%82%D0%B8" TargetMode="External"/><Relationship Id="rId9" Type="http://schemas.openxmlformats.org/officeDocument/2006/relationships/hyperlink" Target="http://ru.wikipedia.org/wiki/%D0%9C%D0%BE%D1%81%D0%BA%D0%B2%D0%B0" TargetMode="External"/></Relationships>
</file>

<file path=ppt/slides/_rels/slide12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http://upload.wikimedia.org/wikipedia/commons/4/46/Coat_of_Arms_of_Pereslavl-Zalessky_(Yaroslavl_oblast)_(1781).png" TargetMode="External" Type="http://schemas.openxmlformats.org/officeDocument/2006/relationships/hyperlink"/><Relationship Id="rId1" Target="../slideLayouts/slideLayout6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ru.wikipedia.org/wiki/%D0%A4%D0%B0%D0%B9%D0%BB:MemorialToJuriDolgoruky.jpe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://ru.wikipedia.org/wiki/%D0%AE%D1%80%D0%B8%D0%B9_%D0%94%D0%BE%D0%BB%D0%B3%D0%BE%D1%80%D1%83%D0%BA%D0%B8%D0%B9" TargetMode="External"/><Relationship Id="rId7" Type="http://schemas.openxmlformats.org/officeDocument/2006/relationships/hyperlink" Target="http://ru.wikipedia.org/wiki/%D0%A4%D0%B0%D0%B9%D0%BB:Pereslavl_Cathedral_detail.JPG" TargetMode="External"/><Relationship Id="rId2" Type="http://schemas.openxmlformats.org/officeDocument/2006/relationships/hyperlink" Target="http://ru.wikipedia.org/wiki/%D0%9F%D0%B5%D1%80%D0%B5%D1%81%D0%BB%D0%B0%D0%B2%D1%81%D0%BA%D0%B8%D0%B9_%D0%BA%D1%80%D0%B5%D0%BC%D0%BB%D1%8C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hyperlink" Target="http://upload.wikimedia.org/wikipedia/commons/2/22/SPSobor.jpg" TargetMode="External"/><Relationship Id="rId4" Type="http://schemas.openxmlformats.org/officeDocument/2006/relationships/hyperlink" Target="http://ru.wikipedia.org/wiki/%D0%90%D0%BD%D0%B4%D1%80%D0%B5%D0%B9_%D0%91%D0%BE%D0%B3%D0%BE%D0%BB%D1%8E%D0%B1%D1%81%D0%BA%D0%B8%D0%B9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C%D0%BE%D1%81%D0%BA%D0%B2%D0%B0" TargetMode="External"/><Relationship Id="rId3" Type="http://schemas.openxmlformats.org/officeDocument/2006/relationships/hyperlink" Target="http://ru.wikipedia.org/wiki/%D0%AF%D1%80%D0%BE%D1%81%D0%BB%D0%B0%D0%B2%D1%81%D0%BA%D0%B0%D1%8F_%D0%BE%D0%B1%D0%BB%D0%B0%D1%81%D1%82%D1%8C" TargetMode="External"/><Relationship Id="rId7" Type="http://schemas.openxmlformats.org/officeDocument/2006/relationships/hyperlink" Target="http://ru.wikipedia.org/wiki/%D0%AF%D1%80%D0%BE%D1%81%D0%BB%D0%B0%D0%B2%D0%BB%D1%8C" TargetMode="External"/><Relationship Id="rId2" Type="http://schemas.openxmlformats.org/officeDocument/2006/relationships/hyperlink" Target="http://ru.wikipedia.org/wiki/%D0%93%D0%BE%D1%80%D0%BE%D0%B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D%D0%B5%D1%80%D0%BE_(%D0%BE%D0%B7%D0%B5%D1%80%D0%BE)" TargetMode="External"/><Relationship Id="rId11" Type="http://schemas.openxmlformats.org/officeDocument/2006/relationships/hyperlink" Target="http://ru.wikipedia.org/wiki/%D0%90%D1%80%D1%85%D0%B0%D0%BD%D0%B3%D0%B5%D0%BB%D1%8C%D1%81%D0%BA" TargetMode="External"/><Relationship Id="rId5" Type="http://schemas.openxmlformats.org/officeDocument/2006/relationships/hyperlink" Target="http://ru.wikipedia.org/wiki/%D0%A0%D0%BE%D1%81%D1%82%D0%BE%D0%B2%D1%81%D0%BA%D0%B8%D0%B9_%D1%80%D0%B0%D0%B9%D0%BE%D0%BD_%D0%AF%D1%80%D0%BE%D1%81%D0%BB%D0%B0%D0%B2%D1%81%D0%BA%D0%BE%D0%B9_%D0%BE%D0%B1%D0%BB%D0%B0%D1%81%D1%82%D0%B8" TargetMode="External"/><Relationship Id="rId10" Type="http://schemas.openxmlformats.org/officeDocument/2006/relationships/hyperlink" Target="http://ru.wikipedia.org/wiki/%D0%A5%D0%BE%D0%BB%D0%BC%D0%BE%D0%B3%D0%BE%D1%80%D1%8B_(%D0%B0%D0%B2%D1%82%D0%BE%D0%BC%D0%B0%D0%B3%D0%B8%D1%81%D1%82%D1%80%D0%B0%D0%BB%D1%8C)" TargetMode="External"/><Relationship Id="rId4" Type="http://schemas.openxmlformats.org/officeDocument/2006/relationships/hyperlink" Target="http://ru.wikipedia.org/wiki/%D0%A0%D0%BE%D1%81%D1%81%D0%B8%D1%8F" TargetMode="External"/><Relationship Id="rId9" Type="http://schemas.openxmlformats.org/officeDocument/2006/relationships/hyperlink" Target="http://ru.wikipedia.org/wiki/%D0%9C8_(%D1%82%D1%80%D0%B0%D1%81%D1%81%D0%B0)" TargetMode="External"/></Relationships>
</file>

<file path=ppt/slides/_rels/slide17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http://upload.wikimedia.org/wikipedia/commons/5/54/Coat_of_Arms_of_Rostov_(Yaroslavl_oblast).png" TargetMode="External" Type="http://schemas.openxmlformats.org/officeDocument/2006/relationships/hyperlink"/><Relationship Id="rId1" Target="../slideLayouts/slideLayout7.xml" Type="http://schemas.openxmlformats.org/officeDocument/2006/relationships/slideLayout"/><Relationship Id="rId5" Target="../media/image10.jpeg" Type="http://schemas.openxmlformats.org/officeDocument/2006/relationships/image"/><Relationship Id="rId4" Target="http://ru.wikipedia.org/wiki/%D0%A4%D0%B0%D0%B9%D0%BB:Rostov-vel.jpg" TargetMode="External" Type="http://schemas.openxmlformats.org/officeDocument/2006/relationships/hyperlink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ru.wikipedia.org/wiki/%D0%A4%D0%B0%D0%B9%D0%BB:Rostov_kreml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hyperlink" Target="http://ru.wikipedia.org/wiki/%D0%A4%D0%B0%D0%B9%D0%BB:Rostov_kremlin1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D%D0%BC%D0%B0%D0%BB%D1%8C" TargetMode="External"/><Relationship Id="rId2" Type="http://schemas.openxmlformats.org/officeDocument/2006/relationships/hyperlink" Target="http://ru.wikipedia.org/wiki/%D0%A0%D0%BE%D1%81%D1%82%D0%BE%D0%B2%D1%81%D0%BA%D0%B0%D1%8F_%D1%84%D0%B8%D0%BD%D0%B8%D1%84%D1%82%D1%8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%D0%A4%D0%B8%D0%BD%D0%B8%D1%84%D1%82%D1%8C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A%D0%B0%D0%BB%D1%8F%D0%B7%D0%B8%D0%BD" TargetMode="External"/><Relationship Id="rId3" Type="http://schemas.openxmlformats.org/officeDocument/2006/relationships/hyperlink" Target="http://ru.wikipedia.org/wiki/%D0%A3%D0%B3%D0%BB%D0%B8%D1%87%D1%81%D0%BA%D0%B8%D0%B9_%D1%80%D0%B0%D0%B9%D0%BE%D0%BD_%D0%AF%D1%80%D0%BE%D1%81%D0%BB%D0%B0%D0%B2%D1%81%D0%BA%D0%BE%D0%B9_%D0%BE%D0%B1%D0%BB%D0%B0%D1%81%D1%82%D0%B8" TargetMode="External"/><Relationship Id="rId7" Type="http://schemas.openxmlformats.org/officeDocument/2006/relationships/hyperlink" Target="http://ru.wikipedia.org/wiki/%D0%A3%D0%B3%D0%BB%D0%B8%D1%87%D1%81%D0%BA%D0%BE%D0%B5_%D0%B2%D0%BE%D0%B4%D0%BE%D1%85%D1%80%D0%B0%D0%BD%D0%B8%D0%BB%D0%B8%D1%89%D0%B5" TargetMode="External"/><Relationship Id="rId2" Type="http://schemas.openxmlformats.org/officeDocument/2006/relationships/hyperlink" Target="http://ru.wikipedia.org/wiki/%D0%A0%D0%BE%D1%81%D1%81%D0%B8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2%D0%BE%D0%BB%D0%B3%D0%B0" TargetMode="External"/><Relationship Id="rId5" Type="http://schemas.openxmlformats.org/officeDocument/2006/relationships/hyperlink" Target="http://ru.wikipedia.org/wiki/2005" TargetMode="External"/><Relationship Id="rId10" Type="http://schemas.openxmlformats.org/officeDocument/2006/relationships/hyperlink" Target="http://ru.wikipedia.org/wiki/%D0%A1%D0%BE%D0%BD%D0%BA%D0%BE%D0%B2%D0%BE" TargetMode="External"/><Relationship Id="rId4" Type="http://schemas.openxmlformats.org/officeDocument/2006/relationships/hyperlink" Target="http://ru.wikipedia.org/wiki/%D0%AF%D1%80%D0%BE%D1%81%D0%BB%D0%B0%D0%B2%D1%81%D0%BA%D0%B0%D1%8F_%D0%BE%D0%B1%D0%BB%D0%B0%D1%81%D1%82%D1%8C" TargetMode="External"/><Relationship Id="rId9" Type="http://schemas.openxmlformats.org/officeDocument/2006/relationships/hyperlink" Target="http://ru.wikipedia.org/wiki/%D0%9C%D0%BE%D1%81%D0%BA%D0%B2%D0%B0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upload.wikimedia.org/wikipedia/ru/d/d1/%D0%A3%D0%B3%D0%BB%D0%B8%D1%87_%D1%81%D0%BE%D0%B1%D0%BE%D1%80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u.wikipedia.org/wiki/1692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upload.wikimedia.org/wikipedia/commons/4/46/Uglich_Dimitrij_church_and_cathedral_from_riverside.jpg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upload.wikimedia.org/wikipedia/commons/5/50/Uglich_house_of_dimitrij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hyperlink" Target="http://upload.wikimedia.org/wikipedia/ru/c/c2/Uglitch_freska.jpg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upload.wikimedia.org/wikipedia/ru/5/5b/%D0%A3%D0%B3%D0%BB%D0%B8%D1%87%D1%81%D0%BA%D0%B0%D1%8F_%D0%93%D0%AD%D0%A1.JPG" TargetMode="Externa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C%D0%BE%D1%81%D0%BA%D0%BE%D0%B2%D1%81%D0%BA%D0%B0%D1%8F_%D0%BE%D0%B1%D0%BB%D0%B0%D1%81%D1%82%D1%8C" TargetMode="External"/><Relationship Id="rId13" Type="http://schemas.openxmlformats.org/officeDocument/2006/relationships/hyperlink" Target="http://ru.wikipedia.org/wiki/%D0%AF%D1%80%D0%BE%D1%81%D0%BB%D0%B0%D0%B2%D1%81%D0%BA%D0%B0%D1%8F_%D0%BE%D0%B1%D0%BB%D0%B0%D1%81%D1%82%D1%8C" TargetMode="External"/><Relationship Id="rId3" Type="http://schemas.openxmlformats.org/officeDocument/2006/relationships/hyperlink" Target="http://ru.wikipedia.org/wiki/%D0%93%D0%BE%D1%80%D0%BE%D0%B4" TargetMode="External"/><Relationship Id="rId7" Type="http://schemas.openxmlformats.org/officeDocument/2006/relationships/hyperlink" Target="http://ru.wikipedia.org/wiki/%D0%9D%D0%B0%D1%81%D0%B5%D0%BB%D1%91%D0%BD%D0%BD%D1%8B%D0%B9_%D0%BF%D1%83%D0%BD%D0%BA%D1%82" TargetMode="External"/><Relationship Id="rId12" Type="http://schemas.openxmlformats.org/officeDocument/2006/relationships/hyperlink" Target="http://ru.wikipedia.org/wiki/%D0%A2%D0%B2%D0%B5%D1%80%D1%81%D0%BA%D0%B0%D1%8F_%D0%BE%D0%B1%D0%BB%D0%B0%D1%81%D1%82%D1%8C" TargetMode="External"/><Relationship Id="rId2" Type="http://schemas.openxmlformats.org/officeDocument/2006/relationships/hyperlink" Target="http://ru.wikipedia.org/wiki/%D0%A2%D1%83%D1%80%D0%B8%D1%81%D1%82%D0%B8%D1%87%D0%B5%D1%81%D0%BA%D0%B8%D0%B9_%D0%BC%D0%B0%D1%80%D1%88%D1%80%D1%83%D1%8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0%D0%B5%D0%BC%D0%B5%D1%81%D0%BB%D0%BE" TargetMode="External"/><Relationship Id="rId11" Type="http://schemas.openxmlformats.org/officeDocument/2006/relationships/hyperlink" Target="http://ru.wikipedia.org/wiki/%D0%9A%D0%BE%D1%81%D1%82%D1%80%D0%BE%D0%BC%D1%81%D0%BA%D0%B0%D1%8F_%D0%BE%D0%B1%D0%BB%D0%B0%D1%81%D1%82%D1%8C" TargetMode="External"/><Relationship Id="rId5" Type="http://schemas.openxmlformats.org/officeDocument/2006/relationships/hyperlink" Target="http://ru.wikipedia.org/wiki/%D0%A0%D0%BE%D1%81%D1%81%D0%B8%D1%8F" TargetMode="External"/><Relationship Id="rId10" Type="http://schemas.openxmlformats.org/officeDocument/2006/relationships/hyperlink" Target="http://ru.wikipedia.org/wiki/%D0%98%D0%B2%D0%B0%D0%BD%D0%BE%D0%B2%D1%81%D0%BA%D0%B0%D1%8F_%D0%BE%D0%B1%D0%BB%D0%B0%D1%81%D1%82%D1%8C" TargetMode="External"/><Relationship Id="rId4" Type="http://schemas.openxmlformats.org/officeDocument/2006/relationships/hyperlink" Target="http://ru.wikipedia.org/wiki/%D0%9F%D0%B0%D0%BC%D1%8F%D1%82%D0%BD%D0%B8%D0%BA" TargetMode="External"/><Relationship Id="rId9" Type="http://schemas.openxmlformats.org/officeDocument/2006/relationships/hyperlink" Target="http://ru.wikipedia.org/wiki/%D0%92%D0%BB%D0%B0%D0%B4%D0%B8%D0%BC%D0%B8%D1%80%D1%81%D0%BA%D0%B0%D1%8F_%D0%BE%D0%B1%D0%BB%D0%B0%D1%81%D1%82%D1%8C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0%D0%BE%D1%81%D1%81%D0%B8%D1%8F" TargetMode="External"/><Relationship Id="rId7" Type="http://schemas.openxmlformats.org/officeDocument/2006/relationships/hyperlink" Target="http://ru.wikipedia.org/wiki/%D0%AF%D1%80%D0%BE%D1%81%D0%BB%D0%B0%D0%B2%D0%BB%D1%8C" TargetMode="External"/><Relationship Id="rId2" Type="http://schemas.openxmlformats.org/officeDocument/2006/relationships/hyperlink" Target="http://ru.wikipedia.org/wiki/191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C%D0%BE%D1%81%D0%BA%D0%B2%D0%B0" TargetMode="External"/><Relationship Id="rId5" Type="http://schemas.openxmlformats.org/officeDocument/2006/relationships/hyperlink" Target="http://ru.wikipedia.org/wiki/%D0%9C%D0%BE%D1%81%D0%BA%D0%BE%D0%B2%D1%81%D0%BA%D0%B0%D1%8F_%D0%BE%D0%B1%D0%BB%D0%B0%D1%81%D1%82%D1%8C" TargetMode="External"/><Relationship Id="rId4" Type="http://schemas.openxmlformats.org/officeDocument/2006/relationships/hyperlink" Target="http://ru.wikipedia.org/wiki/%D0%A1%D0%B5%D1%80%D0%B3%D0%B8%D0%B5%D0%B2%D0%BE-%D0%9F%D0%BE%D1%81%D0%B0%D0%B4%D1%81%D0%BA%D0%B8%D0%B9_%D1%80%D0%B0%D0%B9%D0%BE%D0%BD_%D0%9C%D0%BE%D1%81%D0%BA%D0%BE%D0%B2%D1%81%D0%BA%D0%BE%D0%B9_%D0%BE%D0%B1%D0%BB%D0%B0%D1%81%D1%82%D0%B8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C%D0%BE%D1%81%D0%BA%D0%BE%D0%B2%D1%81%D0%BA%D0%B0%D1%8F_%D0%BE%D0%B1%D0%BB%D0%B0%D1%81%D1%82%D1%8C" TargetMode="External"/><Relationship Id="rId3" Type="http://schemas.openxmlformats.org/officeDocument/2006/relationships/hyperlink" Target="http://ru.wikipedia.org/wiki/%D0%A1%D1%82%D0%B0%D0%B2%D1%80%D0%BE%D0%BF%D0%B8%D0%B3%D0%B8%D1%8F" TargetMode="External"/><Relationship Id="rId7" Type="http://schemas.openxmlformats.org/officeDocument/2006/relationships/hyperlink" Target="http://ru.wikipedia.org/wiki/%D0%A1%D0%B5%D1%80%D0%B3%D0%B8%D0%B5%D0%B2_%D0%9F%D0%BE%D1%81%D0%B0%D0%B4" TargetMode="External"/><Relationship Id="rId12" Type="http://schemas.openxmlformats.org/officeDocument/2006/relationships/image" Target="../media/image3.jpeg"/><Relationship Id="rId2" Type="http://schemas.openxmlformats.org/officeDocument/2006/relationships/hyperlink" Target="http://ru.wikipedia.org/wiki/%D0%9F%D1%80%D0%B0%D0%B2%D0%BE%D1%81%D0%BB%D0%B0%D0%B2%D0%B8%D0%B5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ru.wikipedia.org/wiki/%D0%A0%D1%83%D1%81%D1%81%D0%BA%D0%B0%D1%8F_%D0%BF%D1%80%D0%B0%D0%B2%D0%BE%D1%81%D0%BB%D0%B0%D0%B2%D0%BD%D0%B0%D1%8F_%D1%86%D0%B5%D1%80%D0%BA%D0%BE%D0%B2%D1%8C" TargetMode="External"/><Relationship Id="rId11" Type="http://schemas.openxmlformats.org/officeDocument/2006/relationships/hyperlink" Target="http://upload.wikimedia.org/wikipedia/commons/b/b1/The_Trinity_Cathedral_Troitse_Sergiyeva_Lavra.jpg" TargetMode="External"/><Relationship Id="rId5" Type="http://schemas.openxmlformats.org/officeDocument/2006/relationships/hyperlink" Target="http://ru.wikipedia.org/wiki/%D0%A0%D0%BE%D1%81%D1%81%D0%B8%D1%8F" TargetMode="External"/><Relationship Id="rId10" Type="http://schemas.openxmlformats.org/officeDocument/2006/relationships/hyperlink" Target="http://ru.wikipedia.org/wiki/%D0%A1%D0%B5%D1%80%D0%B3%D0%B8%D0%B9_%D0%A0%D0%B0%D0%B4%D0%BE%D0%BD%D0%B5%D0%B6%D1%81%D0%BA%D0%B8%D0%B9" TargetMode="External"/><Relationship Id="rId4" Type="http://schemas.openxmlformats.org/officeDocument/2006/relationships/hyperlink" Target="http://ru.wikipedia.org/wiki/%D0%9C%D0%BE%D0%BD%D0%B0%D1%81%D1%82%D1%8B%D1%80%D1%8C" TargetMode="External"/><Relationship Id="rId9" Type="http://schemas.openxmlformats.org/officeDocument/2006/relationships/hyperlink" Target="http://ru.wikipedia.org/wiki/XIV_%D0%B2%D0%B5%D0%BA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upload.wikimedia.org/wikipedia/commons/8/82/Russia-Sergiev_Posad-Troitse-Sergiyeva_Lavra-Duck_Tower-3.jpg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0%D0%B5%D0%B7%D1%8C%D0%B1%D0%B0_%D0%BF%D0%BE_%D0%B4%D0%B5%D1%80%D0%B5%D0%B2%D1%83" TargetMode="External"/><Relationship Id="rId2" Type="http://schemas.openxmlformats.org/officeDocument/2006/relationships/hyperlink" Target="http://ru.wikipedia.org/wiki/%D0%9A%D1%83%D0%BA%D0%BB%D0%B0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ru.wikipedia.org/wiki/XVI" TargetMode="External"/><Relationship Id="rId4" Type="http://schemas.openxmlformats.org/officeDocument/2006/relationships/hyperlink" Target="http://ru.wikipedia.org/wiki/%D0%9F%D1%80%D0%BE%D0%BC%D1%8B%D1%81%D0%B5%D0%BB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95536" y="2348880"/>
            <a:ext cx="8305800" cy="1981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Выполнила учитель начальных классов</a:t>
            </a:r>
            <a:br>
              <a:rPr lang="ru-RU" dirty="0" smtClean="0"/>
            </a:br>
            <a:r>
              <a:rPr lang="ru-RU" dirty="0" smtClean="0"/>
              <a:t>МБОУ СОШ № 24 </a:t>
            </a:r>
            <a:br>
              <a:rPr lang="ru-RU" dirty="0" smtClean="0"/>
            </a:br>
            <a:r>
              <a:rPr lang="ru-RU" dirty="0" smtClean="0"/>
              <a:t>Назарян   Нелли  Эдуардовна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899592" y="3717032"/>
            <a:ext cx="7854696" cy="1752600"/>
          </a:xfrm>
        </p:spPr>
        <p:txBody>
          <a:bodyPr/>
          <a:lstStyle/>
          <a:p>
            <a:r>
              <a:rPr lang="ru-RU" dirty="0" smtClean="0"/>
              <a:t>Нижний Новгород 2014 год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smtClean="0">
                <a:solidFill>
                  <a:srgbClr val="C00000"/>
                </a:solidFill>
              </a:rPr>
              <a:t>Переславль - Залесский</a:t>
            </a:r>
            <a:endParaRPr lang="ru-RU"/>
          </a:p>
        </p:txBody>
      </p:sp>
      <p:pic>
        <p:nvPicPr>
          <p:cNvPr id="13315" name="Picture 2" descr="Карта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857250"/>
            <a:ext cx="7572375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85738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7200" smtClean="0">
                <a:solidFill>
                  <a:srgbClr val="C00000"/>
                </a:solidFill>
              </a:rPr>
              <a:t/>
            </a:r>
            <a:br>
              <a:rPr lang="ru-RU" sz="7200" smtClean="0">
                <a:solidFill>
                  <a:srgbClr val="C00000"/>
                </a:solidFill>
              </a:rPr>
            </a:br>
            <a:r>
              <a:rPr lang="ru-RU" sz="7200" smtClean="0">
                <a:solidFill>
                  <a:srgbClr val="C00000"/>
                </a:solidFill>
              </a:rPr>
              <a:t/>
            </a:r>
            <a:br>
              <a:rPr lang="ru-RU" sz="7200" smtClean="0">
                <a:solidFill>
                  <a:srgbClr val="C00000"/>
                </a:solidFill>
              </a:rPr>
            </a:br>
            <a:r>
              <a:rPr lang="ru-RU" sz="7200" smtClean="0">
                <a:solidFill>
                  <a:srgbClr val="C00000"/>
                </a:solidFill>
              </a:rPr>
              <a:t>Переславль - Залесский</a:t>
            </a:r>
            <a:endParaRPr lang="ru-RU" sz="7200">
              <a:solidFill>
                <a:srgbClr val="C00000"/>
              </a:solidFill>
            </a:endParaRPr>
          </a:p>
        </p:txBody>
      </p:sp>
      <p:sp>
        <p:nvSpPr>
          <p:cNvPr id="14339" name="Прямоугольник 2"/>
          <p:cNvSpPr>
            <a:spLocks noChangeArrowheads="1"/>
          </p:cNvSpPr>
          <p:nvPr/>
        </p:nvSpPr>
        <p:spPr bwMode="auto">
          <a:xfrm>
            <a:off x="571500" y="2286000"/>
            <a:ext cx="8001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>
              <a:latin typeface="Constantia" pitchFamily="18" charset="0"/>
            </a:endParaRPr>
          </a:p>
          <a:p>
            <a:r>
              <a:rPr lang="ru-RU" b="1">
                <a:latin typeface="Constantia" pitchFamily="18" charset="0"/>
              </a:rPr>
              <a:t>Пересла́вль-Зале́сский</a:t>
            </a:r>
            <a:r>
              <a:rPr lang="ru-RU">
                <a:latin typeface="Constantia" pitchFamily="18" charset="0"/>
              </a:rPr>
              <a:t> — город областного подчинения в </a:t>
            </a:r>
            <a:r>
              <a:rPr lang="ru-RU">
                <a:latin typeface="Constantia" pitchFamily="18" charset="0"/>
                <a:hlinkClick r:id="rId2" tooltip="Ярославская область"/>
              </a:rPr>
              <a:t>Ярославской области</a:t>
            </a:r>
            <a:r>
              <a:rPr lang="ru-RU">
                <a:latin typeface="Constantia" pitchFamily="18" charset="0"/>
              </a:rPr>
              <a:t> </a:t>
            </a:r>
            <a:r>
              <a:rPr lang="ru-RU">
                <a:latin typeface="Constantia" pitchFamily="18" charset="0"/>
                <a:hlinkClick r:id="rId3" tooltip="Россия"/>
              </a:rPr>
              <a:t>России</a:t>
            </a:r>
            <a:r>
              <a:rPr lang="ru-RU">
                <a:latin typeface="Constantia" pitchFamily="18" charset="0"/>
              </a:rPr>
              <a:t>. Административный центр </a:t>
            </a:r>
            <a:r>
              <a:rPr lang="ru-RU">
                <a:latin typeface="Constantia" pitchFamily="18" charset="0"/>
                <a:hlinkClick r:id="rId4" tooltip="Переславский район Ярославской области"/>
              </a:rPr>
              <a:t>Переславского района</a:t>
            </a:r>
            <a:r>
              <a:rPr lang="ru-RU">
                <a:latin typeface="Constantia" pitchFamily="18" charset="0"/>
              </a:rPr>
              <a:t>, сам город в </a:t>
            </a:r>
            <a:r>
              <a:rPr lang="ru-RU">
                <a:latin typeface="Constantia" pitchFamily="18" charset="0"/>
                <a:hlinkClick r:id="rId5" tooltip="Муниципальный район"/>
              </a:rPr>
              <a:t>муниципальный район</a:t>
            </a:r>
            <a:r>
              <a:rPr lang="ru-RU">
                <a:latin typeface="Constantia" pitchFamily="18" charset="0"/>
              </a:rPr>
              <a:t> не входит и образует самостоятельное </a:t>
            </a:r>
            <a:r>
              <a:rPr lang="ru-RU">
                <a:latin typeface="Constantia" pitchFamily="18" charset="0"/>
                <a:hlinkClick r:id="rId6" tooltip="Муниципальное образование"/>
              </a:rPr>
              <a:t>муниципальное образование</a:t>
            </a:r>
            <a:r>
              <a:rPr lang="ru-RU">
                <a:latin typeface="Constantia" pitchFamily="18" charset="0"/>
              </a:rPr>
              <a:t> </a:t>
            </a:r>
            <a:r>
              <a:rPr lang="ru-RU">
                <a:latin typeface="Constantia" pitchFamily="18" charset="0"/>
                <a:hlinkClick r:id="rId7" tooltip="Городской округ"/>
              </a:rPr>
              <a:t>городской округ</a:t>
            </a:r>
            <a:r>
              <a:rPr lang="ru-RU">
                <a:latin typeface="Constantia" pitchFamily="18" charset="0"/>
              </a:rPr>
              <a:t> Переславль-Залесский. Конечная железнодорожная станция на грузовой ветке от </a:t>
            </a:r>
            <a:r>
              <a:rPr lang="ru-RU">
                <a:latin typeface="Constantia" pitchFamily="18" charset="0"/>
                <a:hlinkClick r:id="rId8" tooltip="Берендеево (Ярославская область)"/>
              </a:rPr>
              <a:t>Берендеево</a:t>
            </a:r>
            <a:r>
              <a:rPr lang="ru-RU">
                <a:latin typeface="Constantia" pitchFamily="18" charset="0"/>
              </a:rPr>
              <a:t> (линия </a:t>
            </a:r>
            <a:r>
              <a:rPr lang="ru-RU">
                <a:latin typeface="Constantia" pitchFamily="18" charset="0"/>
                <a:hlinkClick r:id="rId9" tooltip="Москва"/>
              </a:rPr>
              <a:t>Москва</a:t>
            </a:r>
            <a:r>
              <a:rPr lang="ru-RU">
                <a:latin typeface="Constantia" pitchFamily="18" charset="0"/>
              </a:rPr>
              <a:t>—</a:t>
            </a:r>
            <a:r>
              <a:rPr lang="ru-RU">
                <a:latin typeface="Constantia" pitchFamily="18" charset="0"/>
                <a:hlinkClick r:id="rId10" tooltip="Ярославль"/>
              </a:rPr>
              <a:t>Ярославль</a:t>
            </a:r>
            <a:r>
              <a:rPr lang="ru-RU">
                <a:latin typeface="Constantia" pitchFamily="18" charset="0"/>
              </a:rPr>
              <a:t>).</a:t>
            </a:r>
          </a:p>
          <a:p>
            <a:r>
              <a:rPr lang="ru-RU">
                <a:latin typeface="Constantia" pitchFamily="18" charset="0"/>
              </a:rPr>
              <a:t>Население — 42,9 тыс. жителей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smtClean="0">
                <a:solidFill>
                  <a:schemeClr val="accent2">
                    <a:lumMod val="75000"/>
                  </a:schemeClr>
                </a:solidFill>
              </a:rPr>
              <a:t>Герб города</a:t>
            </a:r>
            <a:endParaRPr lang="ru-RU" sz="480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2770" name="Picture 2" descr="Файл:Coat of Arms of Pereslavl-Zalessky (Yaroslavl oblast) (1781)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88" y="1785938"/>
            <a:ext cx="4214812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1219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smtClean="0">
                <a:solidFill>
                  <a:schemeClr val="accent2">
                    <a:lumMod val="75000"/>
                  </a:schemeClr>
                </a:solidFill>
              </a:rPr>
              <a:t>Юрий Долгорукий</a:t>
            </a:r>
            <a:endParaRPr lang="ru-RU" sz="480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5842" name="Picture 2" descr="Юрий Владимирович Долгорукий">
            <a:hlinkClick r:id="rId2" tooltip="Юрий Владимирович Долгорукий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571625"/>
            <a:ext cx="4929188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85750"/>
            <a:ext cx="8715375" cy="142875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smtClean="0"/>
              <a:t/>
            </a:r>
            <a:br>
              <a:rPr lang="ru-RU" sz="2400" b="1" smtClean="0"/>
            </a:br>
            <a:r>
              <a:rPr lang="ru-RU" sz="2400" b="1" smtClean="0"/>
              <a:t/>
            </a:r>
            <a:br>
              <a:rPr lang="ru-RU" sz="2400" b="1" smtClean="0"/>
            </a:br>
            <a:r>
              <a:rPr lang="ru-RU" sz="2400" b="1" smtClean="0"/>
              <a:t/>
            </a:r>
            <a:br>
              <a:rPr lang="ru-RU" sz="2400" b="1" smtClean="0"/>
            </a:br>
            <a:r>
              <a:rPr lang="ru-RU" sz="2400" b="1" smtClean="0"/>
              <a:t/>
            </a:r>
            <a:br>
              <a:rPr lang="ru-RU" sz="2400" b="1" smtClean="0"/>
            </a:br>
            <a:r>
              <a:rPr lang="ru-RU" sz="2400" b="1" smtClean="0"/>
              <a:t/>
            </a:r>
            <a:br>
              <a:rPr lang="ru-RU" sz="2400" b="1" smtClean="0"/>
            </a:br>
            <a:r>
              <a:rPr lang="ru-RU" sz="2400" b="1" smtClean="0"/>
              <a:t/>
            </a:r>
            <a:br>
              <a:rPr lang="ru-RU" sz="2400" b="1" smtClean="0"/>
            </a:br>
            <a:r>
              <a:rPr lang="ru-RU" sz="2400" b="1" smtClean="0"/>
              <a:t/>
            </a:r>
            <a:br>
              <a:rPr lang="ru-RU" sz="2400" b="1" smtClean="0"/>
            </a:br>
            <a:r>
              <a:rPr lang="ru-RU" sz="2400" b="1" err="1" smtClean="0"/>
              <a:t>Спасо-Преображенский</a:t>
            </a:r>
            <a:r>
              <a:rPr lang="ru-RU" sz="2400" b="1" smtClean="0"/>
              <a:t> собор</a:t>
            </a:r>
            <a:r>
              <a:rPr lang="ru-RU" sz="2400" smtClean="0"/>
              <a:t> в </a:t>
            </a:r>
            <a:r>
              <a:rPr lang="ru-RU" sz="2400" err="1" smtClean="0">
                <a:hlinkClick r:id="rId2" tooltip="Переславский кремль"/>
              </a:rPr>
              <a:t>Переславском</a:t>
            </a:r>
            <a:r>
              <a:rPr lang="ru-RU" sz="2400" smtClean="0">
                <a:hlinkClick r:id="rId2" tooltip="Переславский кремль"/>
              </a:rPr>
              <a:t> кремле</a:t>
            </a:r>
            <a:r>
              <a:rPr lang="ru-RU" sz="2400" smtClean="0"/>
              <a:t> заложен </a:t>
            </a:r>
            <a:r>
              <a:rPr lang="ru-RU" sz="2400" smtClean="0">
                <a:hlinkClick r:id="rId3" tooltip="Юрий Долгорукий"/>
              </a:rPr>
              <a:t>Юрием Долгоруким</a:t>
            </a:r>
            <a:r>
              <a:rPr lang="ru-RU" sz="2400" smtClean="0"/>
              <a:t> в 1152 году. Достроен при </a:t>
            </a:r>
            <a:r>
              <a:rPr lang="ru-RU" sz="2400" smtClean="0">
                <a:hlinkClick r:id="rId4" tooltip="Андрей Боголюбский"/>
              </a:rPr>
              <a:t>Андрее </a:t>
            </a:r>
            <a:r>
              <a:rPr lang="ru-RU" sz="2400" err="1" smtClean="0">
                <a:hlinkClick r:id="rId4" tooltip="Андрей Боголюбский"/>
              </a:rPr>
              <a:t>Боголюбском</a:t>
            </a:r>
            <a:r>
              <a:rPr lang="ru-RU" sz="2400" smtClean="0"/>
              <a:t> в 1157.</a:t>
            </a:r>
            <a:br>
              <a:rPr lang="ru-RU" sz="2400" smtClean="0"/>
            </a:br>
            <a:endParaRPr lang="ru-RU" sz="2400"/>
          </a:p>
        </p:txBody>
      </p:sp>
      <p:pic>
        <p:nvPicPr>
          <p:cNvPr id="37890" name="Picture 2" descr="Файл:SPSobor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1563" y="1143000"/>
            <a:ext cx="36195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4" descr="http://upload.wikimedia.org/wikipedia/commons/thumb/4/45/Pereslavl_Cathedral_detail.JPG/200px-Pereslavl_Cathedral_detail.JPG">
            <a:hlinkClick r:id="rId7" tooltip="Барабан и апсиды собора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29250" y="1428750"/>
            <a:ext cx="3214688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1219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smtClean="0">
                <a:solidFill>
                  <a:srgbClr val="C00000"/>
                </a:solidFill>
              </a:rPr>
              <a:t>Ростов Великий</a:t>
            </a:r>
            <a:endParaRPr lang="ru-RU" sz="4800"/>
          </a:p>
        </p:txBody>
      </p:sp>
      <p:pic>
        <p:nvPicPr>
          <p:cNvPr id="18435" name="Picture 2" descr="Карта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1357313"/>
            <a:ext cx="7715250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7200" smtClean="0">
                <a:solidFill>
                  <a:srgbClr val="C00000"/>
                </a:solidFill>
              </a:rPr>
              <a:t>Ростов</a:t>
            </a:r>
            <a:endParaRPr lang="ru-RU" sz="7200">
              <a:solidFill>
                <a:srgbClr val="C00000"/>
              </a:solidFill>
            </a:endParaRP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Росто́в</a:t>
            </a:r>
            <a:r>
              <a:rPr lang="ru-RU" smtClean="0"/>
              <a:t> — </a:t>
            </a:r>
            <a:r>
              <a:rPr lang="ru-RU" smtClean="0">
                <a:hlinkClick r:id="rId2" tooltip="Город"/>
              </a:rPr>
              <a:t>город</a:t>
            </a:r>
            <a:r>
              <a:rPr lang="ru-RU" smtClean="0"/>
              <a:t> в </a:t>
            </a:r>
            <a:r>
              <a:rPr lang="ru-RU" smtClean="0">
                <a:hlinkClick r:id="rId3" tooltip="Ярославская область"/>
              </a:rPr>
              <a:t>Ярославской области</a:t>
            </a:r>
            <a:r>
              <a:rPr lang="ru-RU" smtClean="0"/>
              <a:t> (</a:t>
            </a:r>
            <a:r>
              <a:rPr lang="ru-RU" smtClean="0">
                <a:hlinkClick r:id="rId4" tooltip="Россия"/>
              </a:rPr>
              <a:t>Россия</a:t>
            </a:r>
            <a:r>
              <a:rPr lang="ru-RU" smtClean="0"/>
              <a:t>), </a:t>
            </a:r>
            <a:r>
              <a:rPr lang="ru-RU" smtClean="0">
                <a:hlinkClick r:id="rId5" tooltip="Ростовский район Ярославской области"/>
              </a:rPr>
              <a:t>Ростовский район</a:t>
            </a:r>
            <a:r>
              <a:rPr lang="ru-RU" smtClean="0"/>
              <a:t>. Районный центр </a:t>
            </a:r>
            <a:r>
              <a:rPr lang="ru-RU" smtClean="0">
                <a:hlinkClick r:id="rId3" tooltip="Ярославская область"/>
              </a:rPr>
              <a:t>Ярославской области</a:t>
            </a:r>
            <a:r>
              <a:rPr lang="ru-RU" smtClean="0"/>
              <a:t>.</a:t>
            </a:r>
          </a:p>
          <a:p>
            <a:pPr eaLnBrk="1" hangingPunct="1"/>
            <a:r>
              <a:rPr lang="ru-RU" smtClean="0"/>
              <a:t>Население 33,6 тыс. человек (2005).</a:t>
            </a:r>
          </a:p>
          <a:p>
            <a:pPr eaLnBrk="1" hangingPunct="1"/>
            <a:r>
              <a:rPr lang="ru-RU" smtClean="0"/>
              <a:t>Город расположен на берегу озера </a:t>
            </a:r>
            <a:r>
              <a:rPr lang="ru-RU" smtClean="0">
                <a:hlinkClick r:id="rId6" tooltip="Неро (озеро)"/>
              </a:rPr>
              <a:t>Неро</a:t>
            </a:r>
            <a:r>
              <a:rPr lang="ru-RU" smtClean="0"/>
              <a:t>, в 53 км от </a:t>
            </a:r>
            <a:r>
              <a:rPr lang="ru-RU" smtClean="0">
                <a:hlinkClick r:id="rId7" tooltip="Ярославль"/>
              </a:rPr>
              <a:t>Ярославля</a:t>
            </a:r>
            <a:r>
              <a:rPr lang="ru-RU" smtClean="0"/>
              <a:t>, в 202 км от </a:t>
            </a:r>
            <a:r>
              <a:rPr lang="ru-RU" smtClean="0">
                <a:hlinkClick r:id="rId8" tooltip="Москва"/>
              </a:rPr>
              <a:t>Москвы</a:t>
            </a:r>
            <a:r>
              <a:rPr lang="ru-RU" smtClean="0"/>
              <a:t>, на трассе </a:t>
            </a:r>
            <a:r>
              <a:rPr lang="ru-RU" b="1" smtClean="0">
                <a:hlinkClick r:id="rId9" tooltip="М8 (трасса)"/>
              </a:rPr>
              <a:t>М8</a:t>
            </a:r>
            <a:r>
              <a:rPr lang="ru-RU" smtClean="0"/>
              <a:t> «</a:t>
            </a:r>
            <a:r>
              <a:rPr lang="ru-RU" smtClean="0">
                <a:hlinkClick r:id="rId10" tooltip="Холмогоры (автомагистраль)"/>
              </a:rPr>
              <a:t>Холмогоры</a:t>
            </a:r>
            <a:r>
              <a:rPr lang="ru-RU" smtClean="0"/>
              <a:t>» </a:t>
            </a:r>
            <a:r>
              <a:rPr lang="ru-RU" smtClean="0">
                <a:hlinkClick r:id="rId8" tooltip="Москва"/>
              </a:rPr>
              <a:t>Москва</a:t>
            </a:r>
            <a:r>
              <a:rPr lang="ru-RU" smtClean="0"/>
              <a:t> — </a:t>
            </a:r>
            <a:r>
              <a:rPr lang="ru-RU" smtClean="0">
                <a:hlinkClick r:id="rId11" tooltip="Архангельск"/>
              </a:rPr>
              <a:t>Архангельск</a:t>
            </a:r>
            <a:r>
              <a:rPr lang="ru-RU" smtClean="0"/>
              <a:t>. В городе функционируют железнодорожный и автобусный вокзалы.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1219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chemeClr val="accent2">
                    <a:lumMod val="75000"/>
                  </a:schemeClr>
                </a:solidFill>
              </a:rPr>
              <a:t>Герб города</a:t>
            </a:r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9938" name="Picture 2" descr="Файл:Coat of Arms of Rostov (Yaroslavl oblast)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" y="1571625"/>
            <a:ext cx="40719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4" descr="http://upload.wikimedia.org/wikipedia/ru/thumb/f/f5/Rostov-vel.jpg/180px-Rostov-vel.jpg">
            <a:hlinkClick r:id="rId4" tooltip="Знак г. Ростов Великий. Въезд со стороны Москвы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75" y="571500"/>
            <a:ext cx="2500313" cy="547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upload.wikimedia.org/wikipedia/commons/thumb/f/f8/Rostov_kreml.jpg/180px-Rostov_kreml.jpg">
            <a:hlinkClick r:id="rId2" tooltip="В Ростовском Кремле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1785938"/>
            <a:ext cx="335756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4" descr="http://upload.wikimedia.org/wikipedia/commons/thumb/a/aa/Rostov_kremlin1.jpg/240px-Rostov_kremlin1.jpg">
            <a:hlinkClick r:id="rId4" tooltip="Ростовский кремль, звонница Успенского собора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7688" y="1785938"/>
            <a:ext cx="392906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1219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smtClean="0">
                <a:solidFill>
                  <a:schemeClr val="accent2">
                    <a:lumMod val="75000"/>
                  </a:schemeClr>
                </a:solidFill>
              </a:rPr>
              <a:t>Ростовский кремль</a:t>
            </a:r>
            <a:endParaRPr lang="ru-RU" sz="480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smtClean="0">
                <a:solidFill>
                  <a:schemeClr val="accent2">
                    <a:lumMod val="75000"/>
                  </a:schemeClr>
                </a:solidFill>
              </a:rPr>
              <a:t>Финифть</a:t>
            </a:r>
            <a:endParaRPr lang="ru-RU" sz="48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Известнейшим предприятием, составившим славу современному Ростову является фабрика «</a:t>
            </a:r>
            <a:r>
              <a:rPr lang="ru-RU" smtClean="0">
                <a:hlinkClick r:id="rId2" tooltip="Ростовская финифть"/>
              </a:rPr>
              <a:t>Ростовская финифть</a:t>
            </a:r>
            <a:r>
              <a:rPr lang="ru-RU" smtClean="0"/>
              <a:t>». Традиционная роспись по </a:t>
            </a:r>
            <a:r>
              <a:rPr lang="ru-RU" smtClean="0">
                <a:hlinkClick r:id="rId3" tooltip="Эмаль"/>
              </a:rPr>
              <a:t>эмали</a:t>
            </a:r>
            <a:r>
              <a:rPr lang="ru-RU" smtClean="0"/>
              <a:t>, развивающаяся в Ростове на протяжении нескольких столетий имеет для города особое значение. Продукция ростовских художников-эмальеров — </a:t>
            </a:r>
            <a:r>
              <a:rPr lang="ru-RU" smtClean="0">
                <a:hlinkClick r:id="rId4" tooltip="Финифть"/>
              </a:rPr>
              <a:t>финифтяные</a:t>
            </a:r>
            <a:r>
              <a:rPr lang="ru-RU" smtClean="0"/>
              <a:t> ювелирные украшения известны по всей России и получили международное признание.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dirty="0" smtClean="0">
                <a:solidFill>
                  <a:schemeClr val="accent4">
                    <a:lumMod val="50000"/>
                  </a:schemeClr>
                </a:solidFill>
              </a:rPr>
              <a:t>Путешествие по Золотому кольцу России </a:t>
            </a:r>
            <a:endParaRPr lang="ru-RU" sz="6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Ростовская финиф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428625"/>
            <a:ext cx="314325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4" descr="Ростовская финифт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63" y="3786188"/>
            <a:ext cx="2643187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6" descr="Ростовская финифть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5" y="500063"/>
            <a:ext cx="3214688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0" name="Picture 8" descr="Ростовская финифть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75" y="3786188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9906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C00000"/>
                </a:solidFill>
              </a:rPr>
              <a:t>Углич</a:t>
            </a:r>
            <a:endParaRPr lang="ru-RU">
              <a:solidFill>
                <a:srgbClr val="C00000"/>
              </a:solidFill>
            </a:endParaRPr>
          </a:p>
        </p:txBody>
      </p:sp>
      <p:pic>
        <p:nvPicPr>
          <p:cNvPr id="24579" name="Picture 4" descr="Карта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1143000"/>
            <a:ext cx="8215312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7200" smtClean="0">
                <a:solidFill>
                  <a:srgbClr val="C00000"/>
                </a:solidFill>
              </a:rPr>
              <a:t>Углич</a:t>
            </a:r>
            <a:endParaRPr lang="ru-RU" sz="7200">
              <a:solidFill>
                <a:srgbClr val="C00000"/>
              </a:solidFill>
            </a:endParaRP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У́глич</a:t>
            </a:r>
            <a:r>
              <a:rPr lang="ru-RU" smtClean="0"/>
              <a:t> — город в </a:t>
            </a:r>
            <a:r>
              <a:rPr lang="ru-RU" smtClean="0">
                <a:hlinkClick r:id="rId2" action="ppaction://hlinkfile" tooltip="Россия"/>
              </a:rPr>
              <a:t>России</a:t>
            </a:r>
            <a:r>
              <a:rPr lang="ru-RU" smtClean="0"/>
              <a:t>, административный центр </a:t>
            </a:r>
            <a:r>
              <a:rPr lang="ru-RU" smtClean="0">
                <a:hlinkClick r:id="rId3" action="ppaction://hlinkfile" tooltip="Угличский район Ярославской области"/>
              </a:rPr>
              <a:t>Угличского района</a:t>
            </a:r>
            <a:r>
              <a:rPr lang="ru-RU" smtClean="0"/>
              <a:t> </a:t>
            </a:r>
            <a:r>
              <a:rPr lang="ru-RU" smtClean="0">
                <a:hlinkClick r:id="rId4" action="ppaction://hlinkfile" tooltip="Ярославская область"/>
              </a:rPr>
              <a:t>Ярославской области</a:t>
            </a:r>
            <a:r>
              <a:rPr lang="ru-RU" smtClean="0"/>
              <a:t>.</a:t>
            </a:r>
          </a:p>
          <a:p>
            <a:pPr eaLnBrk="1" hangingPunct="1"/>
            <a:r>
              <a:rPr lang="ru-RU" smtClean="0"/>
              <a:t>Население 37,1 тыс. жителей (</a:t>
            </a:r>
            <a:r>
              <a:rPr lang="ru-RU" smtClean="0">
                <a:hlinkClick r:id="rId5" action="ppaction://hlinkfile" tooltip="2005"/>
              </a:rPr>
              <a:t>2005</a:t>
            </a:r>
            <a:r>
              <a:rPr lang="ru-RU" smtClean="0"/>
              <a:t>).</a:t>
            </a:r>
          </a:p>
          <a:p>
            <a:pPr eaLnBrk="1" hangingPunct="1"/>
            <a:r>
              <a:rPr lang="ru-RU" smtClean="0"/>
              <a:t>Город расположен на реке </a:t>
            </a:r>
            <a:r>
              <a:rPr lang="ru-RU" smtClean="0">
                <a:hlinkClick r:id="rId6" action="ppaction://hlinkfile" tooltip="Волга"/>
              </a:rPr>
              <a:t>Волге</a:t>
            </a:r>
            <a:r>
              <a:rPr lang="ru-RU" smtClean="0"/>
              <a:t> (</a:t>
            </a:r>
            <a:r>
              <a:rPr lang="ru-RU" smtClean="0">
                <a:hlinkClick r:id="rId7" action="ppaction://hlinkfile" tooltip="Угличское водохранилище"/>
              </a:rPr>
              <a:t>Угличское водохранилище</a:t>
            </a:r>
            <a:r>
              <a:rPr lang="ru-RU" smtClean="0"/>
              <a:t>). Железнодорожная станция (47-километровая ветка от станции </a:t>
            </a:r>
            <a:r>
              <a:rPr lang="ru-RU" smtClean="0">
                <a:hlinkClick r:id="rId8" action="ppaction://hlinkfile" tooltip="Калязин"/>
              </a:rPr>
              <a:t>Калязин</a:t>
            </a:r>
            <a:r>
              <a:rPr lang="ru-RU" smtClean="0"/>
              <a:t>, расположенной на линии </a:t>
            </a:r>
            <a:r>
              <a:rPr lang="ru-RU" smtClean="0">
                <a:hlinkClick r:id="rId9" action="ppaction://hlinkfile" tooltip="Москва"/>
              </a:rPr>
              <a:t>Москва</a:t>
            </a:r>
            <a:r>
              <a:rPr lang="ru-RU" smtClean="0"/>
              <a:t> — </a:t>
            </a:r>
            <a:r>
              <a:rPr lang="ru-RU" smtClean="0">
                <a:hlinkClick r:id="rId10" action="ppaction://hlinkfile" tooltip="Сонково"/>
              </a:rPr>
              <a:t>Сонково</a:t>
            </a:r>
            <a:r>
              <a:rPr lang="ru-RU" smtClean="0"/>
              <a:t>), порт на Волге.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айл:Углич собор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3" y="1214438"/>
            <a:ext cx="76200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9906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err="1" smtClean="0">
                <a:solidFill>
                  <a:schemeClr val="accent2">
                    <a:lumMod val="75000"/>
                  </a:schemeClr>
                </a:solidFill>
              </a:rPr>
              <a:t>Угличский</a:t>
            </a:r>
            <a:r>
              <a:rPr lang="ru-RU" sz="2800" smtClean="0">
                <a:solidFill>
                  <a:schemeClr val="accent2">
                    <a:lumMod val="75000"/>
                  </a:schemeClr>
                </a:solidFill>
              </a:rPr>
              <a:t> кремль, церковь царевича </a:t>
            </a:r>
            <a:br>
              <a:rPr lang="ru-RU" sz="280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err="1" smtClean="0">
                <a:solidFill>
                  <a:schemeClr val="accent2">
                    <a:lumMod val="75000"/>
                  </a:schemeClr>
                </a:solidFill>
              </a:rPr>
              <a:t>Димитрия</a:t>
            </a:r>
            <a:r>
              <a:rPr lang="ru-RU" sz="2800" smtClean="0">
                <a:solidFill>
                  <a:schemeClr val="accent2">
                    <a:lumMod val="75000"/>
                  </a:schemeClr>
                </a:solidFill>
              </a:rPr>
              <a:t> на Крови </a:t>
            </a:r>
            <a:r>
              <a:rPr lang="ru-RU" sz="2800" smtClean="0">
                <a:solidFill>
                  <a:srgbClr val="FFC000"/>
                </a:solidFill>
              </a:rPr>
              <a:t>(</a:t>
            </a:r>
            <a:r>
              <a:rPr lang="ru-RU" sz="2800" smtClean="0">
                <a:solidFill>
                  <a:srgbClr val="FFC000"/>
                </a:solidFill>
                <a:hlinkClick r:id="rId4" action="ppaction://hlinkfile" tooltip="1692"/>
              </a:rPr>
              <a:t>1692</a:t>
            </a:r>
            <a:r>
              <a:rPr lang="ru-RU" sz="2800" smtClean="0">
                <a:solidFill>
                  <a:srgbClr val="FFC000"/>
                </a:solidFill>
              </a:rPr>
              <a:t>)</a:t>
            </a:r>
            <a:endParaRPr lang="ru-RU" sz="280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Файл:Uglich Dimitrij church and cathedral from riversid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928688"/>
            <a:ext cx="7620000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919163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FFC000"/>
                </a:solidFill>
              </a:rPr>
              <a:t>  </a:t>
            </a:r>
            <a:r>
              <a:rPr lang="ru-RU" smtClean="0">
                <a:solidFill>
                  <a:schemeClr val="accent2">
                    <a:lumMod val="75000"/>
                  </a:schemeClr>
                </a:solidFill>
              </a:rPr>
              <a:t>Панорама </a:t>
            </a:r>
            <a:r>
              <a:rPr lang="ru-RU" err="1" smtClean="0">
                <a:solidFill>
                  <a:schemeClr val="accent2">
                    <a:lumMod val="75000"/>
                  </a:schemeClr>
                </a:solidFill>
              </a:rPr>
              <a:t>Угличского</a:t>
            </a:r>
            <a:r>
              <a:rPr lang="ru-RU" smtClean="0">
                <a:solidFill>
                  <a:schemeClr val="accent2">
                    <a:lumMod val="75000"/>
                  </a:schemeClr>
                </a:solidFill>
              </a:rPr>
              <a:t> кремля с Волги</a:t>
            </a:r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Файл:Uglich house of dimitrij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1071563"/>
            <a:ext cx="3810000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Текст 3"/>
          <p:cNvSpPr>
            <a:spLocks noGrp="1"/>
          </p:cNvSpPr>
          <p:nvPr>
            <p:ph type="body" idx="4294967295"/>
          </p:nvPr>
        </p:nvSpPr>
        <p:spPr>
          <a:xfrm>
            <a:off x="0" y="214313"/>
            <a:ext cx="4040188" cy="135731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Палаты царевича Дмитрия</a:t>
            </a:r>
          </a:p>
        </p:txBody>
      </p:sp>
      <p:sp>
        <p:nvSpPr>
          <p:cNvPr id="11" name="Текст 10"/>
          <p:cNvSpPr>
            <a:spLocks noGrp="1"/>
          </p:cNvSpPr>
          <p:nvPr>
            <p:ph type="body" idx="4294967295"/>
          </p:nvPr>
        </p:nvSpPr>
        <p:spPr>
          <a:xfrm>
            <a:off x="5103813" y="214313"/>
            <a:ext cx="4040187" cy="1071562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Фреска одного из соборов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Угличского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Кремля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5844" name="Picture 4" descr="Файл:Uglitch freska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285875"/>
            <a:ext cx="428625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Файл:Угличская ГЭС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0" y="785813"/>
            <a:ext cx="7610475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633413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chemeClr val="accent2">
                    <a:lumMod val="75000"/>
                  </a:schemeClr>
                </a:solidFill>
              </a:rPr>
              <a:t>Вид </a:t>
            </a:r>
            <a:r>
              <a:rPr lang="ru-RU" err="1" smtClean="0">
                <a:solidFill>
                  <a:schemeClr val="accent2">
                    <a:lumMod val="75000"/>
                  </a:schemeClr>
                </a:solidFill>
              </a:rPr>
              <a:t>Угличской</a:t>
            </a:r>
            <a:r>
              <a:rPr lang="ru-RU" smtClean="0">
                <a:solidFill>
                  <a:schemeClr val="accent2">
                    <a:lumMod val="75000"/>
                  </a:schemeClr>
                </a:solidFill>
              </a:rPr>
              <a:t> ГЭС с ул. Спасской</a:t>
            </a:r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000" smtClean="0">
                <a:solidFill>
                  <a:srgbClr val="C00000"/>
                </a:solidFill>
              </a:rPr>
              <a:t>Викторина</a:t>
            </a:r>
            <a:endParaRPr lang="ru-RU" sz="600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5357812"/>
          </a:xfrm>
        </p:spPr>
        <p:txBody>
          <a:bodyPr>
            <a:normAutofit fontScale="92500" lnSpcReduction="2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dirty="0" smtClean="0"/>
              <a:t>Этот город назван в честь святого Сергия Радонежского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dirty="0" smtClean="0"/>
              <a:t>Этот город, как и Москва, основан Юрием Долгоруким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dirty="0" smtClean="0"/>
              <a:t>В этом городе находится музей Игрушки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dirty="0" smtClean="0"/>
              <a:t>Этот город назван так потому, что река, на берегу которой он стоит, в этом месте «изгибается», течет «углом»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dirty="0" smtClean="0"/>
              <a:t>Герб этого города выглядит так: на красном поле серебряный олень, рога, грива и копыта которого золотые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dirty="0" smtClean="0"/>
              <a:t>В этом городе часто бывал Петр I и даже написал указ о хранении построенных здесь кораблей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dirty="0" smtClean="0"/>
              <a:t>Этот город славится часовым заводом, выпускающим часы «Чайка».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arenR"/>
              <a:defRPr/>
            </a:pPr>
            <a:r>
              <a:rPr lang="ru-RU" dirty="0" smtClean="0"/>
              <a:t>Этот город славится своей финифтью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FF0000"/>
                </a:solidFill>
              </a:rPr>
              <a:t>Что же мы узнаем?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000250"/>
            <a:ext cx="8229600" cy="4095750"/>
          </a:xfrm>
        </p:spPr>
        <p:txBody>
          <a:bodyPr/>
          <a:lstStyle/>
          <a:p>
            <a:pPr eaLnBrk="1" hangingPunct="1"/>
            <a:r>
              <a:rPr lang="ru-RU" dirty="0" smtClean="0"/>
              <a:t>Познакомиться с интересными городами нашей Родины;</a:t>
            </a:r>
          </a:p>
          <a:p>
            <a:pPr eaLnBrk="1" hangingPunct="1"/>
            <a:r>
              <a:rPr lang="ru-RU" dirty="0" smtClean="0"/>
              <a:t>Узнать, какие государства являются ближайшими соседями России;</a:t>
            </a:r>
          </a:p>
          <a:p>
            <a:pPr eaLnBrk="1" hangingPunct="1"/>
            <a:r>
              <a:rPr lang="ru-RU" dirty="0" smtClean="0"/>
              <a:t>Совершить увлекательное путешествие по странам Европы;</a:t>
            </a:r>
          </a:p>
          <a:p>
            <a:pPr eaLnBrk="1" hangingPunct="1"/>
            <a:r>
              <a:rPr lang="ru-RU" dirty="0" smtClean="0"/>
              <a:t>Увидеть некоторые знаменитые достопримечательности.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ЗОЛОТОЕ КОЛЬЦО РОССИИ</a:t>
            </a:r>
            <a:endParaRPr lang="ru-RU" sz="48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Золотое кольцо́ России — семейство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tooltip="Туристический маршрут"/>
              </a:rPr>
              <a:t>туристических маршрутов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проходящих по древним русским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tooltip="Город"/>
              </a:rPr>
              <a:t>городам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 которых сохранились уникальные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tooltip="Памятник"/>
              </a:rPr>
              <a:t>памятники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истории и культуры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 tooltip="Россия"/>
              </a:rPr>
              <a:t>России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центрам народных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6" tooltip="Ремесло"/>
              </a:rPr>
              <a:t>ремёсел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Количество и состав городов в конкретном маршруте может быть разным. Ниже перечислены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7" tooltip="Населённый пункт"/>
              </a:rPr>
              <a:t>населённые пункты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которые входят в разные маршруты.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Города Золотого кольца разбросаны по шести областям: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8" tooltip="Московская область"/>
              </a:rPr>
              <a:t>Московской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9" tooltip="Владимирская область"/>
              </a:rPr>
              <a:t>Владимирской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0" tooltip="Ивановская область"/>
              </a:rPr>
              <a:t>Ивановской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1" tooltip="Костромская область"/>
              </a:rPr>
              <a:t>Костромской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2" tooltip="Тверская область"/>
              </a:rPr>
              <a:t>Тверской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3" tooltip="Ярославская область"/>
              </a:rPr>
              <a:t>Ярославской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арта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1000125"/>
            <a:ext cx="7858125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57150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002060"/>
                </a:solidFill>
              </a:rPr>
              <a:t>Карта Золотого кольца</a:t>
            </a:r>
            <a:endParaRPr lang="ru-RU">
              <a:solidFill>
                <a:srgbClr val="002060"/>
              </a:solidFill>
            </a:endParaRPr>
          </a:p>
        </p:txBody>
      </p:sp>
      <p:sp>
        <p:nvSpPr>
          <p:cNvPr id="8196" name="Содержимое 3"/>
          <p:cNvSpPr>
            <a:spLocks noGrp="1"/>
          </p:cNvSpPr>
          <p:nvPr>
            <p:ph idx="1"/>
          </p:nvPr>
        </p:nvSpPr>
        <p:spPr>
          <a:xfrm>
            <a:off x="928688" y="928688"/>
            <a:ext cx="7143750" cy="516731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8000" smtClean="0">
                <a:solidFill>
                  <a:srgbClr val="FF0000"/>
                </a:solidFill>
              </a:rPr>
              <a:t>Сергиев - Посад</a:t>
            </a:r>
            <a:endParaRPr lang="ru-RU" sz="8000">
              <a:solidFill>
                <a:srgbClr val="FF0000"/>
              </a:solidFill>
            </a:endParaRPr>
          </a:p>
        </p:txBody>
      </p:sp>
      <p:sp>
        <p:nvSpPr>
          <p:cNvPr id="9218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b="1" smtClean="0"/>
          </a:p>
          <a:p>
            <a:pPr eaLnBrk="1" hangingPunct="1"/>
            <a:r>
              <a:rPr lang="ru-RU" b="1" smtClean="0"/>
              <a:t>Се́ргиев Посад</a:t>
            </a:r>
            <a:r>
              <a:rPr lang="ru-RU" smtClean="0"/>
              <a:t> — город (с </a:t>
            </a:r>
            <a:r>
              <a:rPr lang="ru-RU" smtClean="0">
                <a:hlinkClick r:id="rId2" tooltip="1919"/>
              </a:rPr>
              <a:t>1919</a:t>
            </a:r>
            <a:r>
              <a:rPr lang="ru-RU" smtClean="0"/>
              <a:t>) областного подчинения в </a:t>
            </a:r>
            <a:r>
              <a:rPr lang="ru-RU" smtClean="0">
                <a:hlinkClick r:id="rId3" tooltip="Россия"/>
              </a:rPr>
              <a:t>России</a:t>
            </a:r>
            <a:r>
              <a:rPr lang="ru-RU" smtClean="0"/>
              <a:t>, административный центр </a:t>
            </a:r>
            <a:r>
              <a:rPr lang="ru-RU" smtClean="0">
                <a:hlinkClick r:id="rId4" tooltip="Сергиево-Посадский район Московской области"/>
              </a:rPr>
              <a:t>Сергиево-Посадского района</a:t>
            </a:r>
            <a:r>
              <a:rPr lang="ru-RU" smtClean="0"/>
              <a:t> </a:t>
            </a:r>
            <a:r>
              <a:rPr lang="ru-RU" smtClean="0">
                <a:hlinkClick r:id="rId5" tooltip="Московская область"/>
              </a:rPr>
              <a:t>Московской области</a:t>
            </a:r>
            <a:r>
              <a:rPr lang="ru-RU" smtClean="0"/>
              <a:t>.</a:t>
            </a:r>
          </a:p>
          <a:p>
            <a:pPr eaLnBrk="1" hangingPunct="1"/>
            <a:r>
              <a:rPr lang="ru-RU" smtClean="0"/>
              <a:t>Расположен в 71 км к северо-востоку от </a:t>
            </a:r>
            <a:r>
              <a:rPr lang="ru-RU" smtClean="0">
                <a:hlinkClick r:id="rId6" tooltip="Москва"/>
              </a:rPr>
              <a:t>Москвы</a:t>
            </a:r>
            <a:r>
              <a:rPr lang="ru-RU" smtClean="0"/>
              <a:t>. Железнодорожная станция на линии </a:t>
            </a:r>
            <a:r>
              <a:rPr lang="ru-RU" smtClean="0">
                <a:hlinkClick r:id="rId6" tooltip="Москва"/>
              </a:rPr>
              <a:t>Москва</a:t>
            </a:r>
            <a:r>
              <a:rPr lang="ru-RU" smtClean="0"/>
              <a:t> — </a:t>
            </a:r>
            <a:r>
              <a:rPr lang="ru-RU" smtClean="0">
                <a:hlinkClick r:id="rId7" tooltip="Ярославль"/>
              </a:rPr>
              <a:t>Ярославль</a:t>
            </a:r>
            <a:r>
              <a:rPr lang="ru-RU" smtClean="0"/>
              <a:t>. Расположен на реке Кончуре с ее притоками.</a:t>
            </a:r>
          </a:p>
          <a:p>
            <a:pPr eaLnBrk="1" hangingPunct="1"/>
            <a:r>
              <a:rPr lang="ru-RU" smtClean="0"/>
              <a:t>Население 111,2 тыс. жителей.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23"/>
          <p:cNvSpPr>
            <a:spLocks noGrp="1"/>
          </p:cNvSpPr>
          <p:nvPr>
            <p:ph type="title"/>
          </p:nvPr>
        </p:nvSpPr>
        <p:spPr>
          <a:xfrm>
            <a:off x="4644008" y="3933056"/>
            <a:ext cx="2057400" cy="154305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dirty="0" lang="ru-RU" smtClean="0" sz="3200">
                <a:solidFill>
                  <a:schemeClr val="accent2">
                    <a:lumMod val="75000"/>
                  </a:schemeClr>
                </a:solidFill>
              </a:rPr>
              <a:t>Троице-Сергиева лавра.</a:t>
            </a:r>
            <a:endParaRPr dirty="0" lang="ru-RU" sz="32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6" name="Текст 25"/>
          <p:cNvSpPr>
            <a:spLocks noGrp="1"/>
          </p:cNvSpPr>
          <p:nvPr>
            <p:ph idx="2" sz="half" type="body"/>
          </p:nvPr>
        </p:nvSpPr>
        <p:spPr>
          <a:xfrm>
            <a:off x="6084168" y="0"/>
            <a:ext cx="3059832" cy="5301208"/>
          </a:xfrm>
        </p:spPr>
        <p:txBody>
          <a:bodyPr>
            <a:noAutofit/>
          </a:bodyPr>
          <a:lstStyle/>
          <a:p>
            <a:pPr eaLnBrk="1" fontAlgn="auto" hangingPunct="1">
              <a:defRPr/>
            </a:pPr>
            <a:r>
              <a:rPr b="1" dirty="0" err="1" lang="ru-RU" smtClean="0" sz="2400"/>
              <a:t>Тро́ицкая</a:t>
            </a:r>
            <a:r>
              <a:rPr b="1" dirty="0" lang="ru-RU" smtClean="0" sz="2400"/>
              <a:t> </a:t>
            </a:r>
            <a:r>
              <a:rPr b="1" dirty="0" err="1" lang="ru-RU" smtClean="0" sz="2400"/>
              <a:t>Се́ргиева</a:t>
            </a:r>
            <a:r>
              <a:rPr b="1" dirty="0" lang="ru-RU" smtClean="0" sz="2400"/>
              <a:t> </a:t>
            </a:r>
            <a:r>
              <a:rPr b="1" dirty="0" err="1" lang="ru-RU" smtClean="0" sz="2400"/>
              <a:t>Ла́вра</a:t>
            </a:r>
            <a:r>
              <a:rPr dirty="0" lang="ru-RU" smtClean="0" sz="2400"/>
              <a:t> — </a:t>
            </a:r>
            <a:r>
              <a:rPr dirty="0" lang="ru-RU" smtClean="0" sz="2000"/>
              <a:t>крупнейший </a:t>
            </a:r>
            <a:r>
              <a:rPr dirty="0" lang="ru-RU" smtClean="0" sz="2000">
                <a:hlinkClick r:id="rId2" tooltip="Православие"/>
              </a:rPr>
              <a:t>православный</a:t>
            </a:r>
            <a:r>
              <a:rPr dirty="0" lang="ru-RU" smtClean="0" sz="2000"/>
              <a:t> мужской </a:t>
            </a:r>
            <a:r>
              <a:rPr dirty="0" err="1" lang="ru-RU" smtClean="0" sz="2000">
                <a:hlinkClick r:id="rId3" tooltip="Ставропигия"/>
              </a:rPr>
              <a:t>ставропигиальный</a:t>
            </a:r>
            <a:r>
              <a:rPr dirty="0" lang="ru-RU" smtClean="0" sz="2000"/>
              <a:t> </a:t>
            </a:r>
            <a:r>
              <a:rPr dirty="0" lang="ru-RU" smtClean="0" sz="2000">
                <a:hlinkClick r:id="rId4" tooltip="Монастырь"/>
              </a:rPr>
              <a:t>монастырь</a:t>
            </a:r>
            <a:r>
              <a:rPr dirty="0" lang="ru-RU" smtClean="0" sz="2000"/>
              <a:t> </a:t>
            </a:r>
            <a:r>
              <a:rPr dirty="0" lang="ru-RU" smtClean="0" sz="2000">
                <a:hlinkClick r:id="rId5" tooltip="Россия"/>
              </a:rPr>
              <a:t>России</a:t>
            </a:r>
            <a:r>
              <a:rPr dirty="0" lang="ru-RU" smtClean="0" sz="2000"/>
              <a:t> (</a:t>
            </a:r>
            <a:r>
              <a:rPr dirty="0" lang="ru-RU" smtClean="0" sz="2000">
                <a:hlinkClick r:id="rId6" tooltip="Русская православная церковь"/>
              </a:rPr>
              <a:t>РПЦ</a:t>
            </a:r>
            <a:r>
              <a:rPr dirty="0" lang="ru-RU" smtClean="0" sz="2000"/>
              <a:t>), расположенный в центре города </a:t>
            </a:r>
            <a:r>
              <a:rPr dirty="0" lang="ru-RU" smtClean="0" sz="2000">
                <a:hlinkClick r:id="rId7" tooltip="Сергиев Посад"/>
              </a:rPr>
              <a:t>Сергиев Посад</a:t>
            </a:r>
            <a:r>
              <a:rPr dirty="0" lang="ru-RU" smtClean="0" sz="2000"/>
              <a:t> </a:t>
            </a:r>
            <a:r>
              <a:rPr dirty="0" lang="ru-RU" smtClean="0" sz="2000">
                <a:hlinkClick r:id="rId8" tooltip="Московская область"/>
              </a:rPr>
              <a:t>Московской области</a:t>
            </a:r>
            <a:r>
              <a:rPr dirty="0" lang="ru-RU" smtClean="0" sz="2000"/>
              <a:t>, на реке </a:t>
            </a:r>
            <a:r>
              <a:rPr dirty="0" err="1" lang="ru-RU" smtClean="0" sz="2000"/>
              <a:t>Кончуре</a:t>
            </a:r>
            <a:r>
              <a:rPr dirty="0" lang="ru-RU" smtClean="0" sz="2000"/>
              <a:t>. Основан в </a:t>
            </a:r>
            <a:r>
              <a:rPr dirty="0" lang="ru-RU" smtClean="0" sz="2000">
                <a:hlinkClick r:id="rId9" tooltip="XIV век"/>
              </a:rPr>
              <a:t>XIV веке</a:t>
            </a:r>
            <a:r>
              <a:rPr dirty="0" lang="ru-RU" smtClean="0" sz="2000"/>
              <a:t> преподобным </a:t>
            </a:r>
            <a:r>
              <a:rPr dirty="0" lang="ru-RU" smtClean="0" sz="2000">
                <a:hlinkClick r:id="rId10" tooltip="Сергий Радонежский"/>
              </a:rPr>
              <a:t>Сергием Радонежским</a:t>
            </a:r>
            <a:r>
              <a:rPr dirty="0" lang="ru-RU" smtClean="0" sz="2000"/>
              <a:t>.</a:t>
            </a:r>
            <a:endParaRPr dirty="0" lang="ru-RU" sz="2000"/>
          </a:p>
        </p:txBody>
      </p:sp>
      <p:pic>
        <p:nvPicPr>
          <p:cNvPr descr="Файл:The Trinity Cathedral Troitse Sergiyeva Lavra.jpg" id="2052" name="Picture 4">
            <a:hlinkClick r:id="rId11"/>
          </p:cNvPr>
          <p:cNvPicPr>
            <a:picLocks noChangeArrowheads="1" noChangeAspect="1" noGrp="1"/>
          </p:cNvPicPr>
          <p:nvPr>
            <p:ph idx="1" type="pic"/>
          </p:nvPr>
        </p:nvPicPr>
        <p:blipFill>
          <a:blip cstate="print" r:embed="rId12"/>
          <a:stretch>
            <a:fillRect/>
          </a:stretch>
        </p:blipFill>
        <p:spPr>
          <a:xfrm rot="420000">
            <a:off x="-102163" y="266725"/>
            <a:ext cx="4617720" cy="3931920"/>
          </a:xfrm>
          <a:noFill/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7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12"/>
                                        <p:tgtEl>
                                          <p:spTgt spid="2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grpId="0" spid="26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chemeClr val="accent2">
                    <a:lumMod val="75000"/>
                  </a:schemeClr>
                </a:solidFill>
              </a:rPr>
              <a:t>Башня </a:t>
            </a:r>
            <a:r>
              <a:rPr lang="ru-RU" err="1" smtClean="0">
                <a:solidFill>
                  <a:schemeClr val="accent2">
                    <a:lumMod val="75000"/>
                  </a:schemeClr>
                </a:solidFill>
              </a:rPr>
              <a:t>Утичья</a:t>
            </a:r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1746" name="Picture 2" descr="Файл:Russia-Sergiev Posad-Troitse-Sergiyeva Lavra-Duck Tower-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63" y="1000125"/>
            <a:ext cx="4267200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smtClean="0">
                <a:solidFill>
                  <a:schemeClr val="accent2">
                    <a:lumMod val="75000"/>
                  </a:schemeClr>
                </a:solidFill>
              </a:rPr>
              <a:t> Игрушечный промысел </a:t>
            </a:r>
            <a:br>
              <a:rPr lang="ru-RU" b="1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smtClean="0">
                <a:solidFill>
                  <a:schemeClr val="accent2">
                    <a:lumMod val="75000"/>
                  </a:schemeClr>
                </a:solidFill>
              </a:rPr>
              <a:t>Сергиева Посада</a:t>
            </a:r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291" name="Прямоугольник 2"/>
          <p:cNvSpPr>
            <a:spLocks noChangeArrowheads="1"/>
          </p:cNvSpPr>
          <p:nvPr/>
        </p:nvSpPr>
        <p:spPr bwMode="auto">
          <a:xfrm>
            <a:off x="214313" y="1285875"/>
            <a:ext cx="8643937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Сергиев Посад - столица </a:t>
            </a:r>
            <a:r>
              <a:rPr lang="ru-RU">
                <a:latin typeface="Constantia" pitchFamily="18" charset="0"/>
                <a:hlinkClick r:id="rId2" tooltip="Кукла"/>
              </a:rPr>
              <a:t>кукольного</a:t>
            </a:r>
            <a:r>
              <a:rPr lang="ru-RU">
                <a:latin typeface="Constantia" pitchFamily="18" charset="0"/>
              </a:rPr>
              <a:t> "царства", здесь создавались российские куклы и другие игрушки.</a:t>
            </a:r>
          </a:p>
          <a:p>
            <a:r>
              <a:rPr lang="ru-RU">
                <a:latin typeface="Constantia" pitchFamily="18" charset="0"/>
              </a:rPr>
              <a:t>Начало игрушечного </a:t>
            </a:r>
            <a:r>
              <a:rPr lang="ru-RU">
                <a:latin typeface="Constantia" pitchFamily="18" charset="0"/>
                <a:hlinkClick r:id="rId3" tooltip="Резьба по дереву"/>
              </a:rPr>
              <a:t>резного</a:t>
            </a:r>
            <a:r>
              <a:rPr lang="ru-RU">
                <a:latin typeface="Constantia" pitchFamily="18" charset="0"/>
              </a:rPr>
              <a:t> </a:t>
            </a:r>
            <a:r>
              <a:rPr lang="ru-RU">
                <a:latin typeface="Constantia" pitchFamily="18" charset="0"/>
                <a:hlinkClick r:id="rId4" tooltip="Промысел"/>
              </a:rPr>
              <a:t>промысла</a:t>
            </a:r>
            <a:r>
              <a:rPr lang="ru-RU">
                <a:latin typeface="Constantia" pitchFamily="18" charset="0"/>
              </a:rPr>
              <a:t> в Сергиевом Посаде относится к первым десятилетиям </a:t>
            </a:r>
            <a:r>
              <a:rPr lang="ru-RU">
                <a:latin typeface="Constantia" pitchFamily="18" charset="0"/>
                <a:hlinkClick r:id="rId5" tooltip="XVI"/>
              </a:rPr>
              <a:t>XVI</a:t>
            </a:r>
            <a:r>
              <a:rPr lang="ru-RU">
                <a:latin typeface="Constantia" pitchFamily="18" charset="0"/>
              </a:rPr>
              <a:t> века. К концу прошлого века этот город уже стал столицей игрушечного промысла России.</a:t>
            </a:r>
          </a:p>
          <a:p>
            <a:endParaRPr lang="ru-RU">
              <a:latin typeface="Constantia" pitchFamily="18" charset="0"/>
            </a:endParaRPr>
          </a:p>
          <a:p>
            <a:endParaRPr lang="ru-RU">
              <a:latin typeface="Constantia" pitchFamily="18" charset="0"/>
            </a:endParaRPr>
          </a:p>
          <a:p>
            <a:endParaRPr lang="ru-RU">
              <a:latin typeface="Constantia" pitchFamily="18" charset="0"/>
            </a:endParaRPr>
          </a:p>
          <a:p>
            <a:endParaRPr lang="ru-RU">
              <a:latin typeface="Constantia" pitchFamily="18" charset="0"/>
            </a:endParaRPr>
          </a:p>
          <a:p>
            <a:endParaRPr lang="ru-RU">
              <a:latin typeface="Constantia" pitchFamily="18" charset="0"/>
            </a:endParaRPr>
          </a:p>
          <a:p>
            <a:endParaRPr lang="ru-RU">
              <a:latin typeface="Constantia" pitchFamily="18" charset="0"/>
            </a:endParaRPr>
          </a:p>
          <a:p>
            <a:endParaRPr lang="ru-RU">
              <a:latin typeface="Constantia" pitchFamily="18" charset="0"/>
            </a:endParaRPr>
          </a:p>
          <a:p>
            <a:endParaRPr lang="ru-RU">
              <a:latin typeface="Constantia" pitchFamily="18" charset="0"/>
            </a:endParaRPr>
          </a:p>
          <a:p>
            <a:endParaRPr lang="ru-RU">
              <a:latin typeface="Constantia" pitchFamily="18" charset="0"/>
            </a:endParaRPr>
          </a:p>
        </p:txBody>
      </p:sp>
      <p:sp>
        <p:nvSpPr>
          <p:cNvPr id="12292" name="Прямоугольник 3"/>
          <p:cNvSpPr>
            <a:spLocks noChangeArrowheads="1"/>
          </p:cNvSpPr>
          <p:nvPr/>
        </p:nvSpPr>
        <p:spPr bwMode="auto">
          <a:xfrm>
            <a:off x="285750" y="2714625"/>
            <a:ext cx="8501063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nstantia" pitchFamily="18" charset="0"/>
            </a:endParaRPr>
          </a:p>
          <a:p>
            <a:r>
              <a:rPr lang="ru-RU">
                <a:latin typeface="Constantia" pitchFamily="18" charset="0"/>
              </a:rPr>
              <a:t>Изготавливают там игрушки и в настоящее время. Кроме того, в Сергиевом Посаде находится единственный в России Институт игрушки, где разрабатывают новые ее разновидности. Там же расположен уникальный Музей игрушки, по экспонатам которого можно изучать кукольную историю.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191</TotalTime>
  <Words>457</Words>
  <Application>Microsoft Office PowerPoint</Application>
  <PresentationFormat>Экран (4:3)</PresentationFormat>
  <Paragraphs>68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 Выполнила учитель начальных классов МБОУ СОШ № 24  Назарян   Нелли  Эдуардовна  </vt:lpstr>
      <vt:lpstr>Путешествие по Золотому кольцу России </vt:lpstr>
      <vt:lpstr>Что же мы узнаем?</vt:lpstr>
      <vt:lpstr>ЗОЛОТОЕ КОЛЬЦО РОССИИ</vt:lpstr>
      <vt:lpstr>Карта Золотого кольца</vt:lpstr>
      <vt:lpstr>Сергиев - Посад</vt:lpstr>
      <vt:lpstr>Троице-Сергиева лавра.</vt:lpstr>
      <vt:lpstr>Башня Утичья</vt:lpstr>
      <vt:lpstr> Игрушечный промысел  Сергиева Посада</vt:lpstr>
      <vt:lpstr>Переславль - Залесский</vt:lpstr>
      <vt:lpstr>  Переславль - Залесский</vt:lpstr>
      <vt:lpstr>Герб города</vt:lpstr>
      <vt:lpstr>Юрий Долгорукий</vt:lpstr>
      <vt:lpstr>       Спасо-Преображенский собор в Переславском кремле заложен Юрием Долгоруким в 1152 году. Достроен при Андрее Боголюбском в 1157. </vt:lpstr>
      <vt:lpstr>Ростов Великий</vt:lpstr>
      <vt:lpstr>Ростов</vt:lpstr>
      <vt:lpstr>Герб города</vt:lpstr>
      <vt:lpstr>Ростовский кремль</vt:lpstr>
      <vt:lpstr>Финифть</vt:lpstr>
      <vt:lpstr>Слайд 20</vt:lpstr>
      <vt:lpstr>Углич</vt:lpstr>
      <vt:lpstr>Углич</vt:lpstr>
      <vt:lpstr>Угличский кремль, церковь царевича  Димитрия на Крови (1692)</vt:lpstr>
      <vt:lpstr>  Панорама Угличского кремля с Волги</vt:lpstr>
      <vt:lpstr>Слайд 25</vt:lpstr>
      <vt:lpstr>Вид Угличской ГЭС с ул. Спасской</vt:lpstr>
      <vt:lpstr>Викторина</vt:lpstr>
    </vt:vector>
  </TitlesOfParts>
  <Company>RUSSIA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 по городам и странам</dc:title>
  <dc:creator>Оля</dc:creator>
  <cp:lastModifiedBy>Нелли</cp:lastModifiedBy>
  <cp:revision>20</cp:revision>
  <dcterms:created xsi:type="dcterms:W3CDTF">2009-03-11T14:36:43Z</dcterms:created>
  <dcterms:modified xsi:type="dcterms:W3CDTF">2014-03-11T16:40:07Z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632468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