
<file path=[Content_Types].xml><?xml version="1.0" encoding="utf-8"?>
<Types xmlns="http://schemas.openxmlformats.org/package/2006/content-types">
  <Default ContentType="image/png" Extension="png"/>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Master+xml" PartName="/ppt/slideMasters/slideMaster2.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3.xml"/>
  <Override ContentType="application/vnd.openxmlformats-officedocument.presentationml.slideLayout+xml" PartName="/ppt/slideLayouts/slideLayout14.xml"/>
  <Override ContentType="application/vnd.openxmlformats-officedocument.presentationml.slideLayout+xml" PartName="/ppt/slideLayouts/slideLayout15.xml"/>
  <Override ContentType="application/vnd.openxmlformats-officedocument.presentationml.slideLayout+xml" PartName="/ppt/slideLayouts/slideLayout16.xml"/>
  <Override ContentType="application/vnd.openxmlformats-officedocument.presentationml.slideLayout+xml" PartName="/ppt/slideLayouts/slideLayout17.xml"/>
  <Override ContentType="application/vnd.openxmlformats-officedocument.presentationml.slideLayout+xml" PartName="/ppt/slideLayouts/slideLayout18.xml"/>
  <Override ContentType="application/vnd.openxmlformats-officedocument.presentationml.slideLayout+xml" PartName="/ppt/slideLayouts/slideLayout19.xml"/>
  <Override ContentType="application/vnd.openxmlformats-officedocument.presentationml.slideLayout+xml" PartName="/ppt/slideLayouts/slideLayout20.xml"/>
  <Override ContentType="application/vnd.openxmlformats-officedocument.presentationml.slideLayout+xml" PartName="/ppt/slideLayouts/slideLayout21.xml"/>
  <Override ContentType="application/vnd.openxmlformats-officedocument.presentationml.slideLayout+xml" PartName="/ppt/slideLayouts/slideLayout22.xml"/>
  <Override ContentType="application/vnd.openxmlformats-officedocument.presentationml.slideLayout+xml" PartName="/ppt/slideLayouts/slideLayout23.xml"/>
  <Override ContentType="application/vnd.openxmlformats-officedocument.theme+xml" PartName="/ppt/theme/theme2.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61" r:id="rId3"/>
    <p:sldId id="260" r:id="rId4"/>
    <p:sldId id="263" r:id="rId5"/>
    <p:sldId id="264" r:id="rId6"/>
    <p:sldId id="265" r:id="rId7"/>
    <p:sldId id="257" r:id="rId8"/>
    <p:sldId id="267" r:id="rId9"/>
    <p:sldId id="268" r:id="rId10"/>
    <p:sldId id="269" r:id="rId11"/>
    <p:sldId id="270" r:id="rId12"/>
    <p:sldId id="271" r:id="rId13"/>
    <p:sldId id="258" r:id="rId14"/>
    <p:sldId id="259" r:id="rId15"/>
    <p:sldId id="272" r:id="rId16"/>
    <p:sldId id="273" r:id="rId17"/>
    <p:sldId id="274" r:id="rId1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C18152A9-9C37-47DD-81ED-4D7F15BA1C07}" type="datetimeFigureOut">
              <a:rPr lang="ru-RU"/>
              <a:pPr>
                <a:defRPr/>
              </a:pPr>
              <a:t>06.09.2012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2A9340F-C780-4CAB-9796-C1DFB8E83913}" type="slidenum">
              <a:rPr lang="ru-RU"/>
              <a:pPr>
                <a:defRPr/>
              </a:pPr>
              <a:t>‹#›</a:t>
            </a:fld>
            <a:endParaRPr lang="ru-RU"/>
          </a:p>
        </p:txBody>
      </p:sp>
    </p:spTree>
    <p:extLst>
      <p:ext uri="{BB962C8B-B14F-4D97-AF65-F5344CB8AC3E}">
        <p14:creationId xmlns:p14="http://schemas.microsoft.com/office/powerpoint/2010/main" val="335236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6CA6CBE-2FFF-49FC-94D2-74B276008EED}" type="datetimeFigureOut">
              <a:rPr lang="ru-RU"/>
              <a:pPr>
                <a:defRPr/>
              </a:pPr>
              <a:t>06.09.2012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6CB26DC-53EF-4711-93E0-8C3144763E35}" type="slidenum">
              <a:rPr lang="ru-RU"/>
              <a:pPr>
                <a:defRPr/>
              </a:pPr>
              <a:t>‹#›</a:t>
            </a:fld>
            <a:endParaRPr lang="ru-RU"/>
          </a:p>
        </p:txBody>
      </p:sp>
    </p:spTree>
    <p:extLst>
      <p:ext uri="{BB962C8B-B14F-4D97-AF65-F5344CB8AC3E}">
        <p14:creationId xmlns:p14="http://schemas.microsoft.com/office/powerpoint/2010/main" val="1044091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97B6BC7-4E24-419C-9116-FC13CAA8F3A9}" type="datetimeFigureOut">
              <a:rPr lang="ru-RU"/>
              <a:pPr>
                <a:defRPr/>
              </a:pPr>
              <a:t>06.09.2012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7D520AF-AEE7-41DF-8412-19B47098E094}" type="slidenum">
              <a:rPr lang="ru-RU"/>
              <a:pPr>
                <a:defRPr/>
              </a:pPr>
              <a:t>‹#›</a:t>
            </a:fld>
            <a:endParaRPr lang="ru-RU"/>
          </a:p>
        </p:txBody>
      </p:sp>
    </p:spTree>
    <p:extLst>
      <p:ext uri="{BB962C8B-B14F-4D97-AF65-F5344CB8AC3E}">
        <p14:creationId xmlns:p14="http://schemas.microsoft.com/office/powerpoint/2010/main" val="37535394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bg1"/>
        </a:solidFill>
        <a:effectLst/>
      </p:bgPr>
    </p:bg>
    <p:spTree>
      <p:nvGrpSpPr>
        <p:cNvPr id="1" name=""/>
        <p:cNvGrpSpPr/>
        <p:nvPr/>
      </p:nvGrpSpPr>
      <p:grpSpPr>
        <a:xfrm>
          <a:off x="0" y="0"/>
          <a:ext cx="0" cy="0"/>
          <a:chOff x="0" y="0"/>
          <a:chExt cx="0" cy="0"/>
        </a:xfrm>
      </p:grpSpPr>
      <p:grpSp>
        <p:nvGrpSpPr>
          <p:cNvPr id="4" name="Group 19"/>
          <p:cNvGrpSpPr>
            <a:grpSpLocks/>
          </p:cNvGrpSpPr>
          <p:nvPr/>
        </p:nvGrpSpPr>
        <p:grpSpPr bwMode="auto">
          <a:xfrm>
            <a:off x="1066800" y="0"/>
            <a:ext cx="8077200" cy="6858000"/>
            <a:chOff x="672" y="0"/>
            <a:chExt cx="5088" cy="4320"/>
          </a:xfrm>
        </p:grpSpPr>
        <p:sp>
          <p:nvSpPr>
            <p:cNvPr id="5" name="Oval 20"/>
            <p:cNvSpPr>
              <a:spLocks noChangeArrowheads="1"/>
            </p:cNvSpPr>
            <p:nvPr/>
          </p:nvSpPr>
          <p:spPr bwMode="ltGray">
            <a:xfrm>
              <a:off x="672" y="4"/>
              <a:ext cx="4628" cy="4316"/>
            </a:xfrm>
            <a:prstGeom prst="ellipse">
              <a:avLst/>
            </a:prstGeom>
            <a:solidFill>
              <a:schemeClr val="accent1"/>
            </a:solidFill>
            <a:ln w="9525">
              <a:noFill/>
              <a:round/>
              <a:headEnd/>
              <a:tailEnd/>
            </a:ln>
            <a:effectLst/>
          </p:spPr>
          <p:txBody>
            <a:bodyPr wrap="none" anchor="ctr"/>
            <a:lstStyle/>
            <a:p>
              <a:pPr fontAlgn="auto">
                <a:spcBef>
                  <a:spcPts val="0"/>
                </a:spcBef>
                <a:spcAft>
                  <a:spcPts val="0"/>
                </a:spcAft>
                <a:defRPr/>
              </a:pPr>
              <a:endParaRPr lang="ru-RU">
                <a:latin typeface="+mn-lt"/>
              </a:endParaRPr>
            </a:p>
          </p:txBody>
        </p:sp>
        <p:sp>
          <p:nvSpPr>
            <p:cNvPr id="6" name="Rectangle 21"/>
            <p:cNvSpPr>
              <a:spLocks noChangeArrowheads="1"/>
            </p:cNvSpPr>
            <p:nvPr/>
          </p:nvSpPr>
          <p:spPr bwMode="ltGray">
            <a:xfrm>
              <a:off x="3056" y="0"/>
              <a:ext cx="2704" cy="4318"/>
            </a:xfrm>
            <a:prstGeom prst="rect">
              <a:avLst/>
            </a:prstGeom>
            <a:solidFill>
              <a:schemeClr val="accent1"/>
            </a:solidFill>
            <a:ln w="9525">
              <a:noFill/>
              <a:miter lim="800000"/>
              <a:headEnd/>
              <a:tailEnd/>
            </a:ln>
            <a:effectLst/>
          </p:spPr>
          <p:txBody>
            <a:bodyPr wrap="none" anchor="ctr"/>
            <a:lstStyle/>
            <a:p>
              <a:pPr fontAlgn="auto">
                <a:spcBef>
                  <a:spcPts val="0"/>
                </a:spcBef>
                <a:spcAft>
                  <a:spcPts val="0"/>
                </a:spcAft>
                <a:defRPr/>
              </a:pPr>
              <a:endParaRPr lang="ru-RU">
                <a:latin typeface="+mn-lt"/>
              </a:endParaRPr>
            </a:p>
          </p:txBody>
        </p:sp>
      </p:grpSp>
      <p:sp>
        <p:nvSpPr>
          <p:cNvPr id="7" name="Oval 18"/>
          <p:cNvSpPr>
            <a:spLocks noChangeArrowheads="1"/>
          </p:cNvSpPr>
          <p:nvPr/>
        </p:nvSpPr>
        <p:spPr bwMode="ltGray">
          <a:xfrm>
            <a:off x="5186363" y="6132513"/>
            <a:ext cx="428625" cy="385762"/>
          </a:xfrm>
          <a:prstGeom prst="ellipse">
            <a:avLst/>
          </a:prstGeom>
          <a:gradFill rotWithShape="0">
            <a:gsLst>
              <a:gs pos="0">
                <a:schemeClr val="accent1"/>
              </a:gs>
              <a:gs pos="100000">
                <a:schemeClr val="accent1">
                  <a:gamma/>
                  <a:shade val="46275"/>
                  <a:invGamma/>
                </a:schemeClr>
              </a:gs>
            </a:gsLst>
            <a:path path="shape">
              <a:fillToRect l="50000" t="50000" r="50000" b="50000"/>
            </a:path>
          </a:gradFill>
          <a:ln w="9525">
            <a:noFill/>
            <a:round/>
            <a:headEnd/>
            <a:tailEnd/>
          </a:ln>
          <a:effectLst/>
        </p:spPr>
        <p:txBody>
          <a:bodyPr wrap="none" anchor="ctr"/>
          <a:lstStyle/>
          <a:p>
            <a:pPr fontAlgn="auto">
              <a:spcBef>
                <a:spcPts val="0"/>
              </a:spcBef>
              <a:spcAft>
                <a:spcPts val="0"/>
              </a:spcAft>
              <a:defRPr/>
            </a:pPr>
            <a:endParaRPr lang="ru-RU">
              <a:latin typeface="+mn-lt"/>
            </a:endParaRPr>
          </a:p>
        </p:txBody>
      </p:sp>
      <p:pic>
        <p:nvPicPr>
          <p:cNvPr id="8" name="Picture 23" descr="C:\Documents and Settings\Пользователь\Рабочий стол\иконки для нового сайта\recherche internet.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0825" y="260350"/>
            <a:ext cx="3241675"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bwMode="white">
          <a:xfrm>
            <a:off x="1524000" y="914400"/>
            <a:ext cx="7315200" cy="1295400"/>
          </a:xfrm>
        </p:spPr>
        <p:txBody>
          <a:bodyPr/>
          <a:lstStyle>
            <a:lvl1pPr>
              <a:defRPr sz="4000" u="sng"/>
            </a:lvl1pPr>
          </a:lstStyle>
          <a:p>
            <a:r>
              <a:rPr lang="ru-RU" dirty="0" smtClean="0"/>
              <a:t>Образец заголовка</a:t>
            </a:r>
            <a:endParaRPr lang="en-US" dirty="0"/>
          </a:p>
        </p:txBody>
      </p:sp>
      <p:sp>
        <p:nvSpPr>
          <p:cNvPr id="3075" name="Rectangle 3"/>
          <p:cNvSpPr>
            <a:spLocks noGrp="1" noChangeArrowheads="1"/>
          </p:cNvSpPr>
          <p:nvPr>
            <p:ph type="subTitle" idx="1"/>
          </p:nvPr>
        </p:nvSpPr>
        <p:spPr bwMode="white">
          <a:xfrm>
            <a:off x="5562600" y="6172200"/>
            <a:ext cx="3581400" cy="381000"/>
          </a:xfrm>
        </p:spPr>
        <p:txBody>
          <a:bodyPr/>
          <a:lstStyle>
            <a:lvl1pPr marL="0" indent="0">
              <a:buFont typeface="Wingdings" pitchFamily="2" charset="2"/>
              <a:buNone/>
              <a:defRPr sz="1800" b="1"/>
            </a:lvl1pPr>
          </a:lstStyle>
          <a:p>
            <a:r>
              <a:rPr lang="ru-RU" smtClean="0"/>
              <a:t>Образец подзаголовка</a:t>
            </a:r>
            <a:endParaRPr lang="en-US"/>
          </a:p>
        </p:txBody>
      </p:sp>
      <p:sp>
        <p:nvSpPr>
          <p:cNvPr id="9" name="Rectangle 4"/>
          <p:cNvSpPr>
            <a:spLocks noGrp="1" noChangeArrowheads="1"/>
          </p:cNvSpPr>
          <p:nvPr>
            <p:ph type="dt" sz="half" idx="10"/>
          </p:nvPr>
        </p:nvSpPr>
        <p:spPr>
          <a:xfrm>
            <a:off x="457200" y="6477000"/>
            <a:ext cx="2133600" cy="244475"/>
          </a:xfrm>
        </p:spPr>
        <p:txBody>
          <a:bodyPr/>
          <a:lstStyle>
            <a:lvl1pPr>
              <a:defRPr sz="1200"/>
            </a:lvl1pPr>
          </a:lstStyle>
          <a:p>
            <a:pPr>
              <a:defRPr/>
            </a:pPr>
            <a:endParaRPr lang="en-US"/>
          </a:p>
        </p:txBody>
      </p:sp>
      <p:sp>
        <p:nvSpPr>
          <p:cNvPr id="10" name="Rectangle 5"/>
          <p:cNvSpPr>
            <a:spLocks noGrp="1" noChangeArrowheads="1"/>
          </p:cNvSpPr>
          <p:nvPr>
            <p:ph type="ftr" sz="quarter" idx="11"/>
          </p:nvPr>
        </p:nvSpPr>
        <p:spPr>
          <a:xfrm>
            <a:off x="3124200" y="6477000"/>
            <a:ext cx="2895600" cy="244475"/>
          </a:xfrm>
        </p:spPr>
        <p:txBody>
          <a:bodyPr/>
          <a:lstStyle>
            <a:lvl1pPr>
              <a:defRPr sz="1200"/>
            </a:lvl1pPr>
          </a:lstStyle>
          <a:p>
            <a:pPr>
              <a:defRPr/>
            </a:pPr>
            <a:endParaRPr lang="en-US"/>
          </a:p>
        </p:txBody>
      </p:sp>
      <p:sp>
        <p:nvSpPr>
          <p:cNvPr id="11" name="Rectangle 6"/>
          <p:cNvSpPr>
            <a:spLocks noGrp="1" noChangeArrowheads="1"/>
          </p:cNvSpPr>
          <p:nvPr>
            <p:ph type="sldNum" sz="quarter" idx="12"/>
          </p:nvPr>
        </p:nvSpPr>
        <p:spPr>
          <a:xfrm>
            <a:off x="6553200" y="6477000"/>
            <a:ext cx="2133600" cy="244475"/>
          </a:xfrm>
        </p:spPr>
        <p:txBody>
          <a:bodyPr/>
          <a:lstStyle>
            <a:lvl1pPr>
              <a:defRPr sz="1200"/>
            </a:lvl1pPr>
          </a:lstStyle>
          <a:p>
            <a:pPr>
              <a:defRPr/>
            </a:pPr>
            <a:fld id="{4F119577-F031-46B8-A9D4-DECAE56A3B6C}" type="slidenum">
              <a:rPr lang="en-US"/>
              <a:pPr>
                <a:defRPr/>
              </a:pPr>
              <a:t>‹#›</a:t>
            </a:fld>
            <a:endParaRPr lang="en-US"/>
          </a:p>
        </p:txBody>
      </p:sp>
    </p:spTree>
    <p:extLst>
      <p:ext uri="{BB962C8B-B14F-4D97-AF65-F5344CB8AC3E}">
        <p14:creationId xmlns:p14="http://schemas.microsoft.com/office/powerpoint/2010/main" val="1340834529"/>
      </p:ext>
    </p:extLst>
  </p:cSld>
  <p:clrMapOvr>
    <a:masterClrMapping/>
  </p:clrMapOvr>
  <p:transition spd="med">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2132D55-375D-42FD-9B66-DB7B59A3D89F}" type="slidenum">
              <a:rPr lang="en-US"/>
              <a:pPr>
                <a:defRPr/>
              </a:pPr>
              <a:t>‹#›</a:t>
            </a:fld>
            <a:endParaRPr lang="en-US"/>
          </a:p>
        </p:txBody>
      </p:sp>
    </p:spTree>
    <p:extLst>
      <p:ext uri="{BB962C8B-B14F-4D97-AF65-F5344CB8AC3E}">
        <p14:creationId xmlns:p14="http://schemas.microsoft.com/office/powerpoint/2010/main" val="1574682409"/>
      </p:ext>
    </p:extLst>
  </p:cSld>
  <p:clrMapOvr>
    <a:masterClrMapping/>
  </p:clrMapOvr>
  <p:transition spd="med">
    <p:circl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D35EB50-1063-4B1B-9439-C41430BBF774}" type="slidenum">
              <a:rPr lang="en-US"/>
              <a:pPr>
                <a:defRPr/>
              </a:pPr>
              <a:t>‹#›</a:t>
            </a:fld>
            <a:endParaRPr lang="en-US"/>
          </a:p>
        </p:txBody>
      </p:sp>
    </p:spTree>
    <p:extLst>
      <p:ext uri="{BB962C8B-B14F-4D97-AF65-F5344CB8AC3E}">
        <p14:creationId xmlns:p14="http://schemas.microsoft.com/office/powerpoint/2010/main" val="2814962944"/>
      </p:ext>
    </p:extLst>
  </p:cSld>
  <p:clrMapOvr>
    <a:masterClrMapping/>
  </p:clrMapOvr>
  <p:transition spd="med">
    <p:circl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0763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076325"/>
            <a:ext cx="4038600" cy="5248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79222D1-D756-4438-8877-B5E36B1CEB6F}" type="slidenum">
              <a:rPr lang="en-US"/>
              <a:pPr>
                <a:defRPr/>
              </a:pPr>
              <a:t>‹#›</a:t>
            </a:fld>
            <a:endParaRPr lang="en-US"/>
          </a:p>
        </p:txBody>
      </p:sp>
    </p:spTree>
    <p:extLst>
      <p:ext uri="{BB962C8B-B14F-4D97-AF65-F5344CB8AC3E}">
        <p14:creationId xmlns:p14="http://schemas.microsoft.com/office/powerpoint/2010/main" val="1302546481"/>
      </p:ext>
    </p:extLst>
  </p:cSld>
  <p:clrMapOvr>
    <a:masterClrMapping/>
  </p:clrMapOvr>
  <p:transition spd="med">
    <p:circl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B2C8FDAC-CC6B-49AE-BCDE-FC5F1254B942}" type="slidenum">
              <a:rPr lang="en-US"/>
              <a:pPr>
                <a:defRPr/>
              </a:pPr>
              <a:t>‹#›</a:t>
            </a:fld>
            <a:endParaRPr lang="en-US"/>
          </a:p>
        </p:txBody>
      </p:sp>
    </p:spTree>
    <p:extLst>
      <p:ext uri="{BB962C8B-B14F-4D97-AF65-F5344CB8AC3E}">
        <p14:creationId xmlns:p14="http://schemas.microsoft.com/office/powerpoint/2010/main" val="3040439507"/>
      </p:ext>
    </p:extLst>
  </p:cSld>
  <p:clrMapOvr>
    <a:masterClrMapping/>
  </p:clrMapOvr>
  <p:transition spd="med">
    <p:circl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AB7C086-6ACA-4827-A90C-E4BFE7470559}" type="slidenum">
              <a:rPr lang="en-US"/>
              <a:pPr>
                <a:defRPr/>
              </a:pPr>
              <a:t>‹#›</a:t>
            </a:fld>
            <a:endParaRPr lang="en-US"/>
          </a:p>
        </p:txBody>
      </p:sp>
    </p:spTree>
    <p:extLst>
      <p:ext uri="{BB962C8B-B14F-4D97-AF65-F5344CB8AC3E}">
        <p14:creationId xmlns:p14="http://schemas.microsoft.com/office/powerpoint/2010/main" val="4222939381"/>
      </p:ext>
    </p:extLst>
  </p:cSld>
  <p:clrMapOvr>
    <a:masterClrMapping/>
  </p:clrMapOvr>
  <p:transition spd="med">
    <p:circl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1C0EE89-018C-4AC3-A4C6-8035ECB707D2}" type="slidenum">
              <a:rPr lang="en-US"/>
              <a:pPr>
                <a:defRPr/>
              </a:pPr>
              <a:t>‹#›</a:t>
            </a:fld>
            <a:endParaRPr lang="en-US"/>
          </a:p>
        </p:txBody>
      </p:sp>
    </p:spTree>
    <p:extLst>
      <p:ext uri="{BB962C8B-B14F-4D97-AF65-F5344CB8AC3E}">
        <p14:creationId xmlns:p14="http://schemas.microsoft.com/office/powerpoint/2010/main" val="1266751444"/>
      </p:ext>
    </p:extLst>
  </p:cSld>
  <p:clrMapOvr>
    <a:masterClrMapping/>
  </p:clrMapOvr>
  <p:transition spd="med">
    <p:circl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AC2EE56-49C9-4057-8D6D-2539469F1CE9}" type="slidenum">
              <a:rPr lang="en-US"/>
              <a:pPr>
                <a:defRPr/>
              </a:pPr>
              <a:t>‹#›</a:t>
            </a:fld>
            <a:endParaRPr lang="en-US"/>
          </a:p>
        </p:txBody>
      </p:sp>
    </p:spTree>
    <p:extLst>
      <p:ext uri="{BB962C8B-B14F-4D97-AF65-F5344CB8AC3E}">
        <p14:creationId xmlns:p14="http://schemas.microsoft.com/office/powerpoint/2010/main" val="2986466797"/>
      </p:ext>
    </p:extLst>
  </p:cSld>
  <p:clrMapOvr>
    <a:masterClrMapping/>
  </p:clrMapOvr>
  <p:transition spd="med">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9B7764B-2AC7-47B8-A83C-6C3B8EBAAD7E}" type="datetimeFigureOut">
              <a:rPr lang="ru-RU"/>
              <a:pPr>
                <a:defRPr/>
              </a:pPr>
              <a:t>06.09.2012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6573AC5-B039-4DDA-86A8-01DDA7A01FA8}" type="slidenum">
              <a:rPr lang="ru-RU"/>
              <a:pPr>
                <a:defRPr/>
              </a:pPr>
              <a:t>‹#›</a:t>
            </a:fld>
            <a:endParaRPr lang="ru-RU"/>
          </a:p>
        </p:txBody>
      </p:sp>
    </p:spTree>
    <p:extLst>
      <p:ext uri="{BB962C8B-B14F-4D97-AF65-F5344CB8AC3E}">
        <p14:creationId xmlns:p14="http://schemas.microsoft.com/office/powerpoint/2010/main" val="19112756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8A3BA94-F759-41F6-BE2A-BD456C4158FF}" type="slidenum">
              <a:rPr lang="en-US"/>
              <a:pPr>
                <a:defRPr/>
              </a:pPr>
              <a:t>‹#›</a:t>
            </a:fld>
            <a:endParaRPr lang="en-US"/>
          </a:p>
        </p:txBody>
      </p:sp>
    </p:spTree>
    <p:extLst>
      <p:ext uri="{BB962C8B-B14F-4D97-AF65-F5344CB8AC3E}">
        <p14:creationId xmlns:p14="http://schemas.microsoft.com/office/powerpoint/2010/main" val="2648276867"/>
      </p:ext>
    </p:extLst>
  </p:cSld>
  <p:clrMapOvr>
    <a:masterClrMapping/>
  </p:clrMapOvr>
  <p:transition spd="med">
    <p:circl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A1EA86A-BAEC-4606-8B38-CC5FDADDDB58}" type="slidenum">
              <a:rPr lang="en-US"/>
              <a:pPr>
                <a:defRPr/>
              </a:pPr>
              <a:t>‹#›</a:t>
            </a:fld>
            <a:endParaRPr lang="en-US"/>
          </a:p>
        </p:txBody>
      </p:sp>
    </p:spTree>
    <p:extLst>
      <p:ext uri="{BB962C8B-B14F-4D97-AF65-F5344CB8AC3E}">
        <p14:creationId xmlns:p14="http://schemas.microsoft.com/office/powerpoint/2010/main" val="3984253840"/>
      </p:ext>
    </p:extLst>
  </p:cSld>
  <p:clrMapOvr>
    <a:masterClrMapping/>
  </p:clrMapOvr>
  <p:transition spd="med">
    <p:circl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91300" y="123825"/>
            <a:ext cx="2095500" cy="62007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04800" y="123825"/>
            <a:ext cx="6134100" cy="62007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3AB91BF-7577-4480-A2E9-F325C9F69A32}" type="slidenum">
              <a:rPr lang="en-US"/>
              <a:pPr>
                <a:defRPr/>
              </a:pPr>
              <a:t>‹#›</a:t>
            </a:fld>
            <a:endParaRPr lang="en-US"/>
          </a:p>
        </p:txBody>
      </p:sp>
    </p:spTree>
    <p:extLst>
      <p:ext uri="{BB962C8B-B14F-4D97-AF65-F5344CB8AC3E}">
        <p14:creationId xmlns:p14="http://schemas.microsoft.com/office/powerpoint/2010/main" val="439099683"/>
      </p:ext>
    </p:extLst>
  </p:cSld>
  <p:clrMapOvr>
    <a:masterClrMapping/>
  </p:clrMapOvr>
  <p:transition spd="med">
    <p:circl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23825"/>
            <a:ext cx="7162800" cy="8382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076325"/>
            <a:ext cx="8229600" cy="5248275"/>
          </a:xfrm>
        </p:spPr>
        <p:txBody>
          <a:bodyPr/>
          <a:lstStyle/>
          <a:p>
            <a:pPr lvl="0"/>
            <a:r>
              <a:rPr lang="ru-RU" noProof="0" smtClean="0"/>
              <a:t>Вставка таблицы</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7C186E7-AF54-4D99-8BF3-2C7DBAECC3E9}" type="slidenum">
              <a:rPr lang="en-US"/>
              <a:pPr>
                <a:defRPr/>
              </a:pPr>
              <a:t>‹#›</a:t>
            </a:fld>
            <a:endParaRPr lang="en-US"/>
          </a:p>
        </p:txBody>
      </p:sp>
    </p:spTree>
    <p:extLst>
      <p:ext uri="{BB962C8B-B14F-4D97-AF65-F5344CB8AC3E}">
        <p14:creationId xmlns:p14="http://schemas.microsoft.com/office/powerpoint/2010/main" val="670079111"/>
      </p:ext>
    </p:extLst>
  </p:cSld>
  <p:clrMapOvr>
    <a:masterClrMapping/>
  </p:clrMapOvr>
  <p:transition spd="med">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9F484361-70F6-431D-B665-A1E1D1666FDC}" type="datetimeFigureOut">
              <a:rPr lang="ru-RU"/>
              <a:pPr>
                <a:defRPr/>
              </a:pPr>
              <a:t>06.09.2012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3A90DB5-3831-4EC1-9BEC-FA2A9B2FD6CD}" type="slidenum">
              <a:rPr lang="ru-RU"/>
              <a:pPr>
                <a:defRPr/>
              </a:pPr>
              <a:t>‹#›</a:t>
            </a:fld>
            <a:endParaRPr lang="ru-RU"/>
          </a:p>
        </p:txBody>
      </p:sp>
    </p:spTree>
    <p:extLst>
      <p:ext uri="{BB962C8B-B14F-4D97-AF65-F5344CB8AC3E}">
        <p14:creationId xmlns:p14="http://schemas.microsoft.com/office/powerpoint/2010/main" val="157492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A6DCBD5-4BF4-4BE5-B2BB-0AD6BE868FAF}" type="datetimeFigureOut">
              <a:rPr lang="ru-RU"/>
              <a:pPr>
                <a:defRPr/>
              </a:pPr>
              <a:t>06.09.2012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656A104-0AF9-48ED-AD00-D427447FE931}" type="slidenum">
              <a:rPr lang="ru-RU"/>
              <a:pPr>
                <a:defRPr/>
              </a:pPr>
              <a:t>‹#›</a:t>
            </a:fld>
            <a:endParaRPr lang="ru-RU"/>
          </a:p>
        </p:txBody>
      </p:sp>
    </p:spTree>
    <p:extLst>
      <p:ext uri="{BB962C8B-B14F-4D97-AF65-F5344CB8AC3E}">
        <p14:creationId xmlns:p14="http://schemas.microsoft.com/office/powerpoint/2010/main" val="1155306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218D842-6234-4E09-98CB-2194376EAEB5}" type="datetimeFigureOut">
              <a:rPr lang="ru-RU"/>
              <a:pPr>
                <a:defRPr/>
              </a:pPr>
              <a:t>06.09.2012</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5D68110F-60A3-4214-8EF5-525B321C3ADE}" type="slidenum">
              <a:rPr lang="ru-RU"/>
              <a:pPr>
                <a:defRPr/>
              </a:pPr>
              <a:t>‹#›</a:t>
            </a:fld>
            <a:endParaRPr lang="ru-RU"/>
          </a:p>
        </p:txBody>
      </p:sp>
    </p:spTree>
    <p:extLst>
      <p:ext uri="{BB962C8B-B14F-4D97-AF65-F5344CB8AC3E}">
        <p14:creationId xmlns:p14="http://schemas.microsoft.com/office/powerpoint/2010/main" val="35485833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21A3B6C1-392B-4860-822C-AC57F043E974}" type="datetimeFigureOut">
              <a:rPr lang="ru-RU"/>
              <a:pPr>
                <a:defRPr/>
              </a:pPr>
              <a:t>06.09.2012</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5243C654-CB70-4852-B489-078F2715509C}" type="slidenum">
              <a:rPr lang="ru-RU"/>
              <a:pPr>
                <a:defRPr/>
              </a:pPr>
              <a:t>‹#›</a:t>
            </a:fld>
            <a:endParaRPr lang="ru-RU"/>
          </a:p>
        </p:txBody>
      </p:sp>
    </p:spTree>
    <p:extLst>
      <p:ext uri="{BB962C8B-B14F-4D97-AF65-F5344CB8AC3E}">
        <p14:creationId xmlns:p14="http://schemas.microsoft.com/office/powerpoint/2010/main" val="20955957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C76A89B8-0238-4379-BD42-B680DD5C0856}" type="datetimeFigureOut">
              <a:rPr lang="ru-RU"/>
              <a:pPr>
                <a:defRPr/>
              </a:pPr>
              <a:t>06.09.2012</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2F686056-E978-4150-88F7-6D68AC57D196}" type="slidenum">
              <a:rPr lang="ru-RU"/>
              <a:pPr>
                <a:defRPr/>
              </a:pPr>
              <a:t>‹#›</a:t>
            </a:fld>
            <a:endParaRPr lang="ru-RU"/>
          </a:p>
        </p:txBody>
      </p:sp>
    </p:spTree>
    <p:extLst>
      <p:ext uri="{BB962C8B-B14F-4D97-AF65-F5344CB8AC3E}">
        <p14:creationId xmlns:p14="http://schemas.microsoft.com/office/powerpoint/2010/main" val="29688219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5472DC4-14D5-4A3A-9654-C0A46E252507}" type="datetimeFigureOut">
              <a:rPr lang="ru-RU"/>
              <a:pPr>
                <a:defRPr/>
              </a:pPr>
              <a:t>06.09.2012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6D3ABB5-A982-4579-9B89-04590966F859}" type="slidenum">
              <a:rPr lang="ru-RU"/>
              <a:pPr>
                <a:defRPr/>
              </a:pPr>
              <a:t>‹#›</a:t>
            </a:fld>
            <a:endParaRPr lang="ru-RU"/>
          </a:p>
        </p:txBody>
      </p:sp>
    </p:spTree>
    <p:extLst>
      <p:ext uri="{BB962C8B-B14F-4D97-AF65-F5344CB8AC3E}">
        <p14:creationId xmlns:p14="http://schemas.microsoft.com/office/powerpoint/2010/main" val="3494471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D114819E-5C65-41B8-A0C1-9ECCA4A8513F}" type="datetimeFigureOut">
              <a:rPr lang="ru-RU"/>
              <a:pPr>
                <a:defRPr/>
              </a:pPr>
              <a:t>06.09.2012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1E25A828-E484-4678-A7DD-4DE0B58FE246}" type="slidenum">
              <a:rPr lang="ru-RU"/>
              <a:pPr>
                <a:defRPr/>
              </a:pPr>
              <a:t>‹#›</a:t>
            </a:fld>
            <a:endParaRPr lang="ru-RU"/>
          </a:p>
        </p:txBody>
      </p:sp>
    </p:spTree>
    <p:extLst>
      <p:ext uri="{BB962C8B-B14F-4D97-AF65-F5344CB8AC3E}">
        <p14:creationId xmlns:p14="http://schemas.microsoft.com/office/powerpoint/2010/main" val="2674652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35DBAF0C-8BD7-400A-B30D-A0E0FBC7239C}" type="datetimeFigureOut">
              <a:rPr lang="ru-RU"/>
              <a:pPr>
                <a:defRPr/>
              </a:pPr>
              <a:t>06.09.2012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1E65C4A9-97D9-4230-9C5A-3B4C031857BF}"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ltGray">
      <p:bgPr>
        <a:gradFill rotWithShape="0">
          <a:gsLst>
            <a:gs pos="0">
              <a:schemeClr val="bg1">
                <a:gamma/>
                <a:shade val="46275"/>
                <a:invGamma/>
              </a:schemeClr>
            </a:gs>
            <a:gs pos="100000">
              <a:schemeClr val="bg1"/>
            </a:gs>
          </a:gsLst>
          <a:lin ang="0" scaled="1"/>
        </a:gradFill>
        <a:effectLst/>
      </p:bgPr>
    </p:bg>
    <p:spTree>
      <p:nvGrpSpPr>
        <p:cNvPr id="1" name=""/>
        <p:cNvGrpSpPr/>
        <p:nvPr/>
      </p:nvGrpSpPr>
      <p:grpSpPr>
        <a:xfrm>
          <a:off x="0" y="0"/>
          <a:ext cx="0" cy="0"/>
          <a:chOff x="0" y="0"/>
          <a:chExt cx="0" cy="0"/>
        </a:xfrm>
      </p:grpSpPr>
      <p:sp>
        <p:nvSpPr>
          <p:cNvPr id="1041" name="Rectangle 17"/>
          <p:cNvSpPr>
            <a:spLocks noChangeArrowheads="1"/>
          </p:cNvSpPr>
          <p:nvPr/>
        </p:nvSpPr>
        <p:spPr bwMode="white">
          <a:xfrm>
            <a:off x="3733800" y="0"/>
            <a:ext cx="5410200" cy="6858000"/>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wrap="none" anchor="ctr"/>
          <a:lstStyle/>
          <a:p>
            <a:pPr fontAlgn="auto">
              <a:spcBef>
                <a:spcPts val="0"/>
              </a:spcBef>
              <a:spcAft>
                <a:spcPts val="0"/>
              </a:spcAft>
              <a:defRPr/>
            </a:pPr>
            <a:endParaRPr lang="ru-RU">
              <a:latin typeface="+mn-lt"/>
            </a:endParaRPr>
          </a:p>
        </p:txBody>
      </p:sp>
      <p:sp>
        <p:nvSpPr>
          <p:cNvPr id="1042" name="Oval 18"/>
          <p:cNvSpPr>
            <a:spLocks noChangeArrowheads="1"/>
          </p:cNvSpPr>
          <p:nvPr/>
        </p:nvSpPr>
        <p:spPr bwMode="white">
          <a:xfrm>
            <a:off x="292100" y="0"/>
            <a:ext cx="6858000" cy="6870700"/>
          </a:xfrm>
          <a:prstGeom prst="ellipse">
            <a:avLst/>
          </a:prstGeom>
          <a:gradFill rotWithShape="0">
            <a:gsLst>
              <a:gs pos="0">
                <a:schemeClr val="accent1"/>
              </a:gs>
              <a:gs pos="100000">
                <a:schemeClr val="accent1">
                  <a:gamma/>
                  <a:shade val="46275"/>
                  <a:invGamma/>
                </a:schemeClr>
              </a:gs>
            </a:gsLst>
            <a:path path="shape">
              <a:fillToRect l="50000" t="50000" r="50000" b="50000"/>
            </a:path>
          </a:gradFill>
          <a:ln w="57150">
            <a:noFill/>
            <a:round/>
            <a:headEnd/>
            <a:tailEnd/>
          </a:ln>
          <a:effectLst/>
        </p:spPr>
        <p:txBody>
          <a:bodyPr wrap="none" anchor="ctr"/>
          <a:lstStyle/>
          <a:p>
            <a:pPr fontAlgn="auto">
              <a:spcBef>
                <a:spcPts val="0"/>
              </a:spcBef>
              <a:spcAft>
                <a:spcPts val="0"/>
              </a:spcAft>
              <a:defRPr/>
            </a:pPr>
            <a:endParaRPr lang="ru-RU">
              <a:latin typeface="+mn-lt"/>
            </a:endParaRPr>
          </a:p>
        </p:txBody>
      </p:sp>
      <p:sp>
        <p:nvSpPr>
          <p:cNvPr id="2052" name="Rectangle 3"/>
          <p:cNvSpPr>
            <a:spLocks noGrp="1" noChangeArrowheads="1"/>
          </p:cNvSpPr>
          <p:nvPr>
            <p:ph type="body" idx="1"/>
          </p:nvPr>
        </p:nvSpPr>
        <p:spPr bwMode="auto">
          <a:xfrm>
            <a:off x="457200" y="1076325"/>
            <a:ext cx="8229600" cy="524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 name="Rectangle 4"/>
          <p:cNvSpPr>
            <a:spLocks noGrp="1" noChangeArrowheads="1"/>
          </p:cNvSpPr>
          <p:nvPr>
            <p:ph type="dt" sz="half" idx="2"/>
          </p:nvPr>
        </p:nvSpPr>
        <p:spPr bwMode="auto">
          <a:xfrm>
            <a:off x="457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latin typeface="+mn-lt"/>
              </a:defRPr>
            </a:lvl1pPr>
          </a:lstStyle>
          <a:p>
            <a:pPr>
              <a:defRPr/>
            </a:pPr>
            <a:endParaRPr lang="en-US"/>
          </a:p>
        </p:txBody>
      </p:sp>
      <p:sp>
        <p:nvSpPr>
          <p:cNvPr id="1029" name="Rectangle 5"/>
          <p:cNvSpPr>
            <a:spLocks noGrp="1" noChangeArrowheads="1"/>
          </p:cNvSpPr>
          <p:nvPr>
            <p:ph type="ftr" sz="quarter" idx="3"/>
          </p:nvPr>
        </p:nvSpPr>
        <p:spPr bwMode="auto">
          <a:xfrm>
            <a:off x="3124200" y="6400800"/>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latin typeface="+mn-lt"/>
              </a:defRPr>
            </a:lvl1pPr>
          </a:lstStyle>
          <a:p>
            <a:pPr>
              <a:defRPr/>
            </a:pPr>
            <a:endParaRPr lang="en-US"/>
          </a:p>
        </p:txBody>
      </p:sp>
      <p:sp>
        <p:nvSpPr>
          <p:cNvPr id="1030" name="Rectangle 6"/>
          <p:cNvSpPr>
            <a:spLocks noGrp="1" noChangeArrowheads="1"/>
          </p:cNvSpPr>
          <p:nvPr>
            <p:ph type="sldNum" sz="quarter" idx="4"/>
          </p:nvPr>
        </p:nvSpPr>
        <p:spPr bwMode="auto">
          <a:xfrm>
            <a:off x="6553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a:latin typeface="+mn-lt"/>
              </a:defRPr>
            </a:lvl1pPr>
          </a:lstStyle>
          <a:p>
            <a:pPr>
              <a:defRPr/>
            </a:pPr>
            <a:fld id="{EE8DEF96-9B0E-4A4F-8027-2F6EADC0B10E}" type="slidenum">
              <a:rPr lang="en-US"/>
              <a:pPr>
                <a:defRPr/>
              </a:pPr>
              <a:t>‹#›</a:t>
            </a:fld>
            <a:endParaRPr lang="en-US"/>
          </a:p>
        </p:txBody>
      </p:sp>
      <p:sp>
        <p:nvSpPr>
          <p:cNvPr id="1039" name="Line 15"/>
          <p:cNvSpPr>
            <a:spLocks noChangeShapeType="1"/>
          </p:cNvSpPr>
          <p:nvPr/>
        </p:nvSpPr>
        <p:spPr bwMode="auto">
          <a:xfrm>
            <a:off x="0" y="911225"/>
            <a:ext cx="9144000" cy="0"/>
          </a:xfrm>
          <a:prstGeom prst="line">
            <a:avLst/>
          </a:prstGeom>
          <a:noFill/>
          <a:ln w="12700">
            <a:solidFill>
              <a:schemeClr val="tx1"/>
            </a:solidFill>
            <a:round/>
            <a:headEnd/>
            <a:tailEnd/>
          </a:ln>
          <a:effectLst/>
        </p:spPr>
        <p:txBody>
          <a:bodyPr wrap="none"/>
          <a:lstStyle/>
          <a:p>
            <a:pPr fontAlgn="auto">
              <a:spcBef>
                <a:spcPts val="0"/>
              </a:spcBef>
              <a:spcAft>
                <a:spcPts val="0"/>
              </a:spcAft>
              <a:defRPr/>
            </a:pPr>
            <a:endParaRPr lang="ru-RU">
              <a:latin typeface="+mn-lt"/>
            </a:endParaRPr>
          </a:p>
        </p:txBody>
      </p:sp>
      <p:sp>
        <p:nvSpPr>
          <p:cNvPr id="1044" name="Line 20"/>
          <p:cNvSpPr>
            <a:spLocks noChangeShapeType="1"/>
          </p:cNvSpPr>
          <p:nvPr/>
        </p:nvSpPr>
        <p:spPr bwMode="auto">
          <a:xfrm>
            <a:off x="0" y="6400800"/>
            <a:ext cx="9144000" cy="0"/>
          </a:xfrm>
          <a:prstGeom prst="line">
            <a:avLst/>
          </a:prstGeom>
          <a:noFill/>
          <a:ln w="12700">
            <a:solidFill>
              <a:schemeClr val="tx1"/>
            </a:solidFill>
            <a:round/>
            <a:headEnd/>
            <a:tailEnd/>
          </a:ln>
          <a:effectLst/>
        </p:spPr>
        <p:txBody>
          <a:bodyPr wrap="none"/>
          <a:lstStyle/>
          <a:p>
            <a:pPr fontAlgn="auto">
              <a:spcBef>
                <a:spcPts val="0"/>
              </a:spcBef>
              <a:spcAft>
                <a:spcPts val="0"/>
              </a:spcAft>
              <a:defRPr/>
            </a:pPr>
            <a:endParaRPr lang="ru-RU">
              <a:latin typeface="+mn-lt"/>
            </a:endParaRPr>
          </a:p>
        </p:txBody>
      </p:sp>
      <p:sp>
        <p:nvSpPr>
          <p:cNvPr id="2058" name="Rectangle 2"/>
          <p:cNvSpPr>
            <a:spLocks noGrp="1" noChangeArrowheads="1"/>
          </p:cNvSpPr>
          <p:nvPr>
            <p:ph type="title"/>
          </p:nvPr>
        </p:nvSpPr>
        <p:spPr bwMode="black">
          <a:xfrm>
            <a:off x="304800" y="123825"/>
            <a:ext cx="7162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Tree>
  </p:cSld>
  <p:clrMap bg1="dk2" tx1="lt1" bg2="dk1" tx2="lt2" accent1="accent1" accent2="accent2" accent3="accent3" accent4="accent4" accent5="accent5" accent6="accent6" hlink="hlink" folHlink="folHlink"/>
  <p:sldLayoutIdLst>
    <p:sldLayoutId id="2147483696"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Lst>
  <p:transition spd="med">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039"/>
                                        </p:tgtEl>
                                        <p:attrNameLst>
                                          <p:attrName>style.visibility</p:attrName>
                                        </p:attrNameLst>
                                      </p:cBhvr>
                                      <p:to>
                                        <p:strVal val="visible"/>
                                      </p:to>
                                    </p:set>
                                    <p:anim calcmode="lin" valueType="num">
                                      <p:cBhvr additive="base">
                                        <p:cTn id="7" dur="500" fill="hold"/>
                                        <p:tgtEl>
                                          <p:spTgt spid="1039"/>
                                        </p:tgtEl>
                                        <p:attrNameLst>
                                          <p:attrName>ppt_x</p:attrName>
                                        </p:attrNameLst>
                                      </p:cBhvr>
                                      <p:tavLst>
                                        <p:tav tm="0">
                                          <p:val>
                                            <p:strVal val="0-#ppt_w/2"/>
                                          </p:val>
                                        </p:tav>
                                        <p:tav tm="100000">
                                          <p:val>
                                            <p:strVal val="#ppt_x"/>
                                          </p:val>
                                        </p:tav>
                                      </p:tavLst>
                                    </p:anim>
                                    <p:anim calcmode="lin" valueType="num">
                                      <p:cBhvr additive="base">
                                        <p:cTn id="8" dur="500" fill="hold"/>
                                        <p:tgtEl>
                                          <p:spTgt spid="103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044"/>
                                        </p:tgtEl>
                                        <p:attrNameLst>
                                          <p:attrName>style.visibility</p:attrName>
                                        </p:attrNameLst>
                                      </p:cBhvr>
                                      <p:to>
                                        <p:strVal val="visible"/>
                                      </p:to>
                                    </p:set>
                                    <p:anim calcmode="lin" valueType="num">
                                      <p:cBhvr additive="base">
                                        <p:cTn id="12" dur="500" fill="hold"/>
                                        <p:tgtEl>
                                          <p:spTgt spid="1044"/>
                                        </p:tgtEl>
                                        <p:attrNameLst>
                                          <p:attrName>ppt_x</p:attrName>
                                        </p:attrNameLst>
                                      </p:cBhvr>
                                      <p:tavLst>
                                        <p:tav tm="0">
                                          <p:val>
                                            <p:strVal val="1+#ppt_w/2"/>
                                          </p:val>
                                        </p:tav>
                                        <p:tav tm="100000">
                                          <p:val>
                                            <p:strVal val="#ppt_x"/>
                                          </p:val>
                                        </p:tav>
                                      </p:tavLst>
                                    </p:anim>
                                    <p:anim calcmode="lin" valueType="num">
                                      <p:cBhvr additive="base">
                                        <p:cTn id="13" dur="500" fill="hold"/>
                                        <p:tgtEl>
                                          <p:spTgt spid="10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r" rtl="0" eaLnBrk="0" fontAlgn="base" hangingPunct="0">
        <a:spcBef>
          <a:spcPct val="0"/>
        </a:spcBef>
        <a:spcAft>
          <a:spcPct val="0"/>
        </a:spcAft>
        <a:defRPr sz="3600">
          <a:solidFill>
            <a:schemeClr val="tx2"/>
          </a:solidFill>
          <a:latin typeface="+mj-lt"/>
          <a:ea typeface="+mj-ea"/>
          <a:cs typeface="+mj-cs"/>
        </a:defRPr>
      </a:lvl1pPr>
      <a:lvl2pPr algn="r" rtl="0" eaLnBrk="0" fontAlgn="base" hangingPunct="0">
        <a:spcBef>
          <a:spcPct val="0"/>
        </a:spcBef>
        <a:spcAft>
          <a:spcPct val="0"/>
        </a:spcAft>
        <a:defRPr sz="3600">
          <a:solidFill>
            <a:schemeClr val="tx2"/>
          </a:solidFill>
          <a:latin typeface="Arial" charset="0"/>
        </a:defRPr>
      </a:lvl2pPr>
      <a:lvl3pPr algn="r" rtl="0" eaLnBrk="0" fontAlgn="base" hangingPunct="0">
        <a:spcBef>
          <a:spcPct val="0"/>
        </a:spcBef>
        <a:spcAft>
          <a:spcPct val="0"/>
        </a:spcAft>
        <a:defRPr sz="3600">
          <a:solidFill>
            <a:schemeClr val="tx2"/>
          </a:solidFill>
          <a:latin typeface="Arial" charset="0"/>
        </a:defRPr>
      </a:lvl3pPr>
      <a:lvl4pPr algn="r" rtl="0" eaLnBrk="0" fontAlgn="base" hangingPunct="0">
        <a:spcBef>
          <a:spcPct val="0"/>
        </a:spcBef>
        <a:spcAft>
          <a:spcPct val="0"/>
        </a:spcAft>
        <a:defRPr sz="3600">
          <a:solidFill>
            <a:schemeClr val="tx2"/>
          </a:solidFill>
          <a:latin typeface="Arial" charset="0"/>
        </a:defRPr>
      </a:lvl4pPr>
      <a:lvl5pPr algn="r" rtl="0" eaLnBrk="0" fontAlgn="base" hangingPunct="0">
        <a:spcBef>
          <a:spcPct val="0"/>
        </a:spcBef>
        <a:spcAft>
          <a:spcPct val="0"/>
        </a:spcAft>
        <a:defRPr sz="3600">
          <a:solidFill>
            <a:schemeClr val="tx2"/>
          </a:solidFill>
          <a:latin typeface="Arial" charset="0"/>
        </a:defRPr>
      </a:lvl5pPr>
      <a:lvl6pPr marL="457200" algn="r" rtl="0" eaLnBrk="1" fontAlgn="base" hangingPunct="1">
        <a:spcBef>
          <a:spcPct val="0"/>
        </a:spcBef>
        <a:spcAft>
          <a:spcPct val="0"/>
        </a:spcAft>
        <a:defRPr sz="3600">
          <a:solidFill>
            <a:schemeClr val="tx2"/>
          </a:solidFill>
          <a:latin typeface="Arial" charset="0"/>
        </a:defRPr>
      </a:lvl6pPr>
      <a:lvl7pPr marL="914400" algn="r" rtl="0" eaLnBrk="1" fontAlgn="base" hangingPunct="1">
        <a:spcBef>
          <a:spcPct val="0"/>
        </a:spcBef>
        <a:spcAft>
          <a:spcPct val="0"/>
        </a:spcAft>
        <a:defRPr sz="3600">
          <a:solidFill>
            <a:schemeClr val="tx2"/>
          </a:solidFill>
          <a:latin typeface="Arial" charset="0"/>
        </a:defRPr>
      </a:lvl7pPr>
      <a:lvl8pPr marL="1371600" algn="r" rtl="0" eaLnBrk="1" fontAlgn="base" hangingPunct="1">
        <a:spcBef>
          <a:spcPct val="0"/>
        </a:spcBef>
        <a:spcAft>
          <a:spcPct val="0"/>
        </a:spcAft>
        <a:defRPr sz="3600">
          <a:solidFill>
            <a:schemeClr val="tx2"/>
          </a:solidFill>
          <a:latin typeface="Arial" charset="0"/>
        </a:defRPr>
      </a:lvl8pPr>
      <a:lvl9pPr marL="1828800" algn="r" rtl="0" eaLnBrk="1" fontAlgn="base" hangingPunct="1">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3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800">
          <a:solidFill>
            <a:schemeClr val="tx2"/>
          </a:solidFill>
          <a:latin typeface="+mn-lt"/>
        </a:defRPr>
      </a:lvl2pPr>
      <a:lvl3pPr marL="1143000" indent="-228600" algn="l" rtl="0" eaLnBrk="0" fontAlgn="base" hangingPunct="0">
        <a:spcBef>
          <a:spcPct val="20000"/>
        </a:spcBef>
        <a:spcAft>
          <a:spcPct val="0"/>
        </a:spcAft>
        <a:buClr>
          <a:schemeClr val="tx1"/>
        </a:buClr>
        <a:buChar char="•"/>
        <a:defRPr sz="2400">
          <a:solidFill>
            <a:schemeClr val="tx2"/>
          </a:solidFill>
          <a:latin typeface="+mn-lt"/>
        </a:defRPr>
      </a:lvl3pPr>
      <a:lvl4pPr marL="1600200" indent="-228600" algn="l" rtl="0" eaLnBrk="0" fontAlgn="base" hangingPunct="0">
        <a:spcBef>
          <a:spcPct val="20000"/>
        </a:spcBef>
        <a:spcAft>
          <a:spcPct val="0"/>
        </a:spcAft>
        <a:buChar char="–"/>
        <a:defRPr sz="2000">
          <a:solidFill>
            <a:schemeClr val="tx2"/>
          </a:solidFill>
          <a:latin typeface="+mn-lt"/>
        </a:defRPr>
      </a:lvl4pPr>
      <a:lvl5pPr marL="2057400" indent="-228600" algn="l" rtl="0" eaLnBrk="0" fontAlgn="base" hangingPunct="0">
        <a:spcBef>
          <a:spcPct val="20000"/>
        </a:spcBef>
        <a:spcAft>
          <a:spcPct val="0"/>
        </a:spcAft>
        <a:buChar char="»"/>
        <a:defRPr sz="2000">
          <a:solidFill>
            <a:schemeClr val="tx2"/>
          </a:solidFill>
          <a:latin typeface="+mn-lt"/>
        </a:defRPr>
      </a:lvl5pPr>
      <a:lvl6pPr marL="2514600" indent="-228600" algn="l" rtl="0" eaLnBrk="1" fontAlgn="base" hangingPunct="1">
        <a:spcBef>
          <a:spcPct val="20000"/>
        </a:spcBef>
        <a:spcAft>
          <a:spcPct val="0"/>
        </a:spcAft>
        <a:buChar char="»"/>
        <a:defRPr sz="2000">
          <a:solidFill>
            <a:schemeClr val="tx2"/>
          </a:solidFill>
          <a:latin typeface="+mn-lt"/>
        </a:defRPr>
      </a:lvl6pPr>
      <a:lvl7pPr marL="2971800" indent="-228600" algn="l" rtl="0" eaLnBrk="1" fontAlgn="base" hangingPunct="1">
        <a:spcBef>
          <a:spcPct val="20000"/>
        </a:spcBef>
        <a:spcAft>
          <a:spcPct val="0"/>
        </a:spcAft>
        <a:buChar char="»"/>
        <a:defRPr sz="2000">
          <a:solidFill>
            <a:schemeClr val="tx2"/>
          </a:solidFill>
          <a:latin typeface="+mn-lt"/>
        </a:defRPr>
      </a:lvl7pPr>
      <a:lvl8pPr marL="3429000" indent="-228600" algn="l" rtl="0" eaLnBrk="1" fontAlgn="base" hangingPunct="1">
        <a:spcBef>
          <a:spcPct val="20000"/>
        </a:spcBef>
        <a:spcAft>
          <a:spcPct val="0"/>
        </a:spcAft>
        <a:buChar char="»"/>
        <a:defRPr sz="2000">
          <a:solidFill>
            <a:schemeClr val="tx2"/>
          </a:solidFill>
          <a:latin typeface="+mn-lt"/>
        </a:defRPr>
      </a:lvl8pPr>
      <a:lvl9pPr marL="3886200" indent="-228600" algn="l" rtl="0" eaLnBrk="1" fontAlgn="base" hangingPunct="1">
        <a:spcBef>
          <a:spcPct val="20000"/>
        </a:spcBef>
        <a:spcAft>
          <a:spcPct val="0"/>
        </a:spcAft>
        <a:buChar char="»"/>
        <a:defRPr sz="2000">
          <a:solidFill>
            <a:schemeClr val="tx2"/>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arget="../media/image8.jpeg" Type="http://schemas.openxmlformats.org/officeDocument/2006/relationships/image"/><Relationship Id="rId1" Target="../slideLayouts/slideLayout12.xml" Type="http://schemas.openxmlformats.org/officeDocument/2006/relationships/slideLayout"/></Relationships>
</file>

<file path=ppt/slides/_rels/slide11.xml.rels><?xml version="1.0" encoding="UTF-8" standalone="yes" ?><Relationships xmlns="http://schemas.openxmlformats.org/package/2006/relationships"><Relationship Id="rId2" Target="../media/image8.jpeg" Type="http://schemas.openxmlformats.org/officeDocument/2006/relationships/image"/><Relationship Id="rId1" Target="../slideLayouts/slideLayout2.xml" Type="http://schemas.openxmlformats.org/officeDocument/2006/relationships/slideLayout"/></Relationships>
</file>

<file path=ppt/slides/_rels/slide12.xml.rels><?xml version="1.0" encoding="UTF-8" standalone="yes" ?><Relationships xmlns="http://schemas.openxmlformats.org/package/2006/relationships"><Relationship Id="rId2" Target="../media/image9.jpeg" Type="http://schemas.openxmlformats.org/officeDocument/2006/relationships/image"/><Relationship Id="rId1" Target="../slideLayouts/slideLayout2.xml" Type="http://schemas.openxmlformats.org/officeDocument/2006/relationships/slideLayout"/></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arget="../media/image4.jpeg" Type="http://schemas.openxmlformats.org/officeDocument/2006/relationships/image"/><Relationship Id="rId2" Target="../media/image3.jpeg" Type="http://schemas.openxmlformats.org/officeDocument/2006/relationships/image"/><Relationship Id="rId1" Target="../slideLayouts/slideLayout2.xml" Type="http://schemas.openxmlformats.org/officeDocument/2006/relationships/slideLayout"/></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arget="../media/image8.jpeg" Type="http://schemas.openxmlformats.org/officeDocument/2006/relationships/image"/><Relationship Id="rId1" Target="../slideLayouts/slideLayout12.xml" Type="http://schemas.openxmlformats.org/officeDocument/2006/relationships/slideLayout"/></Relationships>
</file>

<file path=ppt/slides/_rels/slide9.xml.rels><?xml version="1.0" encoding="UTF-8" standalone="yes" ?><Relationships xmlns="http://schemas.openxmlformats.org/package/2006/relationships"><Relationship Id="rId2" Target="../media/image8.jpeg" Type="http://schemas.openxmlformats.org/officeDocument/2006/relationships/image"/><Relationship Id="rId1" Target="../slideLayouts/slideLayout12.xml" Type="http://schemas.openxmlformats.org/officeDocument/2006/relationships/slideLayout"/></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WordArt 3"/>
          <p:cNvSpPr>
            <a:spLocks noChangeArrowheads="1" noChangeShapeType="1" noTextEdit="1"/>
          </p:cNvSpPr>
          <p:nvPr/>
        </p:nvSpPr>
        <p:spPr bwMode="gray">
          <a:xfrm>
            <a:off x="2339975" y="2420938"/>
            <a:ext cx="6119813" cy="2592387"/>
          </a:xfrm>
          <a:prstGeom prst="rect">
            <a:avLst/>
          </a:prstGeom>
        </p:spPr>
        <p:txBody>
          <a:bodyPr wrap="none" fromWordArt="1">
            <a:prstTxWarp prst="textDeflate">
              <a:avLst>
                <a:gd name="adj" fmla="val 0"/>
              </a:avLst>
            </a:prstTxWarp>
          </a:bodyPr>
          <a:lstStyle/>
          <a:p>
            <a:pPr algn="ctr"/>
            <a:endParaRPr lang="ru-RU" sz="5400" b="1" kern="10">
              <a:ln w="28575">
                <a:solidFill>
                  <a:schemeClr val="tx2"/>
                </a:solidFill>
                <a:round/>
                <a:headEnd/>
                <a:tailEnd/>
              </a:ln>
              <a:gradFill rotWithShape="1">
                <a:gsLst>
                  <a:gs pos="0">
                    <a:schemeClr val="accent1"/>
                  </a:gs>
                  <a:gs pos="100000">
                    <a:schemeClr val="hlink"/>
                  </a:gs>
                </a:gsLst>
                <a:lin ang="5400000" scaled="1"/>
              </a:gradFill>
              <a:effectLst>
                <a:outerShdw dist="89803" dir="2700000" algn="ctr" rotWithShape="0">
                  <a:srgbClr val="000000">
                    <a:alpha val="50000"/>
                  </a:srgbClr>
                </a:outerShdw>
              </a:effectLst>
              <a:latin typeface="Verdana"/>
              <a:ea typeface="Verdana"/>
              <a:cs typeface="Verdana"/>
            </a:endParaRPr>
          </a:p>
        </p:txBody>
      </p:sp>
      <p:sp>
        <p:nvSpPr>
          <p:cNvPr id="3" name="Заголовок 1"/>
          <p:cNvSpPr>
            <a:spLocks noGrp="1"/>
          </p:cNvSpPr>
          <p:nvPr>
            <p:ph type="ctrTitle"/>
          </p:nvPr>
        </p:nvSpPr>
        <p:spPr>
          <a:xfrm>
            <a:off x="685800" y="2130425"/>
            <a:ext cx="7772400" cy="1470025"/>
          </a:xfrm>
        </p:spPr>
        <p:txBody>
          <a:bodyPr>
            <a:normAutofit fontScale="90000"/>
          </a:bodyPr>
          <a:lstStyle/>
          <a:p>
            <a:pPr>
              <a:lnSpc>
                <a:spcPct val="150000"/>
              </a:lnSpc>
              <a:defRPr/>
            </a:pPr>
            <a:r>
              <a:rPr lang="ru-RU" sz="4900" b="1" dirty="0">
                <a:latin typeface="Comic Sans MS" pitchFamily="66" charset="0"/>
              </a:rPr>
              <a:t>Происхождение </a:t>
            </a:r>
            <a:r>
              <a:rPr lang="en-US" sz="4900" b="1" dirty="0" smtClean="0">
                <a:latin typeface="Comic Sans MS" pitchFamily="66" charset="0"/>
              </a:rPr>
              <a:t/>
            </a:r>
            <a:br>
              <a:rPr lang="en-US" sz="4900" b="1" dirty="0" smtClean="0">
                <a:latin typeface="Comic Sans MS" pitchFamily="66" charset="0"/>
              </a:rPr>
            </a:br>
            <a:r>
              <a:rPr lang="ru-RU" sz="4900" b="1" dirty="0" smtClean="0">
                <a:latin typeface="Comic Sans MS" pitchFamily="66" charset="0"/>
              </a:rPr>
              <a:t>материков </a:t>
            </a:r>
            <a:r>
              <a:rPr lang="ru-RU" sz="4900" b="1" dirty="0">
                <a:latin typeface="Comic Sans MS" pitchFamily="66" charset="0"/>
              </a:rPr>
              <a:t>и </a:t>
            </a:r>
            <a:r>
              <a:rPr lang="ru-RU" sz="4900" b="1" dirty="0" smtClean="0">
                <a:latin typeface="Comic Sans MS" pitchFamily="66" charset="0"/>
              </a:rPr>
              <a:t>океан</a:t>
            </a:r>
            <a:r>
              <a:rPr lang="ru-RU" sz="4900" dirty="0" smtClean="0"/>
              <a:t>ов</a:t>
            </a:r>
            <a:r>
              <a:rPr lang="ru-RU" dirty="0"/>
              <a:t/>
            </a:r>
            <a:br>
              <a:rPr lang="ru-RU" dirty="0"/>
            </a:br>
            <a:endParaRPr lang="ru-RU" dirty="0"/>
          </a:p>
        </p:txBody>
      </p:sp>
    </p:spTree>
  </p:cSld>
  <p:clrMapOvr>
    <a:masterClrMapping/>
  </p:clrMapOvr>
  <p:transition spd="med">
    <p:circle/>
  </p:transition>
  <p:timing>
    <p:tnLst>
      <p:par>
        <p:cTn id="1" dur="indefinite" restart="never" nodeType="tmRoot"/>
      </p:par>
    </p:tnLst>
  </p:timing>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3314" name="WordArt 3"/>
          <p:cNvSpPr>
            <a:spLocks noChangeArrowheads="1" noChangeShapeType="1" noTextEdit="1"/>
          </p:cNvSpPr>
          <p:nvPr/>
        </p:nvSpPr>
        <p:spPr bwMode="gray">
          <a:xfrm>
            <a:off x="2339975" y="2420938"/>
            <a:ext cx="6119813" cy="2592387"/>
          </a:xfrm>
          <a:prstGeom prst="rect">
            <a:avLst/>
          </a:prstGeom>
        </p:spPr>
        <p:txBody>
          <a:bodyPr fromWordArt="1" wrap="none">
            <a:prstTxWarp prst="textDeflate">
              <a:avLst>
                <a:gd fmla="val 0" name="adj"/>
              </a:avLst>
            </a:prstTxWarp>
          </a:bodyPr>
          <a:lstStyle/>
          <a:p>
            <a:pPr algn="ctr"/>
            <a:endParaRPr b="1" kern="10" lang="ru-RU" sz="5400">
              <a:ln w="28575">
                <a:solidFill>
                  <a:schemeClr val="tx2"/>
                </a:solidFill>
                <a:round/>
                <a:headEnd/>
                <a:tailEnd/>
              </a:ln>
              <a:gradFill rotWithShape="1">
                <a:gsLst>
                  <a:gs pos="0">
                    <a:schemeClr val="accent1"/>
                  </a:gs>
                  <a:gs pos="100000">
                    <a:schemeClr val="hlink"/>
                  </a:gs>
                </a:gsLst>
                <a:lin ang="5400000" scaled="1"/>
              </a:gradFill>
              <a:effectLst>
                <a:outerShdw algn="ctr" dir="2700000" dist="89803" rotWithShape="0">
                  <a:srgbClr val="000000">
                    <a:alpha val="50000"/>
                  </a:srgbClr>
                </a:outerShdw>
              </a:effectLst>
              <a:latin typeface="Verdana"/>
              <a:ea typeface="Verdana"/>
              <a:cs typeface="Verdana"/>
            </a:endParaRPr>
          </a:p>
        </p:txBody>
      </p:sp>
      <p:sp>
        <p:nvSpPr>
          <p:cNvPr id="6" name="Вертикальный свиток 5"/>
          <p:cNvSpPr/>
          <p:nvPr/>
        </p:nvSpPr>
        <p:spPr>
          <a:xfrm>
            <a:off x="3786188" y="357188"/>
            <a:ext cx="4929187" cy="2500312"/>
          </a:xfrm>
          <a:prstGeom prst="verticalScroll">
            <a:avLst/>
          </a:prstGeom>
          <a:solidFill>
            <a:schemeClr val="accent2">
              <a:lumMod val="60000"/>
              <a:lumOff val="40000"/>
            </a:schemeClr>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b="1" dirty="0" lang="ru-RU" sz="2400">
              <a:solidFill>
                <a:srgbClr val="002060"/>
              </a:solidFill>
              <a:latin charset="0" pitchFamily="66" typeface="Comic Sans MS"/>
            </a:endParaRPr>
          </a:p>
          <a:p>
            <a:pPr algn="ctr" fontAlgn="auto">
              <a:spcBef>
                <a:spcPts val="0"/>
              </a:spcBef>
              <a:spcAft>
                <a:spcPts val="0"/>
              </a:spcAft>
              <a:defRPr/>
            </a:pPr>
            <a:r>
              <a:rPr b="1" dirty="0" lang="ru-RU" sz="2000">
                <a:solidFill>
                  <a:srgbClr val="002060"/>
                </a:solidFill>
                <a:latin charset="0" pitchFamily="66" typeface="Comic Sans MS"/>
              </a:rPr>
              <a:t>Впоследствии и эти материки были разбиты новыми разломами. Образовались современные континенты и новые океаны — Атлантический и Индийский.</a:t>
            </a:r>
          </a:p>
          <a:p>
            <a:pPr algn="ctr" fontAlgn="auto">
              <a:spcBef>
                <a:spcPts val="0"/>
              </a:spcBef>
              <a:spcAft>
                <a:spcPts val="0"/>
              </a:spcAft>
              <a:defRPr/>
            </a:pPr>
            <a:endParaRPr dirty="0" lang="ru-RU"/>
          </a:p>
        </p:txBody>
      </p:sp>
      <p:pic>
        <p:nvPicPr>
          <p:cNvPr id="5" name="Picture 2"/>
          <p:cNvPicPr>
            <a:picLocks noChangeArrowheads="1" noChangeAspect="1"/>
          </p:cNvPicPr>
          <p:nvPr/>
        </p:nvPicPr>
        <p:blipFill>
          <a:blip r:embed="rId2"/>
          <a:srcRect b="26449" r="36547" t="51894"/>
          <a:stretch>
            <a:fillRect/>
          </a:stretch>
        </p:blipFill>
        <p:spPr bwMode="auto">
          <a:xfrm>
            <a:off x="928662" y="3000372"/>
            <a:ext cx="7643866" cy="3643338"/>
          </a:xfrm>
          <a:prstGeom prst="ellipse">
            <a:avLst/>
          </a:prstGeom>
          <a:noFill/>
          <a:ln w="76200">
            <a:solidFill>
              <a:srgbClr val="002060"/>
            </a:solidFill>
            <a:miter lim="800000"/>
            <a:headEnd/>
            <a:tailEnd/>
          </a:ln>
          <a:effectLst/>
        </p:spPr>
      </p:pic>
    </p:spTree>
  </p:cSld>
  <p:clrMapOvr>
    <a:masterClrMapping/>
  </p:clrMapOvr>
  <p:transition spd="med">
    <p:strips dir="rd"/>
  </p:transition>
  <p:timing>
    <p:tnLst>
      <p:par>
        <p:cTn dur="indefinite" id="1" nodeType="tmRoot" restart="never"/>
      </p:par>
    </p:tnLst>
  </p:timing>
</p:sld>
</file>

<file path=ppt/slides/slide11.xml><?xml version="1.0" encoding="utf-8"?>
<p:sld xmlns:p="http://schemas.openxmlformats.org/presentationml/2006/main" xmlns:a="http://schemas.openxmlformats.org/drawingml/2006/main" xmlns:r="http://schemas.openxmlformats.org/officeDocument/2006/relationships">
  <p:cSld>
    <p:bg>
      <p:bgRef idx="1003">
        <a:schemeClr val="bg2"/>
      </p:bgRef>
    </p:bg>
    <p:spTree>
      <p:nvGrpSpPr>
        <p:cNvPr id="1" name=""/>
        <p:cNvGrpSpPr/>
        <p:nvPr/>
      </p:nvGrpSpPr>
      <p:grpSpPr>
        <a:xfrm>
          <a:off x="0" y="0"/>
          <a:ext cx="0" cy="0"/>
          <a:chOff x="0" y="0"/>
          <a:chExt cx="0" cy="0"/>
        </a:xfrm>
      </p:grpSpPr>
      <p:pic>
        <p:nvPicPr>
          <p:cNvPr id="4" name="Picture 2"/>
          <p:cNvPicPr>
            <a:picLocks noChangeArrowheads="1" noChangeAspect="1"/>
          </p:cNvPicPr>
          <p:nvPr/>
        </p:nvPicPr>
        <p:blipFill>
          <a:blip r:embed="rId2"/>
          <a:srcRect b="22" l="35897" r="1557" t="78419"/>
          <a:stretch>
            <a:fillRect/>
          </a:stretch>
        </p:blipFill>
        <p:spPr bwMode="auto">
          <a:xfrm>
            <a:off x="0" y="0"/>
            <a:ext cx="9144000" cy="6858000"/>
          </a:xfrm>
          <a:prstGeom prst="ellipse">
            <a:avLst/>
          </a:prstGeom>
          <a:noFill/>
          <a:ln w="57150">
            <a:solidFill>
              <a:srgbClr val="0070C0"/>
            </a:solidFill>
            <a:miter lim="800000"/>
            <a:headEnd/>
            <a:tailEnd/>
          </a:ln>
          <a:effectLst/>
        </p:spPr>
      </p:pic>
      <p:sp>
        <p:nvSpPr>
          <p:cNvPr id="5" name="Прямоугольник 4"/>
          <p:cNvSpPr/>
          <p:nvPr/>
        </p:nvSpPr>
        <p:spPr>
          <a:xfrm>
            <a:off x="1285875" y="1714500"/>
            <a:ext cx="6715125" cy="3108325"/>
          </a:xfrm>
          <a:prstGeom prst="rect">
            <a:avLst/>
          </a:prstGeom>
          <a:solidFill>
            <a:schemeClr val="bg2">
              <a:lumMod val="40000"/>
              <a:lumOff val="60000"/>
            </a:schemeClr>
          </a:solidFill>
          <a:ln w="38100">
            <a:solidFill>
              <a:srgbClr val="0070C0"/>
            </a:solidFill>
            <a:prstDash val="lgDash"/>
          </a:ln>
        </p:spPr>
        <p:txBody>
          <a:bodyPr>
            <a:spAutoFit/>
          </a:bodyPr>
          <a:lstStyle/>
          <a:p>
            <a:pPr algn="ctr" fontAlgn="auto">
              <a:spcBef>
                <a:spcPts val="0"/>
              </a:spcBef>
              <a:spcAft>
                <a:spcPts val="0"/>
              </a:spcAft>
              <a:defRPr/>
            </a:pPr>
            <a:r>
              <a:rPr b="1" dirty="0" lang="ru-RU" sz="2800">
                <a:solidFill>
                  <a:srgbClr val="002060"/>
                </a:solidFill>
                <a:latin charset="0" pitchFamily="66" typeface="Comic Sans MS"/>
              </a:rPr>
              <a:t>В основании современных материков лежат древнейшие относительно устойчивые и выровненные участки земной коры — </a:t>
            </a:r>
            <a:r>
              <a:rPr b="1" dirty="0" lang="ru-RU" sz="2800" u="sng">
                <a:solidFill>
                  <a:srgbClr val="002060"/>
                </a:solidFill>
                <a:latin charset="0" pitchFamily="66" typeface="Comic Sans MS"/>
              </a:rPr>
              <a:t>платформы</a:t>
            </a:r>
            <a:r>
              <a:rPr b="1" dirty="0" lang="ru-RU" sz="2800">
                <a:solidFill>
                  <a:srgbClr val="002060"/>
                </a:solidFill>
                <a:latin charset="0" pitchFamily="66" typeface="Comic Sans MS"/>
              </a:rPr>
              <a:t>, т.е. плиты, образовавшиеся в далеком геологическом прошлом Земли.</a:t>
            </a:r>
          </a:p>
        </p:txBody>
      </p:sp>
    </p:spTree>
  </p:cSld>
  <p:clrMapOvr>
    <a:overrideClrMapping accent1="accent1" accent2="accent2" accent3="accent3" accent4="accent4" accent5="accent5" accent6="accent6" bg1="dk1" bg2="dk2" folHlink="folHlink" hlink="hlink" tx1="lt1" tx2="lt2"/>
  </p:clrMapOvr>
  <p:transition/>
  <p:timing>
    <p:tnLst>
      <p:par>
        <p:cTn dur="indefinite" id="1" nodeType="tmRoot" restart="never"/>
      </p:par>
    </p:tnLst>
  </p:timing>
</p:sld>
</file>

<file path=ppt/slides/slide12.xml><?xml version="1.0" encoding="utf-8"?>
<p:sld xmlns:p="http://schemas.openxmlformats.org/presentationml/2006/main" xmlns:a="http://schemas.openxmlformats.org/drawingml/2006/main" xmlns:r="http://schemas.openxmlformats.org/officeDocument/2006/relationships">
  <p:cSld>
    <p:bg>
      <p:bgRef idx="1003">
        <a:schemeClr val="bg2"/>
      </p:bgRef>
    </p:bg>
    <p:spTree>
      <p:nvGrpSpPr>
        <p:cNvPr id="1" name=""/>
        <p:cNvGrpSpPr/>
        <p:nvPr/>
      </p:nvGrpSpPr>
      <p:grpSpPr>
        <a:xfrm>
          <a:off x="0" y="0"/>
          <a:ext cx="0" cy="0"/>
          <a:chOff x="0" y="0"/>
          <a:chExt cx="0" cy="0"/>
        </a:xfrm>
      </p:grpSpPr>
      <p:sp>
        <p:nvSpPr>
          <p:cNvPr id="15362" name="Заголовок 1"/>
          <p:cNvSpPr>
            <a:spLocks noGrp="1"/>
          </p:cNvSpPr>
          <p:nvPr>
            <p:ph type="title"/>
          </p:nvPr>
        </p:nvSpPr>
        <p:spPr/>
        <p:txBody>
          <a:bodyPr/>
          <a:lstStyle/>
          <a:p>
            <a:r>
              <a:rPr b="1" lang="ru-RU" smtClean="0" sz="2000">
                <a:latin charset="0" pitchFamily="66" typeface="Comic Sans MS"/>
              </a:rPr>
              <a:t/>
            </a:r>
            <a:br>
              <a:rPr b="1" lang="ru-RU" smtClean="0" sz="2000">
                <a:latin charset="0" pitchFamily="66" typeface="Comic Sans MS"/>
              </a:rPr>
            </a:br>
            <a:r>
              <a:rPr b="1" lang="ru-RU" smtClean="0" sz="2000">
                <a:latin charset="0" pitchFamily="66" typeface="Comic Sans MS"/>
              </a:rPr>
              <a:t>Выделяют семь громадных плит и десятки плит поменьше. Большинство плит включает как материковую, так и океаническую кору. Плиты лежат на сравнительно мягком, пластичном слое мантии, по которому и происходит их скольжение. Силы, вызывающие движение плит, возникают при перемещении вещества в верхней мантии.</a:t>
            </a:r>
          </a:p>
        </p:txBody>
      </p:sp>
      <p:pic>
        <p:nvPicPr>
          <p:cNvPr id="15363" name="Picture 2"/>
          <p:cNvPicPr>
            <a:picLocks noChangeArrowheads="1" noChangeAspect="1" noGrp="1"/>
          </p:cNvPicPr>
          <p:nvPr>
            <p:ph idx="1"/>
          </p:nvPr>
        </p:nvPicPr>
        <p:blipFill>
          <a:blip r:embed="rId2">
            <a:extLst>
              <a:ext uri="{28A0092B-C50C-407E-A947-70E740481C1C}">
                <a14:useLocalDpi xmlns:a14="http://schemas.microsoft.com/office/drawing/2010/main" val="0"/>
              </a:ext>
            </a:extLst>
          </a:blip>
          <a:srcRect b="50"/>
          <a:stretch>
            <a:fillRect/>
          </a:stretch>
        </p:blipFill>
        <p:spPr>
          <a:xfrm>
            <a:off x="0" y="1928813"/>
            <a:ext cx="9144000" cy="4929187"/>
          </a:xfrm>
          <a:noFill/>
          <a:ln w="57150">
            <a:solidFill>
              <a:srgbClr val="002060"/>
            </a:solidFill>
            <a:miter lim="800000"/>
            <a:headEnd/>
            <a:tailEnd/>
          </a:ln>
        </p:spPr>
      </p:pic>
      <p:pic>
        <p:nvPicPr>
          <p:cNvPr id="6" name="Picture 2"/>
          <p:cNvPicPr>
            <a:picLocks noChangeArrowheads="1" noChangeAspect="1"/>
          </p:cNvPicPr>
          <p:nvPr/>
        </p:nvPicPr>
        <p:blipFill>
          <a:blip r:embed="rId2">
            <a:extLst>
              <a:ext uri="{28A0092B-C50C-407E-A947-70E740481C1C}">
                <a14:useLocalDpi xmlns:a14="http://schemas.microsoft.com/office/drawing/2010/main" val="0"/>
              </a:ext>
            </a:extLst>
          </a:blip>
          <a:srcRect b="50"/>
          <a:stretch>
            <a:fillRect/>
          </a:stretch>
        </p:blipFill>
        <p:spPr bwMode="auto">
          <a:xfrm>
            <a:off x="0" y="0"/>
            <a:ext cx="9144000" cy="6858000"/>
          </a:xfrm>
          <a:prstGeom prst="rect">
            <a:avLst/>
          </a:prstGeom>
          <a:noFill/>
          <a:ln w="57150">
            <a:solidFill>
              <a:srgbClr val="002060"/>
            </a:solidFill>
            <a:miter lim="800000"/>
            <a:headEnd/>
            <a:tailEnd/>
          </a:ln>
          <a:extLst>
            <a:ext uri="{909E8E84-426E-40DD-AFC4-6F175D3DCCD1}">
              <a14:hiddenFill xmlns:a14="http://schemas.microsoft.com/office/drawing/2010/main">
                <a:solidFill>
                  <a:srgbClr val="FFFFFF"/>
                </a:solidFill>
              </a14:hiddenFill>
            </a:ext>
          </a:extLst>
        </p:spPr>
      </p:pic>
    </p:spTree>
  </p:cSld>
  <p:clrMapOvr>
    <a:overrideClrMapping accent1="accent1" accent2="accent2" accent3="accent3" accent4="accent4" accent5="accent5" accent6="accent6" bg1="dk1" bg2="dk2" folHlink="folHlink" hlink="hlink" tx1="lt1" tx2="lt2"/>
  </p:clrMapOvr>
  <p:transition>
    <p:dissolve/>
  </p:transition>
  <p:timing>
    <p:tnLst>
      <p:par>
        <p:cTn dur="indefinite" id="1" nodeType="tmRoot" restart="never">
          <p:childTnLst>
            <p:seq concurrent="1" nextAc="seek">
              <p:cTn dur="indefinite" id="2" nodeType="mainSeq">
                <p:childTnLst>
                  <p:par>
                    <p:cTn fill="hold" id="3" nodeType="clickPar">
                      <p:stCondLst>
                        <p:cond delay="indefinite"/>
                      </p:stCondLst>
                      <p:childTnLst>
                        <p:par>
                          <p:cTn fill="hold" id="4" nodeType="withGroup">
                            <p:stCondLst>
                              <p:cond delay="0"/>
                            </p:stCondLst>
                            <p:childTnLst>
                              <p:par>
                                <p:cTn fill="hold" id="5" nodeType="clickEffect" presetClass="entr" presetID="8" presetSubtype="16">
                                  <p:stCondLst>
                                    <p:cond delay="0"/>
                                  </p:stCondLst>
                                  <p:childTnLst>
                                    <p:set>
                                      <p:cBhvr>
                                        <p:cTn dur="1" fill="hold" id="6">
                                          <p:stCondLst>
                                            <p:cond delay="0"/>
                                          </p:stCondLst>
                                        </p:cTn>
                                        <p:tgtEl>
                                          <p:spTgt spid="6"/>
                                        </p:tgtEl>
                                        <p:attrNameLst>
                                          <p:attrName>style.visibility</p:attrName>
                                        </p:attrNameLst>
                                      </p:cBhvr>
                                      <p:to>
                                        <p:strVal val="visible"/>
                                      </p:to>
                                    </p:set>
                                    <p:animEffect filter="diamond(in)" transition="in">
                                      <p:cBhvr>
                                        <p:cTn dur="2000" id="7"/>
                                        <p:tgtEl>
                                          <p:spTgt spid="6"/>
                                        </p:tgtEl>
                                      </p:cBhvr>
                                    </p:animEffec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38" y="123825"/>
            <a:ext cx="7858125" cy="838200"/>
          </a:xfrm>
          <a:solidFill>
            <a:schemeClr val="bg2">
              <a:lumMod val="40000"/>
              <a:lumOff val="60000"/>
            </a:schemeClr>
          </a:solidFill>
          <a:ln w="38100">
            <a:solidFill>
              <a:srgbClr val="FFC000"/>
            </a:solidFill>
          </a:ln>
        </p:spPr>
        <p:txBody>
          <a:bodyPr/>
          <a:lstStyle/>
          <a:p>
            <a:pPr algn="ctr">
              <a:defRPr/>
            </a:pPr>
            <a:r>
              <a:rPr lang="ru-RU" sz="3000" b="1" dirty="0" smtClean="0">
                <a:solidFill>
                  <a:srgbClr val="002060"/>
                </a:solidFill>
              </a:rPr>
              <a:t>Виды столкновений </a:t>
            </a:r>
            <a:r>
              <a:rPr lang="ru-RU" sz="3000" b="1" dirty="0" err="1" smtClean="0">
                <a:solidFill>
                  <a:srgbClr val="002060"/>
                </a:solidFill>
              </a:rPr>
              <a:t>литосферных</a:t>
            </a:r>
            <a:r>
              <a:rPr lang="ru-RU" sz="3000" b="1" dirty="0" smtClean="0">
                <a:solidFill>
                  <a:srgbClr val="002060"/>
                </a:solidFill>
              </a:rPr>
              <a:t> плит</a:t>
            </a:r>
            <a:endParaRPr lang="ru-RU" sz="3000" b="1" dirty="0">
              <a:solidFill>
                <a:srgbClr val="002060"/>
              </a:solidFill>
            </a:endParaRPr>
          </a:p>
        </p:txBody>
      </p:sp>
      <p:sp>
        <p:nvSpPr>
          <p:cNvPr id="10" name="Прямоугольник 9"/>
          <p:cNvSpPr/>
          <p:nvPr/>
        </p:nvSpPr>
        <p:spPr>
          <a:xfrm>
            <a:off x="357188" y="1714500"/>
            <a:ext cx="2428875" cy="1938338"/>
          </a:xfrm>
          <a:prstGeom prst="rect">
            <a:avLst/>
          </a:prstGeom>
          <a:solidFill>
            <a:schemeClr val="bg2">
              <a:lumMod val="40000"/>
              <a:lumOff val="60000"/>
            </a:schemeClr>
          </a:solidFill>
          <a:ln w="57150">
            <a:solidFill>
              <a:srgbClr val="FFC000"/>
            </a:solidFill>
          </a:ln>
        </p:spPr>
        <p:txBody>
          <a:bodyPr>
            <a:spAutoFit/>
          </a:bodyPr>
          <a:lstStyle/>
          <a:p>
            <a:pPr algn="ctr" fontAlgn="auto">
              <a:spcBef>
                <a:spcPts val="0"/>
              </a:spcBef>
              <a:spcAft>
                <a:spcPts val="0"/>
              </a:spcAft>
              <a:defRPr/>
            </a:pPr>
            <a:r>
              <a:rPr lang="ru-RU" sz="2400" b="1" dirty="0">
                <a:solidFill>
                  <a:srgbClr val="002060"/>
                </a:solidFill>
                <a:latin typeface="Times New Roman" pitchFamily="18" charset="0"/>
                <a:cs typeface="Times New Roman" pitchFamily="18" charset="0"/>
              </a:rPr>
              <a:t>сталкиваются</a:t>
            </a:r>
          </a:p>
          <a:p>
            <a:pPr algn="ctr" fontAlgn="auto">
              <a:spcBef>
                <a:spcPts val="0"/>
              </a:spcBef>
              <a:spcAft>
                <a:spcPts val="0"/>
              </a:spcAft>
              <a:defRPr/>
            </a:pPr>
            <a:r>
              <a:rPr lang="ru-RU" sz="2400" b="1" dirty="0">
                <a:solidFill>
                  <a:srgbClr val="002060"/>
                </a:solidFill>
                <a:latin typeface="Times New Roman" pitchFamily="18" charset="0"/>
                <a:cs typeface="Times New Roman" pitchFamily="18" charset="0"/>
              </a:rPr>
              <a:t>океаническая кора</a:t>
            </a:r>
          </a:p>
          <a:p>
            <a:pPr algn="ctr" fontAlgn="auto">
              <a:spcBef>
                <a:spcPts val="0"/>
              </a:spcBef>
              <a:spcAft>
                <a:spcPts val="0"/>
              </a:spcAft>
              <a:defRPr/>
            </a:pPr>
            <a:r>
              <a:rPr lang="ru-RU" sz="2400" b="1" dirty="0">
                <a:solidFill>
                  <a:srgbClr val="002060"/>
                </a:solidFill>
                <a:latin typeface="Times New Roman" pitchFamily="18" charset="0"/>
                <a:cs typeface="Times New Roman" pitchFamily="18" charset="0"/>
              </a:rPr>
              <a:t>с океанической</a:t>
            </a:r>
          </a:p>
          <a:p>
            <a:pPr algn="ctr" fontAlgn="auto">
              <a:spcBef>
                <a:spcPts val="0"/>
              </a:spcBef>
              <a:spcAft>
                <a:spcPts val="0"/>
              </a:spcAft>
              <a:defRPr/>
            </a:pPr>
            <a:r>
              <a:rPr lang="ru-RU" sz="2400" b="1" dirty="0">
                <a:solidFill>
                  <a:srgbClr val="002060"/>
                </a:solidFill>
                <a:latin typeface="Times New Roman" pitchFamily="18" charset="0"/>
                <a:cs typeface="Times New Roman" pitchFamily="18" charset="0"/>
              </a:rPr>
              <a:t>корой</a:t>
            </a:r>
          </a:p>
        </p:txBody>
      </p:sp>
      <p:sp>
        <p:nvSpPr>
          <p:cNvPr id="11" name="Прямоугольник 10"/>
          <p:cNvSpPr/>
          <p:nvPr/>
        </p:nvSpPr>
        <p:spPr>
          <a:xfrm>
            <a:off x="6357938" y="1714500"/>
            <a:ext cx="2428875" cy="1938338"/>
          </a:xfrm>
          <a:prstGeom prst="rect">
            <a:avLst/>
          </a:prstGeom>
          <a:solidFill>
            <a:schemeClr val="bg2">
              <a:lumMod val="40000"/>
              <a:lumOff val="60000"/>
            </a:schemeClr>
          </a:solidFill>
          <a:ln w="57150">
            <a:solidFill>
              <a:srgbClr val="FFC000"/>
            </a:solidFill>
          </a:ln>
        </p:spPr>
        <p:txBody>
          <a:bodyPr>
            <a:spAutoFit/>
          </a:bodyPr>
          <a:lstStyle/>
          <a:p>
            <a:pPr algn="ctr" fontAlgn="auto">
              <a:spcBef>
                <a:spcPts val="0"/>
              </a:spcBef>
              <a:spcAft>
                <a:spcPts val="0"/>
              </a:spcAft>
              <a:defRPr/>
            </a:pPr>
            <a:r>
              <a:rPr lang="ru-RU" sz="2400" b="1" dirty="0">
                <a:solidFill>
                  <a:srgbClr val="002060"/>
                </a:solidFill>
                <a:latin typeface="Times New Roman" pitchFamily="18" charset="0"/>
                <a:cs typeface="Times New Roman" pitchFamily="18" charset="0"/>
              </a:rPr>
              <a:t>сталкиваются</a:t>
            </a:r>
          </a:p>
          <a:p>
            <a:pPr algn="ctr" fontAlgn="auto">
              <a:spcBef>
                <a:spcPts val="0"/>
              </a:spcBef>
              <a:spcAft>
                <a:spcPts val="0"/>
              </a:spcAft>
              <a:defRPr/>
            </a:pPr>
            <a:r>
              <a:rPr lang="ru-RU" sz="2400" b="1" dirty="0">
                <a:solidFill>
                  <a:srgbClr val="002060"/>
                </a:solidFill>
                <a:latin typeface="Times New Roman" pitchFamily="18" charset="0"/>
                <a:cs typeface="Times New Roman" pitchFamily="18" charset="0"/>
              </a:rPr>
              <a:t>материковая кора</a:t>
            </a:r>
          </a:p>
          <a:p>
            <a:pPr algn="ctr" fontAlgn="auto">
              <a:spcBef>
                <a:spcPts val="0"/>
              </a:spcBef>
              <a:spcAft>
                <a:spcPts val="0"/>
              </a:spcAft>
              <a:defRPr/>
            </a:pPr>
            <a:r>
              <a:rPr lang="ru-RU" sz="2400" b="1" dirty="0">
                <a:solidFill>
                  <a:srgbClr val="002060"/>
                </a:solidFill>
                <a:latin typeface="Times New Roman" pitchFamily="18" charset="0"/>
                <a:cs typeface="Times New Roman" pitchFamily="18" charset="0"/>
              </a:rPr>
              <a:t>с материковой</a:t>
            </a:r>
          </a:p>
          <a:p>
            <a:pPr algn="ctr" fontAlgn="auto">
              <a:spcBef>
                <a:spcPts val="0"/>
              </a:spcBef>
              <a:spcAft>
                <a:spcPts val="0"/>
              </a:spcAft>
              <a:defRPr/>
            </a:pPr>
            <a:r>
              <a:rPr lang="ru-RU" sz="2400" b="1" dirty="0">
                <a:solidFill>
                  <a:srgbClr val="002060"/>
                </a:solidFill>
                <a:latin typeface="Times New Roman" pitchFamily="18" charset="0"/>
                <a:cs typeface="Times New Roman" pitchFamily="18" charset="0"/>
              </a:rPr>
              <a:t>корой</a:t>
            </a:r>
          </a:p>
        </p:txBody>
      </p:sp>
      <p:sp>
        <p:nvSpPr>
          <p:cNvPr id="12" name="Прямоугольник 11"/>
          <p:cNvSpPr/>
          <p:nvPr/>
        </p:nvSpPr>
        <p:spPr>
          <a:xfrm>
            <a:off x="3357563" y="1714500"/>
            <a:ext cx="2428875" cy="1938338"/>
          </a:xfrm>
          <a:prstGeom prst="rect">
            <a:avLst/>
          </a:prstGeom>
          <a:solidFill>
            <a:schemeClr val="bg2">
              <a:lumMod val="40000"/>
              <a:lumOff val="60000"/>
            </a:schemeClr>
          </a:solidFill>
          <a:ln w="57150">
            <a:solidFill>
              <a:srgbClr val="FFC000"/>
            </a:solidFill>
          </a:ln>
        </p:spPr>
        <p:txBody>
          <a:bodyPr>
            <a:spAutoFit/>
          </a:bodyPr>
          <a:lstStyle/>
          <a:p>
            <a:pPr algn="ctr" fontAlgn="auto">
              <a:spcBef>
                <a:spcPts val="0"/>
              </a:spcBef>
              <a:spcAft>
                <a:spcPts val="0"/>
              </a:spcAft>
              <a:defRPr/>
            </a:pPr>
            <a:r>
              <a:rPr lang="ru-RU" sz="2400" b="1" dirty="0">
                <a:solidFill>
                  <a:srgbClr val="002060"/>
                </a:solidFill>
                <a:latin typeface="Times New Roman" pitchFamily="18" charset="0"/>
                <a:cs typeface="Times New Roman" pitchFamily="18" charset="0"/>
              </a:rPr>
              <a:t>сталкиваются</a:t>
            </a:r>
          </a:p>
          <a:p>
            <a:pPr algn="ctr" fontAlgn="auto">
              <a:spcBef>
                <a:spcPts val="0"/>
              </a:spcBef>
              <a:spcAft>
                <a:spcPts val="0"/>
              </a:spcAft>
              <a:defRPr/>
            </a:pPr>
            <a:r>
              <a:rPr lang="ru-RU" sz="2400" b="1" dirty="0">
                <a:solidFill>
                  <a:srgbClr val="002060"/>
                </a:solidFill>
                <a:latin typeface="Times New Roman" pitchFamily="18" charset="0"/>
                <a:cs typeface="Times New Roman" pitchFamily="18" charset="0"/>
              </a:rPr>
              <a:t>океаническая кора</a:t>
            </a:r>
          </a:p>
          <a:p>
            <a:pPr algn="ctr" fontAlgn="auto">
              <a:spcBef>
                <a:spcPts val="0"/>
              </a:spcBef>
              <a:spcAft>
                <a:spcPts val="0"/>
              </a:spcAft>
              <a:defRPr/>
            </a:pPr>
            <a:r>
              <a:rPr lang="ru-RU" sz="2400" b="1" dirty="0">
                <a:solidFill>
                  <a:srgbClr val="002060"/>
                </a:solidFill>
                <a:latin typeface="Times New Roman" pitchFamily="18" charset="0"/>
                <a:cs typeface="Times New Roman" pitchFamily="18" charset="0"/>
              </a:rPr>
              <a:t>с материковой</a:t>
            </a:r>
          </a:p>
          <a:p>
            <a:pPr algn="ctr" fontAlgn="auto">
              <a:spcBef>
                <a:spcPts val="0"/>
              </a:spcBef>
              <a:spcAft>
                <a:spcPts val="0"/>
              </a:spcAft>
              <a:defRPr/>
            </a:pPr>
            <a:r>
              <a:rPr lang="ru-RU" sz="2400" b="1" dirty="0">
                <a:solidFill>
                  <a:srgbClr val="002060"/>
                </a:solidFill>
                <a:latin typeface="Times New Roman" pitchFamily="18" charset="0"/>
                <a:cs typeface="Times New Roman" pitchFamily="18" charset="0"/>
              </a:rPr>
              <a:t>корой</a:t>
            </a:r>
          </a:p>
        </p:txBody>
      </p:sp>
      <p:sp>
        <p:nvSpPr>
          <p:cNvPr id="13" name="Стрелка вправо 12"/>
          <p:cNvSpPr/>
          <p:nvPr/>
        </p:nvSpPr>
        <p:spPr>
          <a:xfrm rot="9271274">
            <a:off x="785813" y="1143000"/>
            <a:ext cx="1000125" cy="28575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4" name="Стрелка вправо 13"/>
          <p:cNvSpPr/>
          <p:nvPr/>
        </p:nvSpPr>
        <p:spPr>
          <a:xfrm rot="5400000">
            <a:off x="4286250" y="1143000"/>
            <a:ext cx="500063" cy="214313"/>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 name="Стрелка вправо 14"/>
          <p:cNvSpPr/>
          <p:nvPr/>
        </p:nvSpPr>
        <p:spPr>
          <a:xfrm rot="1699097">
            <a:off x="6865938" y="1149350"/>
            <a:ext cx="1000125" cy="28575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6" name="Прямоугольник 15"/>
          <p:cNvSpPr/>
          <p:nvPr/>
        </p:nvSpPr>
        <p:spPr>
          <a:xfrm>
            <a:off x="357188" y="4000500"/>
            <a:ext cx="2428875" cy="1754188"/>
          </a:xfrm>
          <a:prstGeom prst="rect">
            <a:avLst/>
          </a:prstGeom>
          <a:solidFill>
            <a:schemeClr val="bg2">
              <a:lumMod val="40000"/>
              <a:lumOff val="60000"/>
            </a:schemeClr>
          </a:solidFill>
          <a:ln w="57150">
            <a:solidFill>
              <a:srgbClr val="FFC000"/>
            </a:solidFill>
          </a:ln>
        </p:spPr>
        <p:txBody>
          <a:bodyPr>
            <a:spAutoFit/>
          </a:bodyPr>
          <a:lstStyle/>
          <a:p>
            <a:pPr algn="ctr" fontAlgn="auto">
              <a:spcBef>
                <a:spcPts val="0"/>
              </a:spcBef>
              <a:spcAft>
                <a:spcPts val="0"/>
              </a:spcAft>
              <a:defRPr/>
            </a:pPr>
            <a:r>
              <a:rPr lang="ru-RU" b="1" dirty="0">
                <a:solidFill>
                  <a:srgbClr val="002060"/>
                </a:solidFill>
                <a:latin typeface="Times New Roman" pitchFamily="18" charset="0"/>
                <a:cs typeface="Times New Roman" pitchFamily="18" charset="0"/>
              </a:rPr>
              <a:t>Происходит </a:t>
            </a:r>
          </a:p>
          <a:p>
            <a:pPr algn="ctr" fontAlgn="auto">
              <a:spcBef>
                <a:spcPts val="0"/>
              </a:spcBef>
              <a:spcAft>
                <a:spcPts val="0"/>
              </a:spcAft>
              <a:defRPr/>
            </a:pPr>
            <a:r>
              <a:rPr lang="ru-RU" b="1" dirty="0" err="1">
                <a:solidFill>
                  <a:srgbClr val="002060"/>
                </a:solidFill>
                <a:latin typeface="Times New Roman" pitchFamily="18" charset="0"/>
                <a:cs typeface="Times New Roman" pitchFamily="18" charset="0"/>
              </a:rPr>
              <a:t>сминание</a:t>
            </a:r>
            <a:r>
              <a:rPr lang="ru-RU" b="1" dirty="0">
                <a:solidFill>
                  <a:srgbClr val="002060"/>
                </a:solidFill>
                <a:latin typeface="Times New Roman" pitchFamily="18" charset="0"/>
                <a:cs typeface="Times New Roman" pitchFamily="18" charset="0"/>
              </a:rPr>
              <a:t> в складки. Такого столкновения.</a:t>
            </a:r>
          </a:p>
          <a:p>
            <a:pPr algn="ctr" fontAlgn="auto">
              <a:spcBef>
                <a:spcPts val="0"/>
              </a:spcBef>
              <a:spcAft>
                <a:spcPts val="0"/>
              </a:spcAft>
              <a:defRPr/>
            </a:pPr>
            <a:r>
              <a:rPr lang="ru-RU" b="1" dirty="0">
                <a:solidFill>
                  <a:srgbClr val="002060"/>
                </a:solidFill>
                <a:latin typeface="Times New Roman" pitchFamily="18" charset="0"/>
                <a:cs typeface="Times New Roman" pitchFamily="18" charset="0"/>
              </a:rPr>
              <a:t>в настоящее время не существует.</a:t>
            </a:r>
          </a:p>
        </p:txBody>
      </p:sp>
      <p:sp>
        <p:nvSpPr>
          <p:cNvPr id="17" name="Прямоугольник 16"/>
          <p:cNvSpPr/>
          <p:nvPr/>
        </p:nvSpPr>
        <p:spPr>
          <a:xfrm>
            <a:off x="6357938" y="4000500"/>
            <a:ext cx="2428875" cy="1938338"/>
          </a:xfrm>
          <a:prstGeom prst="rect">
            <a:avLst/>
          </a:prstGeom>
          <a:solidFill>
            <a:schemeClr val="bg2">
              <a:lumMod val="40000"/>
              <a:lumOff val="60000"/>
            </a:schemeClr>
          </a:solidFill>
          <a:ln w="57150">
            <a:solidFill>
              <a:srgbClr val="FFC000"/>
            </a:solidFill>
          </a:ln>
        </p:spPr>
        <p:txBody>
          <a:bodyPr>
            <a:spAutoFit/>
          </a:bodyPr>
          <a:lstStyle/>
          <a:p>
            <a:pPr algn="ctr" fontAlgn="auto">
              <a:spcBef>
                <a:spcPts val="0"/>
              </a:spcBef>
              <a:spcAft>
                <a:spcPts val="0"/>
              </a:spcAft>
              <a:defRPr/>
            </a:pPr>
            <a:r>
              <a:rPr lang="ru-RU" sz="2000" b="1" dirty="0">
                <a:solidFill>
                  <a:srgbClr val="002060"/>
                </a:solidFill>
                <a:latin typeface="Times New Roman" pitchFamily="18" charset="0"/>
                <a:cs typeface="Times New Roman" pitchFamily="18" charset="0"/>
              </a:rPr>
              <a:t>При столкновении</a:t>
            </a:r>
          </a:p>
          <a:p>
            <a:pPr algn="ctr" fontAlgn="auto">
              <a:spcBef>
                <a:spcPts val="0"/>
              </a:spcBef>
              <a:spcAft>
                <a:spcPts val="0"/>
              </a:spcAft>
              <a:defRPr/>
            </a:pPr>
            <a:r>
              <a:rPr lang="ru-RU" sz="2000" b="1" dirty="0">
                <a:solidFill>
                  <a:srgbClr val="002060"/>
                </a:solidFill>
                <a:latin typeface="Times New Roman" pitchFamily="18" charset="0"/>
                <a:cs typeface="Times New Roman" pitchFamily="18" charset="0"/>
              </a:rPr>
              <a:t>двух материковых </a:t>
            </a:r>
            <a:r>
              <a:rPr lang="ru-RU" sz="2000" b="1" dirty="0" err="1">
                <a:solidFill>
                  <a:srgbClr val="002060"/>
                </a:solidFill>
                <a:latin typeface="Times New Roman" pitchFamily="18" charset="0"/>
                <a:cs typeface="Times New Roman" pitchFamily="18" charset="0"/>
              </a:rPr>
              <a:t>кор</a:t>
            </a:r>
            <a:r>
              <a:rPr lang="ru-RU" sz="2000" b="1" dirty="0">
                <a:solidFill>
                  <a:srgbClr val="002060"/>
                </a:solidFill>
                <a:latin typeface="Times New Roman" pitchFamily="18" charset="0"/>
                <a:cs typeface="Times New Roman" pitchFamily="18" charset="0"/>
              </a:rPr>
              <a:t> ни одна не уступает другой. Образуются</a:t>
            </a:r>
          </a:p>
          <a:p>
            <a:pPr algn="ctr" fontAlgn="auto">
              <a:spcBef>
                <a:spcPts val="0"/>
              </a:spcBef>
              <a:spcAft>
                <a:spcPts val="0"/>
              </a:spcAft>
              <a:defRPr/>
            </a:pPr>
            <a:r>
              <a:rPr lang="ru-RU" sz="2000" b="1" dirty="0">
                <a:solidFill>
                  <a:srgbClr val="002060"/>
                </a:solidFill>
                <a:latin typeface="Times New Roman" pitchFamily="18" charset="0"/>
                <a:cs typeface="Times New Roman" pitchFamily="18" charset="0"/>
              </a:rPr>
              <a:t>горы на суше.</a:t>
            </a:r>
          </a:p>
        </p:txBody>
      </p:sp>
      <p:sp>
        <p:nvSpPr>
          <p:cNvPr id="18" name="Прямоугольник 17"/>
          <p:cNvSpPr/>
          <p:nvPr/>
        </p:nvSpPr>
        <p:spPr>
          <a:xfrm>
            <a:off x="3429000" y="4000500"/>
            <a:ext cx="2428875" cy="2303463"/>
          </a:xfrm>
          <a:prstGeom prst="rect">
            <a:avLst/>
          </a:prstGeom>
          <a:solidFill>
            <a:schemeClr val="bg2">
              <a:lumMod val="40000"/>
              <a:lumOff val="60000"/>
            </a:schemeClr>
          </a:solidFill>
          <a:ln w="57150">
            <a:solidFill>
              <a:srgbClr val="FFC000"/>
            </a:solidFill>
          </a:ln>
        </p:spPr>
        <p:txBody>
          <a:bodyPr>
            <a:spAutoFit/>
          </a:bodyPr>
          <a:lstStyle/>
          <a:p>
            <a:pPr algn="ctr" fontAlgn="auto">
              <a:spcBef>
                <a:spcPts val="0"/>
              </a:spcBef>
              <a:spcAft>
                <a:spcPts val="0"/>
              </a:spcAft>
              <a:defRPr/>
            </a:pPr>
            <a:r>
              <a:rPr lang="ru-RU" sz="2000" b="1" dirty="0">
                <a:solidFill>
                  <a:srgbClr val="002060"/>
                </a:solidFill>
                <a:latin typeface="Times New Roman" pitchFamily="18" charset="0"/>
                <a:cs typeface="Times New Roman" pitchFamily="18" charset="0"/>
              </a:rPr>
              <a:t>Океаническая кора уходит под материковую.</a:t>
            </a:r>
          </a:p>
          <a:p>
            <a:pPr algn="ctr" fontAlgn="auto">
              <a:spcBef>
                <a:spcPts val="0"/>
              </a:spcBef>
              <a:spcAft>
                <a:spcPts val="0"/>
              </a:spcAft>
              <a:defRPr/>
            </a:pPr>
            <a:r>
              <a:rPr lang="ru-RU" sz="2000" b="1" dirty="0">
                <a:solidFill>
                  <a:srgbClr val="002060"/>
                </a:solidFill>
                <a:latin typeface="Times New Roman" pitchFamily="18" charset="0"/>
                <a:cs typeface="Times New Roman" pitchFamily="18" charset="0"/>
              </a:rPr>
              <a:t>Образуются</a:t>
            </a:r>
          </a:p>
          <a:p>
            <a:pPr algn="ctr" fontAlgn="auto">
              <a:spcBef>
                <a:spcPts val="0"/>
              </a:spcBef>
              <a:spcAft>
                <a:spcPts val="0"/>
              </a:spcAft>
              <a:defRPr/>
            </a:pPr>
            <a:r>
              <a:rPr lang="ru-RU" sz="2000" b="1" dirty="0">
                <a:solidFill>
                  <a:srgbClr val="002060"/>
                </a:solidFill>
                <a:latin typeface="Times New Roman" pitchFamily="18" charset="0"/>
                <a:cs typeface="Times New Roman" pitchFamily="18" charset="0"/>
              </a:rPr>
              <a:t>глубоководные желоба</a:t>
            </a:r>
          </a:p>
          <a:p>
            <a:pPr algn="ctr" fontAlgn="auto">
              <a:spcBef>
                <a:spcPts val="0"/>
              </a:spcBef>
              <a:spcAft>
                <a:spcPts val="0"/>
              </a:spcAft>
              <a:defRPr/>
            </a:pPr>
            <a:r>
              <a:rPr lang="ru-RU" sz="2000" b="1" dirty="0">
                <a:solidFill>
                  <a:srgbClr val="002060"/>
                </a:solidFill>
                <a:latin typeface="Times New Roman" pitchFamily="18" charset="0"/>
                <a:cs typeface="Times New Roman" pitchFamily="18" charset="0"/>
              </a:rPr>
              <a:t>и островные дуги.</a:t>
            </a:r>
          </a:p>
          <a:p>
            <a:pPr fontAlgn="auto">
              <a:spcBef>
                <a:spcPts val="0"/>
              </a:spcBef>
              <a:spcAft>
                <a:spcPts val="0"/>
              </a:spcAft>
              <a:defRPr/>
            </a:pPr>
            <a:r>
              <a:rPr lang="ru-RU" sz="2400" dirty="0">
                <a:latin typeface="+mn-lt"/>
              </a:rPr>
              <a:t/>
            </a:r>
            <a:br>
              <a:rPr lang="ru-RU" sz="2400" dirty="0">
                <a:latin typeface="+mn-lt"/>
              </a:rPr>
            </a:br>
            <a:endParaRPr lang="ru-RU" sz="2400" b="1" dirty="0">
              <a:solidFill>
                <a:srgbClr val="002060"/>
              </a:solidFill>
              <a:latin typeface="Times New Roman" pitchFamily="18" charset="0"/>
              <a:cs typeface="Times New Roman" pitchFamily="18" charset="0"/>
            </a:endParaRPr>
          </a:p>
        </p:txBody>
      </p:sp>
    </p:spTree>
  </p:cSld>
  <p:clrMapOvr>
    <a:masterClrMapping/>
  </p:clrMapOvr>
  <p:transition spd="med">
    <p:circl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741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57188" y="2928938"/>
            <a:ext cx="4200525" cy="3514725"/>
          </a:xfrm>
          <a:noFill/>
          <a:ln w="76200">
            <a:solidFill>
              <a:srgbClr val="FFC000"/>
            </a:solidFill>
            <a:miter lim="800000"/>
            <a:headEnd/>
            <a:tailEnd/>
          </a:ln>
        </p:spPr>
      </p:pic>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0625" y="2928938"/>
            <a:ext cx="3924300" cy="3500437"/>
          </a:xfrm>
          <a:prstGeom prst="rect">
            <a:avLst/>
          </a:prstGeom>
          <a:noFill/>
          <a:ln w="76200">
            <a:solidFill>
              <a:srgbClr val="FFC000"/>
            </a:solidFill>
            <a:miter lim="800000"/>
            <a:headEnd/>
            <a:tailEnd/>
          </a:ln>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357188" y="500063"/>
            <a:ext cx="4286250" cy="2062162"/>
          </a:xfrm>
          <a:prstGeom prst="rect">
            <a:avLst/>
          </a:prstGeom>
        </p:spPr>
        <p:txBody>
          <a:bodyPr>
            <a:spAutoFit/>
          </a:bodyPr>
          <a:lstStyle/>
          <a:p>
            <a:pPr marL="3175" algn="ctr"/>
            <a:r>
              <a:rPr lang="ru-RU" sz="3200" b="1">
                <a:latin typeface="Times New Roman" pitchFamily="18" charset="0"/>
                <a:cs typeface="Times New Roman" pitchFamily="18" charset="0"/>
              </a:rPr>
              <a:t>сталкиваются</a:t>
            </a:r>
          </a:p>
          <a:p>
            <a:pPr marL="3175" algn="ctr"/>
            <a:r>
              <a:rPr lang="ru-RU" sz="3200" b="1">
                <a:latin typeface="Times New Roman" pitchFamily="18" charset="0"/>
                <a:cs typeface="Times New Roman" pitchFamily="18" charset="0"/>
              </a:rPr>
              <a:t>океаническая кора</a:t>
            </a:r>
          </a:p>
          <a:p>
            <a:pPr marL="3175" algn="ctr"/>
            <a:r>
              <a:rPr lang="ru-RU" sz="3200" b="1">
                <a:latin typeface="Times New Roman" pitchFamily="18" charset="0"/>
                <a:cs typeface="Times New Roman" pitchFamily="18" charset="0"/>
              </a:rPr>
              <a:t>с материковой</a:t>
            </a:r>
          </a:p>
          <a:p>
            <a:pPr marL="3175" algn="ctr"/>
            <a:r>
              <a:rPr lang="ru-RU" sz="3200" b="1">
                <a:latin typeface="Times New Roman" pitchFamily="18" charset="0"/>
                <a:cs typeface="Times New Roman" pitchFamily="18" charset="0"/>
              </a:rPr>
              <a:t>корой</a:t>
            </a:r>
          </a:p>
        </p:txBody>
      </p:sp>
      <p:sp>
        <p:nvSpPr>
          <p:cNvPr id="7" name="Овал 6"/>
          <p:cNvSpPr/>
          <p:nvPr/>
        </p:nvSpPr>
        <p:spPr>
          <a:xfrm>
            <a:off x="285750" y="357188"/>
            <a:ext cx="4214813" cy="2286000"/>
          </a:xfrm>
          <a:prstGeom prst="ellipse">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8" name="Овал 7"/>
          <p:cNvSpPr/>
          <p:nvPr/>
        </p:nvSpPr>
        <p:spPr>
          <a:xfrm>
            <a:off x="4714875" y="357188"/>
            <a:ext cx="4214813" cy="2286000"/>
          </a:xfrm>
          <a:prstGeom prst="ellipse">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9" name="Прямоугольник 8"/>
          <p:cNvSpPr/>
          <p:nvPr/>
        </p:nvSpPr>
        <p:spPr>
          <a:xfrm>
            <a:off x="4857750" y="500063"/>
            <a:ext cx="4071938" cy="2062162"/>
          </a:xfrm>
          <a:prstGeom prst="rect">
            <a:avLst/>
          </a:prstGeom>
        </p:spPr>
        <p:txBody>
          <a:bodyPr>
            <a:spAutoFit/>
          </a:bodyPr>
          <a:lstStyle/>
          <a:p>
            <a:pPr algn="ctr"/>
            <a:r>
              <a:rPr lang="ru-RU" sz="3200" b="1">
                <a:latin typeface="Times New Roman" pitchFamily="18" charset="0"/>
                <a:cs typeface="Times New Roman" pitchFamily="18" charset="0"/>
              </a:rPr>
              <a:t>сталкиваются</a:t>
            </a:r>
          </a:p>
          <a:p>
            <a:pPr algn="ctr"/>
            <a:r>
              <a:rPr lang="ru-RU" sz="3200" b="1">
                <a:latin typeface="Times New Roman" pitchFamily="18" charset="0"/>
                <a:cs typeface="Times New Roman" pitchFamily="18" charset="0"/>
              </a:rPr>
              <a:t>материковая кора</a:t>
            </a:r>
          </a:p>
          <a:p>
            <a:pPr algn="ctr"/>
            <a:r>
              <a:rPr lang="ru-RU" sz="3200" b="1">
                <a:latin typeface="Times New Roman" pitchFamily="18" charset="0"/>
                <a:cs typeface="Times New Roman" pitchFamily="18" charset="0"/>
              </a:rPr>
              <a:t>с материковой</a:t>
            </a:r>
          </a:p>
          <a:p>
            <a:pPr algn="ctr"/>
            <a:r>
              <a:rPr lang="ru-RU" sz="3200" b="1">
                <a:latin typeface="Times New Roman" pitchFamily="18" charset="0"/>
                <a:cs typeface="Times New Roman" pitchFamily="18" charset="0"/>
              </a:rPr>
              <a:t>корой</a:t>
            </a:r>
          </a:p>
        </p:txBody>
      </p:sp>
    </p:spTree>
  </p:cSld>
  <p:clrMapOvr>
    <a:overrideClrMapping bg1="dk1" tx1="lt1" bg2="dk2" tx2="lt2" accent1="accent1" accent2="accent2" accent3="accent3" accent4="accent4" accent5="accent5" accent6="accent6" hlink="hlink" folHlink="folHlink"/>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Заголовок 1"/>
          <p:cNvSpPr>
            <a:spLocks noGrp="1"/>
          </p:cNvSpPr>
          <p:nvPr>
            <p:ph type="title"/>
          </p:nvPr>
        </p:nvSpPr>
        <p:spPr/>
        <p:txBody>
          <a:bodyPr/>
          <a:lstStyle/>
          <a:p>
            <a:endParaRPr lang="ru-RU" smtClean="0"/>
          </a:p>
        </p:txBody>
      </p:sp>
      <p:sp>
        <p:nvSpPr>
          <p:cNvPr id="18435" name="Содержимое 2"/>
          <p:cNvSpPr>
            <a:spLocks noGrp="1"/>
          </p:cNvSpPr>
          <p:nvPr>
            <p:ph idx="1"/>
          </p:nvPr>
        </p:nvSpPr>
        <p:spPr/>
        <p:txBody>
          <a:bodyPr/>
          <a:lstStyle/>
          <a:p>
            <a:endParaRPr lang="ru-RU" smtClean="0"/>
          </a:p>
        </p:txBody>
      </p:sp>
      <p:pic>
        <p:nvPicPr>
          <p:cNvPr id="18436" name="Содержимое 3" descr="65.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4763"/>
            <a:ext cx="9144000" cy="686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Облако 4"/>
          <p:cNvSpPr/>
          <p:nvPr/>
        </p:nvSpPr>
        <p:spPr>
          <a:xfrm>
            <a:off x="357188" y="571500"/>
            <a:ext cx="8358187" cy="5072063"/>
          </a:xfrm>
          <a:prstGeom prst="cloud">
            <a:avLst/>
          </a:prstGeom>
          <a:solidFill>
            <a:srgbClr val="FFC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r>
              <a:rPr lang="ru-RU" sz="3200" b="1" u="sng" dirty="0">
                <a:solidFill>
                  <a:srgbClr val="00B050"/>
                </a:solidFill>
              </a:rPr>
              <a:t>Домашнее задание:</a:t>
            </a:r>
          </a:p>
          <a:p>
            <a:pPr marL="514350" indent="-514350" algn="ctr" fontAlgn="auto">
              <a:lnSpc>
                <a:spcPct val="150000"/>
              </a:lnSpc>
              <a:spcBef>
                <a:spcPts val="0"/>
              </a:spcBef>
              <a:spcAft>
                <a:spcPts val="0"/>
              </a:spcAft>
              <a:buFontTx/>
              <a:buAutoNum type="arabicParenR"/>
              <a:defRPr/>
            </a:pPr>
            <a:r>
              <a:rPr lang="ru-RU" sz="3200" b="1" dirty="0">
                <a:solidFill>
                  <a:srgbClr val="00B050"/>
                </a:solidFill>
              </a:rPr>
              <a:t>п. 4 ( прочитать )</a:t>
            </a:r>
          </a:p>
          <a:p>
            <a:pPr marL="514350" indent="-514350" algn="ctr" fontAlgn="auto">
              <a:lnSpc>
                <a:spcPct val="150000"/>
              </a:lnSpc>
              <a:spcBef>
                <a:spcPts val="0"/>
              </a:spcBef>
              <a:spcAft>
                <a:spcPts val="0"/>
              </a:spcAft>
              <a:buFontTx/>
              <a:buAutoNum type="arabicParenR"/>
              <a:defRPr/>
            </a:pPr>
            <a:r>
              <a:rPr lang="ru-RU" sz="3200" b="1" dirty="0">
                <a:solidFill>
                  <a:srgbClr val="00B050"/>
                </a:solidFill>
              </a:rPr>
              <a:t>выучить записи в тетради</a:t>
            </a:r>
          </a:p>
        </p:txBody>
      </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Заголовок 1"/>
          <p:cNvSpPr>
            <a:spLocks noGrp="1"/>
          </p:cNvSpPr>
          <p:nvPr>
            <p:ph type="title"/>
          </p:nvPr>
        </p:nvSpPr>
        <p:spPr/>
        <p:txBody>
          <a:bodyPr/>
          <a:lstStyle/>
          <a:p>
            <a:endParaRPr lang="ru-RU" smtClean="0"/>
          </a:p>
        </p:txBody>
      </p:sp>
      <p:sp>
        <p:nvSpPr>
          <p:cNvPr id="19459" name="Содержимое 2"/>
          <p:cNvSpPr>
            <a:spLocks noGrp="1"/>
          </p:cNvSpPr>
          <p:nvPr>
            <p:ph idx="1"/>
          </p:nvPr>
        </p:nvSpPr>
        <p:spPr/>
        <p:txBody>
          <a:bodyPr/>
          <a:lstStyle/>
          <a:p>
            <a:endParaRPr lang="ru-RU" smtClean="0"/>
          </a:p>
        </p:txBody>
      </p:sp>
      <p:pic>
        <p:nvPicPr>
          <p:cNvPr id="19460" name="Содержимое 3" descr="65.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4763"/>
            <a:ext cx="9144000" cy="686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Прямоугольник 4"/>
          <p:cNvSpPr/>
          <p:nvPr/>
        </p:nvSpPr>
        <p:spPr>
          <a:xfrm>
            <a:off x="714348" y="2428868"/>
            <a:ext cx="7967181" cy="923330"/>
          </a:xfrm>
          <a:prstGeom prst="rect">
            <a:avLst/>
          </a:prstGeom>
          <a:noFill/>
        </p:spPr>
        <p:txBody>
          <a:bodyPr wrap="none">
            <a:spAutoFit/>
          </a:bodyPr>
          <a:lstStyle/>
          <a:p>
            <a:pPr algn="ctr" fontAlgn="auto">
              <a:spcBef>
                <a:spcPts val="0"/>
              </a:spcBef>
              <a:spcAft>
                <a:spcPts val="0"/>
              </a:spcAft>
              <a:defRPr/>
            </a:pPr>
            <a:r>
              <a:rPr lang="ru-RU"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rPr>
              <a:t>СПАСИБО  ЗА  ВНИМАНИЕ</a:t>
            </a:r>
          </a:p>
        </p:txBody>
      </p:sp>
      <p:sp>
        <p:nvSpPr>
          <p:cNvPr id="7" name="Облако 6"/>
          <p:cNvSpPr/>
          <p:nvPr/>
        </p:nvSpPr>
        <p:spPr>
          <a:xfrm>
            <a:off x="357188" y="928688"/>
            <a:ext cx="8358187" cy="3929062"/>
          </a:xfrm>
          <a:prstGeom prst="cloud">
            <a:avLst/>
          </a:prstGeom>
          <a:solidFill>
            <a:srgbClr val="FFC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3200" b="1" dirty="0">
                <a:solidFill>
                  <a:srgbClr val="00B050"/>
                </a:solidFill>
              </a:rPr>
              <a:t>СПАСИБО  ЗА  ВНИМАНИЕ!!!</a:t>
            </a:r>
          </a:p>
        </p:txBody>
      </p:sp>
    </p:spTree>
  </p:cSld>
  <p:clrMapOvr>
    <a:masterClrMapping/>
  </p:clrMapOvr>
  <p:transition>
    <p:wheel spokes="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WordArt 3"/>
          <p:cNvSpPr>
            <a:spLocks noChangeArrowheads="1" noChangeShapeType="1" noTextEdit="1"/>
          </p:cNvSpPr>
          <p:nvPr/>
        </p:nvSpPr>
        <p:spPr bwMode="gray">
          <a:xfrm>
            <a:off x="2339975" y="2420938"/>
            <a:ext cx="6119813" cy="2592387"/>
          </a:xfrm>
          <a:prstGeom prst="rect">
            <a:avLst/>
          </a:prstGeom>
        </p:spPr>
        <p:txBody>
          <a:bodyPr wrap="none" fromWordArt="1">
            <a:prstTxWarp prst="textDeflate">
              <a:avLst>
                <a:gd name="adj" fmla="val 0"/>
              </a:avLst>
            </a:prstTxWarp>
          </a:bodyPr>
          <a:lstStyle/>
          <a:p>
            <a:pPr algn="ctr"/>
            <a:endParaRPr lang="ru-RU" sz="5400" b="1" kern="10">
              <a:ln w="28575">
                <a:solidFill>
                  <a:schemeClr val="tx2"/>
                </a:solidFill>
                <a:round/>
                <a:headEnd/>
                <a:tailEnd/>
              </a:ln>
              <a:gradFill rotWithShape="1">
                <a:gsLst>
                  <a:gs pos="0">
                    <a:schemeClr val="accent1"/>
                  </a:gs>
                  <a:gs pos="100000">
                    <a:schemeClr val="hlink"/>
                  </a:gs>
                </a:gsLst>
                <a:lin ang="5400000" scaled="1"/>
              </a:gradFill>
              <a:effectLst>
                <a:outerShdw dist="89803" dir="2700000" algn="ctr" rotWithShape="0">
                  <a:srgbClr val="000000">
                    <a:alpha val="50000"/>
                  </a:srgbClr>
                </a:outerShdw>
              </a:effectLst>
              <a:latin typeface="Verdana"/>
              <a:ea typeface="Verdana"/>
              <a:cs typeface="Verdana"/>
            </a:endParaRPr>
          </a:p>
        </p:txBody>
      </p:sp>
      <p:sp>
        <p:nvSpPr>
          <p:cNvPr id="5123" name="Прямоугольник 4"/>
          <p:cNvSpPr>
            <a:spLocks noChangeArrowheads="1"/>
          </p:cNvSpPr>
          <p:nvPr/>
        </p:nvSpPr>
        <p:spPr bwMode="auto">
          <a:xfrm>
            <a:off x="2982913" y="357188"/>
            <a:ext cx="61610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ru-RU" sz="2800" b="1" u="sng">
                <a:solidFill>
                  <a:schemeClr val="tx2"/>
                </a:solidFill>
                <a:latin typeface="Comic Sans MS" pitchFamily="66" charset="0"/>
              </a:rPr>
              <a:t>Как же родилась наша планета? </a:t>
            </a:r>
          </a:p>
        </p:txBody>
      </p:sp>
      <p:sp>
        <p:nvSpPr>
          <p:cNvPr id="6" name="Прямоугольник 5"/>
          <p:cNvSpPr/>
          <p:nvPr/>
        </p:nvSpPr>
        <p:spPr>
          <a:xfrm>
            <a:off x="3428992" y="1214423"/>
            <a:ext cx="5357850" cy="5570756"/>
          </a:xfrm>
          <a:prstGeom prst="rect">
            <a:avLst/>
          </a:prstGeom>
          <a:noFill/>
          <a:ln w="28575">
            <a:solidFill>
              <a:schemeClr val="tx1"/>
            </a:solidFill>
            <a:prstDash val="sysDot"/>
          </a:ln>
          <a:effectLst>
            <a:glow rad="228600">
              <a:schemeClr val="accent6">
                <a:satMod val="175000"/>
                <a:alpha val="40000"/>
              </a:schemeClr>
            </a:glow>
          </a:effectLst>
        </p:spPr>
        <p:txBody>
          <a:bodyPr>
            <a:spAutoFit/>
          </a:bodyPr>
          <a:lstStyle/>
          <a:p>
            <a:pPr algn="ctr" fontAlgn="auto">
              <a:spcBef>
                <a:spcPts val="0"/>
              </a:spcBef>
              <a:spcAft>
                <a:spcPts val="0"/>
              </a:spcAft>
              <a:defRPr/>
            </a:pPr>
            <a:r>
              <a:rPr lang="ru-RU" sz="2400" b="1" dirty="0">
                <a:solidFill>
                  <a:schemeClr val="tx2"/>
                </a:solidFill>
                <a:latin typeface="Comic Sans MS" pitchFamily="66" charset="0"/>
              </a:rPr>
              <a:t>Ответить на этот вопрос пытались еще ученые античного мира. Существует много различных гипотез. Из современных взглядов на происхождение Земли наиболее распространена гипотеза О. Ю. Шмидта об образовании Земли из холодного газово-пылевого облака. Частицы этого облака, вращаясь вокруг Солнца, сталкивались, «слипались», образуя сгустки, нараставшие как снежный ком.</a:t>
            </a:r>
          </a:p>
          <a:p>
            <a:pPr algn="ctr" fontAlgn="auto">
              <a:spcBef>
                <a:spcPts val="0"/>
              </a:spcBef>
              <a:spcAft>
                <a:spcPts val="0"/>
              </a:spcAft>
              <a:defRPr/>
            </a:pPr>
            <a:endParaRPr lang="ru-RU"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ndParaRPr>
          </a:p>
        </p:txBody>
      </p:sp>
    </p:spTree>
  </p:cSld>
  <p:clrMapOvr>
    <a:masterClrMapping/>
  </p:clrMapOvr>
  <p:transition spd="med">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29698" name="Picture 2" descr="F:\От коперника до наших дней\1019_1[1].jpg"/>
          <p:cNvPicPr>
            <a:picLocks noGrp="1" noChangeAspect="1" noChangeArrowheads="1"/>
          </p:cNvPicPr>
          <p:nvPr>
            <p:ph idx="1"/>
          </p:nvPr>
        </p:nvPicPr>
        <p:blipFill>
          <a:blip r:embed="rId2"/>
          <a:srcRect l="4987" t="4858" r="7732" b="3755"/>
          <a:stretch>
            <a:fillRect/>
          </a:stretch>
        </p:blipFill>
        <p:spPr>
          <a:xfrm rot="7372355">
            <a:off x="533068" y="986361"/>
            <a:ext cx="4253173" cy="4435452"/>
          </a:xfrm>
          <a:prstGeom prst="ellipse">
            <a:avLst/>
          </a:prstGeom>
          <a:ln w="38100">
            <a:solidFill>
              <a:schemeClr val="tx1"/>
            </a:solidFill>
          </a:ln>
        </p:spPr>
      </p:pic>
      <p:sp>
        <p:nvSpPr>
          <p:cNvPr id="6" name="Вертикальный свиток 5"/>
          <p:cNvSpPr/>
          <p:nvPr/>
        </p:nvSpPr>
        <p:spPr>
          <a:xfrm>
            <a:off x="4643438" y="500063"/>
            <a:ext cx="4286250" cy="5572125"/>
          </a:xfrm>
          <a:prstGeom prst="verticalScroll">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2200" b="1" dirty="0">
              <a:latin typeface="Comic Sans MS" pitchFamily="66" charset="0"/>
            </a:endParaRPr>
          </a:p>
          <a:p>
            <a:pPr algn="ctr" fontAlgn="auto">
              <a:spcBef>
                <a:spcPts val="0"/>
              </a:spcBef>
              <a:spcAft>
                <a:spcPts val="0"/>
              </a:spcAft>
              <a:defRPr/>
            </a:pPr>
            <a:r>
              <a:rPr lang="ru-RU" sz="2200" b="1" dirty="0">
                <a:latin typeface="Comic Sans MS" pitchFamily="66" charset="0"/>
              </a:rPr>
              <a:t>Существуют и гипотезы образования планет в результате космических катастроф — мощных взрывов, вызванных распадом звездного вещества. Ученые продолжают искать новые пути решения проблемы происхождения Земли.</a:t>
            </a:r>
          </a:p>
          <a:p>
            <a:pPr algn="ctr" fontAlgn="auto">
              <a:spcBef>
                <a:spcPts val="0"/>
              </a:spcBef>
              <a:spcAft>
                <a:spcPts val="0"/>
              </a:spcAft>
              <a:defRPr/>
            </a:pPr>
            <a:endParaRPr lang="ru-RU" dirty="0"/>
          </a:p>
        </p:txBody>
      </p:sp>
    </p:spTree>
  </p:cSld>
  <p:clrMapOvr>
    <a:overrideClrMapping bg1="dk1" tx1="lt1" bg2="dk2" tx2="lt2" accent1="accent1" accent2="accent2" accent3="accent3" accent4="accent4" accent5="accent5" accent6="accent6" hlink="hlink" folHlink="folHlink"/>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ctrTitle"/>
          </p:nvPr>
        </p:nvSpPr>
        <p:spPr>
          <a:xfrm>
            <a:off x="3571875" y="357188"/>
            <a:ext cx="5267325" cy="3143250"/>
          </a:xfrm>
        </p:spPr>
        <p:txBody>
          <a:bodyPr/>
          <a:lstStyle/>
          <a:p>
            <a:pPr algn="ctr"/>
            <a:r>
              <a:rPr lang="ru-RU" sz="2000" smtClean="0"/>
              <a:t/>
            </a:r>
            <a:br>
              <a:rPr lang="ru-RU" sz="2000" smtClean="0"/>
            </a:br>
            <a:r>
              <a:rPr lang="ru-RU" sz="2000" smtClean="0"/>
              <a:t/>
            </a:r>
            <a:br>
              <a:rPr lang="ru-RU" sz="2000" smtClean="0"/>
            </a:br>
            <a:r>
              <a:rPr lang="ru-RU" sz="2000" smtClean="0"/>
              <a:t/>
            </a:r>
            <a:br>
              <a:rPr lang="ru-RU" sz="2000" smtClean="0"/>
            </a:br>
            <a:r>
              <a:rPr lang="ru-RU" sz="2000" smtClean="0"/>
              <a:t/>
            </a:r>
            <a:br>
              <a:rPr lang="ru-RU" sz="2000" smtClean="0"/>
            </a:br>
            <a:r>
              <a:rPr lang="ru-RU" sz="2000" smtClean="0"/>
              <a:t/>
            </a:r>
            <a:br>
              <a:rPr lang="ru-RU" sz="2000" smtClean="0"/>
            </a:br>
            <a:r>
              <a:rPr lang="ru-RU" sz="2000" smtClean="0"/>
              <a:t/>
            </a:r>
            <a:br>
              <a:rPr lang="ru-RU" sz="2000" smtClean="0"/>
            </a:br>
            <a:r>
              <a:rPr lang="ru-RU" sz="2000" smtClean="0"/>
              <a:t/>
            </a:r>
            <a:br>
              <a:rPr lang="ru-RU" sz="2000" smtClean="0"/>
            </a:br>
            <a:r>
              <a:rPr lang="ru-RU" sz="2000" smtClean="0"/>
              <a:t/>
            </a:r>
            <a:br>
              <a:rPr lang="ru-RU" sz="2000" smtClean="0"/>
            </a:br>
            <a:r>
              <a:rPr lang="ru-RU" sz="2000" smtClean="0"/>
              <a:t/>
            </a:r>
            <a:br>
              <a:rPr lang="ru-RU" sz="2000" smtClean="0"/>
            </a:br>
            <a:r>
              <a:rPr lang="ru-RU" sz="2000" smtClean="0"/>
              <a:t/>
            </a:r>
            <a:br>
              <a:rPr lang="ru-RU" sz="2000" smtClean="0"/>
            </a:br>
            <a:r>
              <a:rPr lang="ru-RU" sz="2000" smtClean="0"/>
              <a:t/>
            </a:r>
            <a:br>
              <a:rPr lang="ru-RU" sz="2000" smtClean="0"/>
            </a:br>
            <a:r>
              <a:rPr lang="ru-RU" sz="2800" smtClean="0">
                <a:latin typeface="Comic Sans MS" pitchFamily="66" charset="0"/>
              </a:rPr>
              <a:t>Строение земной коры</a:t>
            </a:r>
            <a:br>
              <a:rPr lang="ru-RU" sz="2800" smtClean="0">
                <a:latin typeface="Comic Sans MS" pitchFamily="66" charset="0"/>
              </a:rPr>
            </a:br>
            <a:r>
              <a:rPr lang="ru-RU" sz="2800" u="none" smtClean="0">
                <a:latin typeface="Comic Sans MS" pitchFamily="66" charset="0"/>
              </a:rPr>
              <a:t>Земная кора — самая верхняя часть литосферы. Она представляет собой как бы тонкое «покрывало», под которым скрыты неспокойные земные недра. По сравнению с другими геосферами земная кора кажется тонкой пленкой, в которую обернут земной шар. В среднем толщина земной коры составляет всего 0,6% от длины земного радиуса.</a:t>
            </a:r>
            <a:r>
              <a:rPr lang="ru-RU" sz="2000" u="none" smtClean="0">
                <a:latin typeface="Comic Sans MS" pitchFamily="66" charset="0"/>
              </a:rPr>
              <a:t/>
            </a:r>
            <a:br>
              <a:rPr lang="ru-RU" sz="2000" u="none" smtClean="0">
                <a:latin typeface="Comic Sans MS" pitchFamily="66" charset="0"/>
              </a:rPr>
            </a:br>
            <a:r>
              <a:rPr lang="ru-RU" sz="2000" smtClean="0"/>
              <a:t/>
            </a:r>
            <a:br>
              <a:rPr lang="ru-RU" sz="2000" smtClean="0"/>
            </a:br>
            <a:endParaRPr lang="ru-RU" sz="2000" smtClean="0"/>
          </a:p>
        </p:txBody>
      </p:sp>
    </p:spTree>
  </p:cSld>
  <p:clrMapOvr>
    <a:masterClrMapping/>
  </p:clrMapOvr>
  <p:transition spd="med">
    <p:strips dir="rd"/>
  </p:transition>
  <p:timing>
    <p:tnLst>
      <p:par>
        <p:cTn id="1" dur="indefinite" restart="never" nodeType="tmRoot"/>
      </p:par>
    </p:tnLst>
  </p:timing>
</p:sld>
</file>

<file path=ppt/slides/slide5.xml><?xml version="1.0" encoding="utf-8"?>
<p:sld xmlns:p="http://schemas.openxmlformats.org/presentationml/2006/main" xmlns:a="http://schemas.openxmlformats.org/drawingml/2006/main" xmlns:r="http://schemas.openxmlformats.org/officeDocument/2006/relationships">
  <p:cSld>
    <p:bg>
      <p:bgRef idx="1003">
        <a:schemeClr val="bg2"/>
      </p:bgRef>
    </p:bg>
    <p:spTree>
      <p:nvGrpSpPr>
        <p:cNvPr id="1" name=""/>
        <p:cNvGrpSpPr/>
        <p:nvPr/>
      </p:nvGrpSpPr>
      <p:grpSpPr>
        <a:xfrm>
          <a:off x="0" y="0"/>
          <a:ext cx="0" cy="0"/>
          <a:chOff x="0" y="0"/>
          <a:chExt cx="0" cy="0"/>
        </a:xfrm>
      </p:grpSpPr>
      <p:pic>
        <p:nvPicPr>
          <p:cNvPr descr="рекордный размер озоновой дыры" id="8194" name="Picture 4"/>
          <p:cNvPicPr>
            <a:picLocks noChangeArrowheads="1"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6350"/>
            <a:ext cx="9144000" cy="686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Горизонтальный свиток 3"/>
          <p:cNvSpPr/>
          <p:nvPr/>
        </p:nvSpPr>
        <p:spPr>
          <a:xfrm>
            <a:off x="500063" y="500063"/>
            <a:ext cx="8215312" cy="3643312"/>
          </a:xfrm>
          <a:prstGeom prst="horizontalScroll">
            <a:avLst/>
          </a:prstGeom>
          <a:solidFill>
            <a:schemeClr val="bg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b="1" dirty="0" lang="ru-RU" sz="2800" u="sng">
                <a:latin charset="0" pitchFamily="66" typeface="Comic Sans MS"/>
              </a:rPr>
              <a:t>ТИПЫ  ЗЕМНОЙ  КОРЫ</a:t>
            </a:r>
          </a:p>
          <a:p>
            <a:pPr algn="ctr" fontAlgn="auto">
              <a:spcBef>
                <a:spcPts val="0"/>
              </a:spcBef>
              <a:spcAft>
                <a:spcPts val="0"/>
              </a:spcAft>
              <a:defRPr/>
            </a:pPr>
            <a:endParaRPr b="1" dirty="0" lang="ru-RU" sz="2800">
              <a:latin charset="0" pitchFamily="66" typeface="Comic Sans MS"/>
            </a:endParaRPr>
          </a:p>
          <a:p>
            <a:pPr algn="ctr" fontAlgn="auto">
              <a:spcBef>
                <a:spcPts val="0"/>
              </a:spcBef>
              <a:spcAft>
                <a:spcPts val="0"/>
              </a:spcAft>
              <a:defRPr/>
            </a:pPr>
            <a:endParaRPr b="1" dirty="0" lang="ru-RU" sz="2800">
              <a:latin charset="0" pitchFamily="66" typeface="Comic Sans MS"/>
            </a:endParaRPr>
          </a:p>
          <a:p>
            <a:pPr algn="ctr" fontAlgn="auto">
              <a:spcBef>
                <a:spcPts val="0"/>
              </a:spcBef>
              <a:spcAft>
                <a:spcPts val="0"/>
              </a:spcAft>
              <a:defRPr/>
            </a:pPr>
            <a:endParaRPr b="1" dirty="0" lang="ru-RU" sz="2800">
              <a:latin charset="0" pitchFamily="66" typeface="Comic Sans MS"/>
            </a:endParaRPr>
          </a:p>
        </p:txBody>
      </p:sp>
      <p:sp>
        <p:nvSpPr>
          <p:cNvPr id="6" name="Выгнутая влево стрелка 5"/>
          <p:cNvSpPr/>
          <p:nvPr/>
        </p:nvSpPr>
        <p:spPr>
          <a:xfrm>
            <a:off x="1643063" y="1857375"/>
            <a:ext cx="714375" cy="1000125"/>
          </a:xfrm>
          <a:prstGeom prst="curvedRightArrow">
            <a:avLst/>
          </a:prstGeom>
          <a:solidFill>
            <a:schemeClr val="tx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sp>
        <p:nvSpPr>
          <p:cNvPr id="7" name="Выгнутая вправо стрелка 6"/>
          <p:cNvSpPr/>
          <p:nvPr/>
        </p:nvSpPr>
        <p:spPr>
          <a:xfrm>
            <a:off x="7143750" y="1857375"/>
            <a:ext cx="714375" cy="1071563"/>
          </a:xfrm>
          <a:prstGeom prst="curvedLeftArrow">
            <a:avLst/>
          </a:prstGeom>
          <a:solidFill>
            <a:schemeClr val="tx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sp>
        <p:nvSpPr>
          <p:cNvPr id="8" name="Прямоугольник 7"/>
          <p:cNvSpPr/>
          <p:nvPr/>
        </p:nvSpPr>
        <p:spPr>
          <a:xfrm>
            <a:off x="1000100" y="2786058"/>
            <a:ext cx="3168752" cy="707886"/>
          </a:xfrm>
          <a:prstGeom prst="rect">
            <a:avLst/>
          </a:prstGeom>
          <a:noFill/>
        </p:spPr>
        <p:txBody>
          <a:bodyPr wrap="none">
            <a:spAutoFit/>
          </a:bodyPr>
          <a:lstStyle/>
          <a:p>
            <a:pPr algn="ctr" fontAlgn="auto">
              <a:spcBef>
                <a:spcPts val="0"/>
              </a:spcBef>
              <a:spcAft>
                <a:spcPts val="0"/>
              </a:spcAft>
              <a:defRPr/>
            </a:pPr>
            <a:r>
              <a:rPr dirty="0" lang="ru-RU" sz="4000">
                <a:ln cmpd="sng" w="18415">
                  <a:solidFill>
                    <a:srgbClr val="FFFFFF"/>
                  </a:solidFill>
                  <a:prstDash val="solid"/>
                </a:ln>
                <a:solidFill>
                  <a:srgbClr val="FFFFFF"/>
                </a:solidFill>
                <a:effectLst>
                  <a:outerShdw algn="tl" blurRad="63500" dir="3600000" rotWithShape="0">
                    <a:srgbClr val="000000">
                      <a:alpha val="70000"/>
                    </a:srgbClr>
                  </a:outerShdw>
                </a:effectLst>
                <a:latin typeface="+mn-lt"/>
              </a:rPr>
              <a:t>океаническая</a:t>
            </a:r>
          </a:p>
        </p:txBody>
      </p:sp>
      <p:sp>
        <p:nvSpPr>
          <p:cNvPr id="9" name="Прямоугольник 8"/>
          <p:cNvSpPr/>
          <p:nvPr/>
        </p:nvSpPr>
        <p:spPr>
          <a:xfrm>
            <a:off x="5357818" y="2786058"/>
            <a:ext cx="3005567" cy="707886"/>
          </a:xfrm>
          <a:prstGeom prst="rect">
            <a:avLst/>
          </a:prstGeom>
          <a:noFill/>
        </p:spPr>
        <p:txBody>
          <a:bodyPr wrap="none">
            <a:spAutoFit/>
          </a:bodyPr>
          <a:lstStyle/>
          <a:p>
            <a:pPr algn="ctr" fontAlgn="auto">
              <a:spcBef>
                <a:spcPts val="0"/>
              </a:spcBef>
              <a:spcAft>
                <a:spcPts val="0"/>
              </a:spcAft>
              <a:defRPr/>
            </a:pPr>
            <a:r>
              <a:rPr dirty="0" lang="ru-RU" sz="4000">
                <a:ln cmpd="sng" w="18415">
                  <a:solidFill>
                    <a:srgbClr val="FFFFFF"/>
                  </a:solidFill>
                  <a:prstDash val="solid"/>
                </a:ln>
                <a:solidFill>
                  <a:srgbClr val="FFFFFF"/>
                </a:solidFill>
                <a:effectLst>
                  <a:outerShdw algn="tl" blurRad="63500" dir="3600000" rotWithShape="0">
                    <a:srgbClr val="000000">
                      <a:alpha val="70000"/>
                    </a:srgbClr>
                  </a:outerShdw>
                </a:effectLst>
                <a:latin typeface="+mn-lt"/>
              </a:rPr>
              <a:t>материковая</a:t>
            </a:r>
          </a:p>
        </p:txBody>
      </p:sp>
      <p:pic>
        <p:nvPicPr>
          <p:cNvPr id="10" name="Picture 2"/>
          <p:cNvPicPr>
            <a:picLocks noChangeArrowheads="1" noChangeAspect="1" noGrp="1"/>
          </p:cNvPicPr>
          <p:nvPr>
            <p:ph idx="1"/>
          </p:nvPr>
        </p:nvPicPr>
        <p:blipFill>
          <a:blip r:embed="rId3">
            <a:extLst>
              <a:ext uri="{28A0092B-C50C-407E-A947-70E740481C1C}">
                <a14:useLocalDpi xmlns:a14="http://schemas.microsoft.com/office/drawing/2010/main" val="0"/>
              </a:ext>
            </a:extLst>
          </a:blip>
          <a:srcRect r="4"/>
          <a:stretch>
            <a:fillRect/>
          </a:stretch>
        </p:blipFill>
        <p:spPr>
          <a:xfrm>
            <a:off x="0" y="0"/>
            <a:ext cx="9144000" cy="6858000"/>
          </a:xfrm>
          <a:noFill/>
          <a:ln w="76200">
            <a:solidFill>
              <a:srgbClr val="002060"/>
            </a:solidFill>
            <a:miter lim="800000"/>
            <a:headEnd/>
            <a:tailEnd/>
          </a:ln>
        </p:spPr>
      </p:pic>
      <p:sp>
        <p:nvSpPr>
          <p:cNvPr id="11" name="Прямоугольник 10"/>
          <p:cNvSpPr/>
          <p:nvPr/>
        </p:nvSpPr>
        <p:spPr>
          <a:xfrm>
            <a:off x="5737298" y="0"/>
            <a:ext cx="3406702" cy="1077218"/>
          </a:xfrm>
          <a:prstGeom prst="rect">
            <a:avLst/>
          </a:prstGeom>
          <a:solidFill>
            <a:schemeClr val="bg2">
              <a:lumMod val="40000"/>
              <a:lumOff val="60000"/>
            </a:schemeClr>
          </a:solidFill>
          <a:ln w="76200">
            <a:solidFill>
              <a:srgbClr val="002060"/>
            </a:solidFill>
          </a:ln>
        </p:spPr>
        <p:txBody>
          <a:bodyPr wrap="none">
            <a:spAutoFit/>
          </a:bodyPr>
          <a:lstStyle/>
          <a:p>
            <a:pPr algn="ctr" fontAlgn="auto">
              <a:spcBef>
                <a:spcPts val="0"/>
              </a:spcBef>
              <a:spcAft>
                <a:spcPts val="0"/>
              </a:spcAft>
              <a:defRPr/>
            </a:pPr>
            <a:r>
              <a:rPr b="1" dirty="0" lang="ru-RU" sz="3200">
                <a:ln cmpd="sng" w="31550">
                  <a:gradFill>
                    <a:gsLst>
                      <a:gs pos="25000">
                        <a:schemeClr val="accent1">
                          <a:shade val="25000"/>
                          <a:satMod val="190000"/>
                        </a:schemeClr>
                      </a:gs>
                      <a:gs pos="80000">
                        <a:schemeClr val="accent1">
                          <a:tint val="75000"/>
                          <a:satMod val="190000"/>
                        </a:schemeClr>
                      </a:gs>
                    </a:gsLst>
                    <a:lin ang="5400000"/>
                  </a:gradFill>
                  <a:prstDash val="solid"/>
                </a:ln>
                <a:latin charset="0" pitchFamily="66" typeface="Comic Sans MS"/>
              </a:rPr>
              <a:t>Сравните типы </a:t>
            </a:r>
          </a:p>
          <a:p>
            <a:pPr algn="ctr" fontAlgn="auto">
              <a:spcBef>
                <a:spcPts val="0"/>
              </a:spcBef>
              <a:spcAft>
                <a:spcPts val="0"/>
              </a:spcAft>
              <a:defRPr/>
            </a:pPr>
            <a:r>
              <a:rPr b="1" dirty="0" lang="ru-RU" sz="3200">
                <a:ln cmpd="sng" w="31550">
                  <a:gradFill>
                    <a:gsLst>
                      <a:gs pos="25000">
                        <a:schemeClr val="accent1">
                          <a:shade val="25000"/>
                          <a:satMod val="190000"/>
                        </a:schemeClr>
                      </a:gs>
                      <a:gs pos="80000">
                        <a:schemeClr val="accent1">
                          <a:tint val="75000"/>
                          <a:satMod val="190000"/>
                        </a:schemeClr>
                      </a:gs>
                    </a:gsLst>
                    <a:lin ang="5400000"/>
                  </a:gradFill>
                  <a:prstDash val="solid"/>
                </a:ln>
                <a:latin charset="0" pitchFamily="66" typeface="Comic Sans MS"/>
              </a:rPr>
              <a:t>земной коры</a:t>
            </a:r>
          </a:p>
        </p:txBody>
      </p:sp>
      <p:sp>
        <p:nvSpPr>
          <p:cNvPr id="12" name="Прямоугольник 11"/>
          <p:cNvSpPr/>
          <p:nvPr/>
        </p:nvSpPr>
        <p:spPr>
          <a:xfrm>
            <a:off x="6286512" y="4643446"/>
            <a:ext cx="2166362" cy="1754326"/>
          </a:xfrm>
          <a:prstGeom prst="rect">
            <a:avLst/>
          </a:prstGeom>
          <a:noFill/>
          <a:ln w="76200">
            <a:solidFill>
              <a:srgbClr val="002060"/>
            </a:solidFill>
          </a:ln>
        </p:spPr>
        <p:txBody>
          <a:bodyPr wrap="none">
            <a:spAutoFit/>
          </a:bodyPr>
          <a:lstStyle/>
          <a:p>
            <a:pPr algn="ctr" fontAlgn="auto">
              <a:spcBef>
                <a:spcPts val="0"/>
              </a:spcBef>
              <a:spcAft>
                <a:spcPts val="0"/>
              </a:spcAft>
              <a:defRPr/>
            </a:pPr>
            <a:r>
              <a:rPr b="1" dirty="0" lang="ru-RU" sz="5400">
                <a:ln cmpd="sng" w="10541">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rPr>
              <a:t>Вывод</a:t>
            </a:r>
          </a:p>
          <a:p>
            <a:pPr algn="ctr" fontAlgn="auto">
              <a:spcBef>
                <a:spcPts val="0"/>
              </a:spcBef>
              <a:spcAft>
                <a:spcPts val="0"/>
              </a:spcAft>
              <a:defRPr/>
            </a:pPr>
            <a:r>
              <a:rPr b="1" dirty="0" lang="ru-RU" sz="5400">
                <a:ln cmpd="sng" w="10541">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rPr>
              <a:t>?</a:t>
            </a:r>
          </a:p>
        </p:txBody>
      </p:sp>
    </p:spTree>
  </p:cSld>
  <p:clrMapOvr>
    <a:overrideClrMapping accent1="accent1" accent2="accent2" accent3="accent3" accent4="accent4" accent5="accent5" accent6="accent6" bg1="dk1" bg2="dk2" folHlink="folHlink" hlink="hlink" tx1="lt1" tx2="lt2"/>
  </p:clrMapOvr>
  <p:transition>
    <p:dissolve/>
  </p:transition>
  <p:timing>
    <p:tnLst>
      <p:par>
        <p:cTn dur="indefinite" id="1" nodeType="tmRoot" restart="never">
          <p:childTnLst>
            <p:seq concurrent="1" nextAc="seek">
              <p:cTn dur="indefinite" id="2" nodeType="mainSeq">
                <p:childTnLst>
                  <p:par>
                    <p:cTn fill="hold" id="3" nodeType="clickPar">
                      <p:stCondLst>
                        <p:cond delay="indefinite"/>
                      </p:stCondLst>
                      <p:childTnLst>
                        <p:par>
                          <p:cTn fill="hold" id="4" nodeType="withGroup">
                            <p:stCondLst>
                              <p:cond delay="0"/>
                            </p:stCondLst>
                            <p:childTnLst>
                              <p:par>
                                <p:cTn fill="hold" grpId="0" id="5" nodeType="clickEffect" presetClass="exit" presetID="5" presetSubtype="10">
                                  <p:stCondLst>
                                    <p:cond delay="0"/>
                                  </p:stCondLst>
                                  <p:childTnLst>
                                    <p:animEffect filter="checkerboard(across)" transition="out">
                                      <p:cBhvr>
                                        <p:cTn dur="1000" id="6"/>
                                        <p:tgtEl>
                                          <p:spTgt spid="4"/>
                                        </p:tgtEl>
                                      </p:cBhvr>
                                    </p:animEffect>
                                    <p:set>
                                      <p:cBhvr>
                                        <p:cTn dur="1" fill="hold" id="7">
                                          <p:stCondLst>
                                            <p:cond delay="999"/>
                                          </p:stCondLst>
                                        </p:cTn>
                                        <p:tgtEl>
                                          <p:spTgt spid="4"/>
                                        </p:tgtEl>
                                        <p:attrNameLst>
                                          <p:attrName>style.visibility</p:attrName>
                                        </p:attrNameLst>
                                      </p:cBhvr>
                                      <p:to>
                                        <p:strVal val="hidden"/>
                                      </p:to>
                                    </p:set>
                                  </p:childTnLst>
                                </p:cTn>
                              </p:par>
                              <p:par>
                                <p:cTn fill="hold" id="8" nodeType="withEffect" presetClass="entr" presetID="8" presetSubtype="16">
                                  <p:stCondLst>
                                    <p:cond delay="0"/>
                                  </p:stCondLst>
                                  <p:childTnLst>
                                    <p:set>
                                      <p:cBhvr>
                                        <p:cTn dur="1" fill="hold" id="9">
                                          <p:stCondLst>
                                            <p:cond delay="0"/>
                                          </p:stCondLst>
                                        </p:cTn>
                                        <p:tgtEl>
                                          <p:spTgt spid="10"/>
                                        </p:tgtEl>
                                        <p:attrNameLst>
                                          <p:attrName>style.visibility</p:attrName>
                                        </p:attrNameLst>
                                      </p:cBhvr>
                                      <p:to>
                                        <p:strVal val="visible"/>
                                      </p:to>
                                    </p:set>
                                    <p:animEffect filter="diamond(in)" transition="in">
                                      <p:cBhvr>
                                        <p:cTn dur="1000" id="10"/>
                                        <p:tgtEl>
                                          <p:spTgt spid="10"/>
                                        </p:tgtEl>
                                      </p:cBhvr>
                                    </p:animEffect>
                                  </p:childTnLst>
                                </p:cTn>
                              </p:par>
                              <p:par>
                                <p:cTn fill="hold" id="11" nodeType="withEffect" presetClass="entr" presetID="3" presetSubtype="10">
                                  <p:stCondLst>
                                    <p:cond delay="0"/>
                                  </p:stCondLst>
                                  <p:childTnLst>
                                    <p:set>
                                      <p:cBhvr>
                                        <p:cTn dur="1" fill="hold" id="12">
                                          <p:stCondLst>
                                            <p:cond delay="0"/>
                                          </p:stCondLst>
                                        </p:cTn>
                                        <p:tgtEl>
                                          <p:spTgt spid="11"/>
                                        </p:tgtEl>
                                        <p:attrNameLst>
                                          <p:attrName>style.visibility</p:attrName>
                                        </p:attrNameLst>
                                      </p:cBhvr>
                                      <p:to>
                                        <p:strVal val="visible"/>
                                      </p:to>
                                    </p:set>
                                    <p:animEffect filter="blinds(horizontal)" transition="in">
                                      <p:cBhvr>
                                        <p:cTn dur="500" id="13"/>
                                        <p:tgtEl>
                                          <p:spTgt spid="11"/>
                                        </p:tgtEl>
                                      </p:cBhvr>
                                    </p:animEffect>
                                  </p:childTnLst>
                                </p:cTn>
                              </p:par>
                              <p:par>
                                <p:cTn fill="hold" id="14" nodeType="withEffect" presetClass="entr" presetID="3" presetSubtype="10">
                                  <p:stCondLst>
                                    <p:cond delay="0"/>
                                  </p:stCondLst>
                                  <p:childTnLst>
                                    <p:set>
                                      <p:cBhvr>
                                        <p:cTn dur="1" fill="hold" id="15">
                                          <p:stCondLst>
                                            <p:cond delay="0"/>
                                          </p:stCondLst>
                                        </p:cTn>
                                        <p:tgtEl>
                                          <p:spTgt spid="12"/>
                                        </p:tgtEl>
                                        <p:attrNameLst>
                                          <p:attrName>style.visibility</p:attrName>
                                        </p:attrNameLst>
                                      </p:cBhvr>
                                      <p:to>
                                        <p:strVal val="visible"/>
                                      </p:to>
                                    </p:set>
                                    <p:animEffect filter="blinds(horizontal)" transition="in">
                                      <p:cBhvr>
                                        <p:cTn dur="500" id="16"/>
                                        <p:tgtEl>
                                          <p:spTgt spid="12"/>
                                        </p:tgtEl>
                                      </p:cBhvr>
                                    </p:animEffect>
                                  </p:childTnLst>
                                </p:cTn>
                              </p:par>
                            </p:childTnLst>
                          </p:cTn>
                        </p:par>
                      </p:childTnLst>
                    </p:cTn>
                  </p:par>
                </p:childTnLst>
              </p:cTn>
              <p:prevCondLst>
                <p:cond delay="0" evt="onPrev">
                  <p:tgtEl>
                    <p:sldTgt/>
                  </p:tgtEl>
                </p:cond>
              </p:prevCondLst>
              <p:nextCondLst>
                <p:cond delay="0" evt="onNext">
                  <p:tgtEl>
                    <p:sldTgt/>
                  </p:tgtEl>
                </p:cond>
              </p:nextCondLst>
            </p:seq>
          </p:childTnLst>
        </p:cTn>
      </p:par>
    </p:tnLst>
    <p:bldLst>
      <p:bldP animBg="1" grpId="0" spid="4"/>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Содержимое 3" descr="65.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4763"/>
            <a:ext cx="9144000" cy="686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Заголовок 1"/>
          <p:cNvSpPr>
            <a:spLocks noGrp="1"/>
          </p:cNvSpPr>
          <p:nvPr>
            <p:ph type="title"/>
          </p:nvPr>
        </p:nvSpPr>
        <p:spPr>
          <a:xfrm>
            <a:off x="285750" y="428625"/>
            <a:ext cx="3714750" cy="642938"/>
          </a:xfrm>
          <a:solidFill>
            <a:srgbClr val="92D050"/>
          </a:solidFill>
          <a:ln w="57150">
            <a:solidFill>
              <a:schemeClr val="tx1"/>
            </a:solidFill>
            <a:miter lim="800000"/>
            <a:headEnd/>
            <a:tailEnd/>
          </a:ln>
        </p:spPr>
        <p:txBody>
          <a:bodyPr/>
          <a:lstStyle/>
          <a:p>
            <a:r>
              <a:rPr lang="ru-RU" sz="2800" b="1" smtClean="0">
                <a:latin typeface="Comic Sans MS" pitchFamily="66" charset="0"/>
              </a:rPr>
              <a:t>Материковая з.к.</a:t>
            </a:r>
          </a:p>
        </p:txBody>
      </p:sp>
      <p:pic>
        <p:nvPicPr>
          <p:cNvPr id="9220"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57188" y="4429125"/>
            <a:ext cx="3600450" cy="1752600"/>
          </a:xfrm>
          <a:noFill/>
          <a:ln w="76200">
            <a:solidFill>
              <a:schemeClr val="tx1"/>
            </a:solidFill>
            <a:miter lim="800000"/>
            <a:headEnd/>
            <a:tailEnd/>
          </a:ln>
        </p:spPr>
      </p:pic>
      <p:pic>
        <p:nvPicPr>
          <p:cNvPr id="922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188" y="1428750"/>
            <a:ext cx="3600450" cy="1781175"/>
          </a:xfrm>
          <a:prstGeom prst="rect">
            <a:avLst/>
          </a:prstGeom>
          <a:noFill/>
          <a:ln w="762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1" name="Заголовок 1"/>
          <p:cNvSpPr txBox="1">
            <a:spLocks/>
          </p:cNvSpPr>
          <p:nvPr/>
        </p:nvSpPr>
        <p:spPr>
          <a:xfrm>
            <a:off x="357188" y="3429000"/>
            <a:ext cx="3714750" cy="642938"/>
          </a:xfrm>
          <a:prstGeom prst="rect">
            <a:avLst/>
          </a:prstGeom>
          <a:solidFill>
            <a:srgbClr val="92D050"/>
          </a:solidFill>
          <a:ln w="57150">
            <a:solidFill>
              <a:schemeClr val="tx1"/>
            </a:solidFill>
          </a:ln>
        </p:spPr>
        <p:txBody>
          <a:bodyPr anchor="ctr">
            <a:normAutofit/>
          </a:bodyPr>
          <a:lstStyle/>
          <a:p>
            <a:pPr algn="ctr" fontAlgn="auto">
              <a:spcAft>
                <a:spcPts val="0"/>
              </a:spcAft>
              <a:defRPr/>
            </a:pPr>
            <a:r>
              <a:rPr lang="ru-RU" sz="2800" b="1" dirty="0">
                <a:latin typeface="Comic Sans MS" pitchFamily="66" charset="0"/>
                <a:ea typeface="+mj-ea"/>
                <a:cs typeface="+mj-cs"/>
              </a:rPr>
              <a:t>Океаническая </a:t>
            </a:r>
            <a:r>
              <a:rPr lang="ru-RU" sz="2800" b="1" dirty="0" err="1">
                <a:latin typeface="Comic Sans MS" pitchFamily="66" charset="0"/>
                <a:ea typeface="+mj-ea"/>
                <a:cs typeface="+mj-cs"/>
              </a:rPr>
              <a:t>з.к</a:t>
            </a:r>
            <a:r>
              <a:rPr lang="ru-RU" sz="2800" b="1" dirty="0">
                <a:latin typeface="Comic Sans MS" pitchFamily="66" charset="0"/>
                <a:ea typeface="+mj-ea"/>
                <a:cs typeface="+mj-cs"/>
              </a:rPr>
              <a:t>.</a:t>
            </a:r>
          </a:p>
        </p:txBody>
      </p:sp>
      <p:sp>
        <p:nvSpPr>
          <p:cNvPr id="12" name="Заголовок 1"/>
          <p:cNvSpPr txBox="1">
            <a:spLocks/>
          </p:cNvSpPr>
          <p:nvPr/>
        </p:nvSpPr>
        <p:spPr>
          <a:xfrm>
            <a:off x="5000625" y="2857500"/>
            <a:ext cx="3714750" cy="642938"/>
          </a:xfrm>
          <a:prstGeom prst="rect">
            <a:avLst/>
          </a:prstGeom>
          <a:solidFill>
            <a:srgbClr val="92D050"/>
          </a:solidFill>
          <a:ln w="57150">
            <a:solidFill>
              <a:schemeClr val="tx1"/>
            </a:solidFill>
          </a:ln>
        </p:spPr>
        <p:txBody>
          <a:bodyPr anchor="ctr">
            <a:normAutofit/>
          </a:bodyPr>
          <a:lstStyle/>
          <a:p>
            <a:pPr algn="ctr" fontAlgn="auto">
              <a:spcAft>
                <a:spcPts val="0"/>
              </a:spcAft>
              <a:defRPr/>
            </a:pPr>
            <a:r>
              <a:rPr lang="ru-RU" sz="2800" b="1" dirty="0">
                <a:latin typeface="Comic Sans MS" pitchFamily="66" charset="0"/>
                <a:ea typeface="+mj-ea"/>
                <a:cs typeface="+mj-cs"/>
              </a:rPr>
              <a:t>Базальтовый слой</a:t>
            </a:r>
          </a:p>
        </p:txBody>
      </p:sp>
      <p:sp>
        <p:nvSpPr>
          <p:cNvPr id="13" name="Заголовок 1"/>
          <p:cNvSpPr txBox="1">
            <a:spLocks/>
          </p:cNvSpPr>
          <p:nvPr/>
        </p:nvSpPr>
        <p:spPr>
          <a:xfrm>
            <a:off x="5000625" y="2143125"/>
            <a:ext cx="3714750" cy="642938"/>
          </a:xfrm>
          <a:prstGeom prst="rect">
            <a:avLst/>
          </a:prstGeom>
          <a:solidFill>
            <a:srgbClr val="92D050"/>
          </a:solidFill>
          <a:ln w="57150">
            <a:solidFill>
              <a:schemeClr val="tx1"/>
            </a:solidFill>
          </a:ln>
        </p:spPr>
        <p:txBody>
          <a:bodyPr anchor="ctr">
            <a:normAutofit/>
          </a:bodyPr>
          <a:lstStyle/>
          <a:p>
            <a:pPr algn="ctr" fontAlgn="auto">
              <a:spcAft>
                <a:spcPts val="0"/>
              </a:spcAft>
              <a:defRPr/>
            </a:pPr>
            <a:r>
              <a:rPr lang="ru-RU" sz="2800" b="1" dirty="0">
                <a:latin typeface="Comic Sans MS" pitchFamily="66" charset="0"/>
                <a:ea typeface="+mj-ea"/>
                <a:cs typeface="+mj-cs"/>
              </a:rPr>
              <a:t>Гранитный слой</a:t>
            </a:r>
          </a:p>
        </p:txBody>
      </p:sp>
      <p:sp>
        <p:nvSpPr>
          <p:cNvPr id="14" name="Заголовок 1"/>
          <p:cNvSpPr txBox="1">
            <a:spLocks/>
          </p:cNvSpPr>
          <p:nvPr/>
        </p:nvSpPr>
        <p:spPr>
          <a:xfrm>
            <a:off x="5000625" y="1428750"/>
            <a:ext cx="3714750" cy="642938"/>
          </a:xfrm>
          <a:prstGeom prst="rect">
            <a:avLst/>
          </a:prstGeom>
          <a:solidFill>
            <a:srgbClr val="92D050"/>
          </a:solidFill>
          <a:ln w="57150">
            <a:solidFill>
              <a:schemeClr val="tx1"/>
            </a:solidFill>
          </a:ln>
        </p:spPr>
        <p:txBody>
          <a:bodyPr anchor="ctr">
            <a:normAutofit/>
          </a:bodyPr>
          <a:lstStyle/>
          <a:p>
            <a:pPr algn="ctr" fontAlgn="auto">
              <a:spcAft>
                <a:spcPts val="0"/>
              </a:spcAft>
              <a:defRPr/>
            </a:pPr>
            <a:r>
              <a:rPr lang="ru-RU" sz="2800" b="1" dirty="0">
                <a:latin typeface="Comic Sans MS" pitchFamily="66" charset="0"/>
                <a:ea typeface="+mj-ea"/>
                <a:cs typeface="+mj-cs"/>
              </a:rPr>
              <a:t>Осадочный слой</a:t>
            </a:r>
          </a:p>
        </p:txBody>
      </p:sp>
      <p:sp>
        <p:nvSpPr>
          <p:cNvPr id="15" name="Заголовок 1"/>
          <p:cNvSpPr txBox="1">
            <a:spLocks/>
          </p:cNvSpPr>
          <p:nvPr/>
        </p:nvSpPr>
        <p:spPr>
          <a:xfrm>
            <a:off x="5000625" y="4429125"/>
            <a:ext cx="3714750" cy="642938"/>
          </a:xfrm>
          <a:prstGeom prst="rect">
            <a:avLst/>
          </a:prstGeom>
          <a:solidFill>
            <a:srgbClr val="92D050"/>
          </a:solidFill>
          <a:ln w="57150">
            <a:solidFill>
              <a:schemeClr val="tx1"/>
            </a:solidFill>
          </a:ln>
        </p:spPr>
        <p:txBody>
          <a:bodyPr anchor="ctr">
            <a:normAutofit/>
          </a:bodyPr>
          <a:lstStyle/>
          <a:p>
            <a:pPr algn="ctr" fontAlgn="auto">
              <a:spcAft>
                <a:spcPts val="0"/>
              </a:spcAft>
              <a:defRPr/>
            </a:pPr>
            <a:r>
              <a:rPr lang="ru-RU" sz="2800" b="1" dirty="0">
                <a:latin typeface="Comic Sans MS" pitchFamily="66" charset="0"/>
                <a:ea typeface="+mj-ea"/>
                <a:cs typeface="+mj-cs"/>
              </a:rPr>
              <a:t>Осадочный слой</a:t>
            </a:r>
          </a:p>
        </p:txBody>
      </p:sp>
      <p:sp>
        <p:nvSpPr>
          <p:cNvPr id="16" name="Заголовок 1"/>
          <p:cNvSpPr txBox="1">
            <a:spLocks/>
          </p:cNvSpPr>
          <p:nvPr/>
        </p:nvSpPr>
        <p:spPr>
          <a:xfrm>
            <a:off x="5000625" y="5357813"/>
            <a:ext cx="3714750" cy="642937"/>
          </a:xfrm>
          <a:prstGeom prst="rect">
            <a:avLst/>
          </a:prstGeom>
          <a:solidFill>
            <a:srgbClr val="92D050"/>
          </a:solidFill>
          <a:ln w="57150">
            <a:solidFill>
              <a:schemeClr val="tx1"/>
            </a:solidFill>
          </a:ln>
        </p:spPr>
        <p:txBody>
          <a:bodyPr anchor="ctr">
            <a:normAutofit/>
          </a:bodyPr>
          <a:lstStyle/>
          <a:p>
            <a:pPr algn="ctr" fontAlgn="auto">
              <a:spcAft>
                <a:spcPts val="0"/>
              </a:spcAft>
              <a:defRPr/>
            </a:pPr>
            <a:r>
              <a:rPr lang="ru-RU" sz="2800" b="1" dirty="0">
                <a:latin typeface="Comic Sans MS" pitchFamily="66" charset="0"/>
                <a:ea typeface="+mj-ea"/>
                <a:cs typeface="+mj-cs"/>
              </a:rPr>
              <a:t>Базальтовый слой</a:t>
            </a:r>
          </a:p>
        </p:txBody>
      </p:sp>
    </p:spTree>
  </p:cSld>
  <p:clrMapOvr>
    <a:masterClrMapping/>
  </p:clrMapOvr>
  <p:transition>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WordArt 3"/>
          <p:cNvSpPr>
            <a:spLocks noChangeArrowheads="1" noChangeShapeType="1" noTextEdit="1"/>
          </p:cNvSpPr>
          <p:nvPr/>
        </p:nvSpPr>
        <p:spPr bwMode="gray">
          <a:xfrm>
            <a:off x="2339975" y="2420938"/>
            <a:ext cx="6119813" cy="2592387"/>
          </a:xfrm>
          <a:prstGeom prst="rect">
            <a:avLst/>
          </a:prstGeom>
        </p:spPr>
        <p:txBody>
          <a:bodyPr wrap="none" fromWordArt="1">
            <a:prstTxWarp prst="textDeflate">
              <a:avLst>
                <a:gd name="adj" fmla="val 0"/>
              </a:avLst>
            </a:prstTxWarp>
          </a:bodyPr>
          <a:lstStyle/>
          <a:p>
            <a:pPr algn="ctr"/>
            <a:endParaRPr lang="ru-RU" sz="5400" b="1" kern="10">
              <a:ln w="28575">
                <a:solidFill>
                  <a:schemeClr val="tx2"/>
                </a:solidFill>
                <a:round/>
                <a:headEnd/>
                <a:tailEnd/>
              </a:ln>
              <a:gradFill rotWithShape="1">
                <a:gsLst>
                  <a:gs pos="0">
                    <a:schemeClr val="accent1"/>
                  </a:gs>
                  <a:gs pos="100000">
                    <a:schemeClr val="hlink"/>
                  </a:gs>
                </a:gsLst>
                <a:lin ang="5400000" scaled="1"/>
              </a:gradFill>
              <a:effectLst>
                <a:outerShdw dist="89803" dir="2700000" algn="ctr" rotWithShape="0">
                  <a:srgbClr val="000000">
                    <a:alpha val="50000"/>
                  </a:srgbClr>
                </a:outerShdw>
              </a:effectLst>
              <a:latin typeface="Verdana"/>
              <a:ea typeface="Verdana"/>
              <a:cs typeface="Verdana"/>
            </a:endParaRPr>
          </a:p>
        </p:txBody>
      </p:sp>
      <p:sp>
        <p:nvSpPr>
          <p:cNvPr id="5" name="Горизонтальный свиток 4"/>
          <p:cNvSpPr/>
          <p:nvPr/>
        </p:nvSpPr>
        <p:spPr>
          <a:xfrm>
            <a:off x="500063" y="3286125"/>
            <a:ext cx="8286750" cy="3286125"/>
          </a:xfrm>
          <a:prstGeom prst="horizontalScroll">
            <a:avLst/>
          </a:prstGeom>
          <a:solidFill>
            <a:schemeClr val="accent2">
              <a:lumMod val="60000"/>
              <a:lumOff val="40000"/>
            </a:schemeClr>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000" b="1" dirty="0">
                <a:solidFill>
                  <a:srgbClr val="002060"/>
                </a:solidFill>
                <a:latin typeface="Comic Sans MS" pitchFamily="66" charset="0"/>
              </a:rPr>
              <a:t>Однако в то время он не мог найти ответа на вопрос о происхождении сил, перемещающих континенты.</a:t>
            </a:r>
          </a:p>
        </p:txBody>
      </p:sp>
      <p:sp>
        <p:nvSpPr>
          <p:cNvPr id="6" name="Вертикальный свиток 5"/>
          <p:cNvSpPr/>
          <p:nvPr/>
        </p:nvSpPr>
        <p:spPr>
          <a:xfrm>
            <a:off x="3786188" y="500063"/>
            <a:ext cx="4929187" cy="2928937"/>
          </a:xfrm>
          <a:prstGeom prst="verticalScroll">
            <a:avLst/>
          </a:prstGeom>
          <a:solidFill>
            <a:schemeClr val="accent2">
              <a:lumMod val="60000"/>
              <a:lumOff val="40000"/>
            </a:schemeClr>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b="1" dirty="0">
                <a:solidFill>
                  <a:srgbClr val="002060"/>
                </a:solidFill>
                <a:latin typeface="Comic Sans MS" pitchFamily="66" charset="0"/>
              </a:rPr>
              <a:t>В последние годы создана теория строения земной коры, основанная на представлении о </a:t>
            </a:r>
            <a:r>
              <a:rPr lang="ru-RU" b="1" dirty="0" err="1">
                <a:solidFill>
                  <a:srgbClr val="002060"/>
                </a:solidFill>
                <a:latin typeface="Comic Sans MS" pitchFamily="66" charset="0"/>
              </a:rPr>
              <a:t>литосферных</a:t>
            </a:r>
            <a:r>
              <a:rPr lang="ru-RU" b="1" dirty="0">
                <a:solidFill>
                  <a:srgbClr val="002060"/>
                </a:solidFill>
                <a:latin typeface="Comic Sans MS" pitchFamily="66" charset="0"/>
              </a:rPr>
              <a:t> плитах и на гипотезе дрейфа материков, созданной в начале </a:t>
            </a:r>
            <a:r>
              <a:rPr lang="en-US" b="1" dirty="0">
                <a:solidFill>
                  <a:srgbClr val="002060"/>
                </a:solidFill>
                <a:latin typeface="Comic Sans MS" pitchFamily="66" charset="0"/>
              </a:rPr>
              <a:t>XX </a:t>
            </a:r>
            <a:r>
              <a:rPr lang="ru-RU" b="1" dirty="0">
                <a:solidFill>
                  <a:srgbClr val="002060"/>
                </a:solidFill>
                <a:latin typeface="Comic Sans MS" pitchFamily="66" charset="0"/>
              </a:rPr>
              <a:t>в. немецким ученым </a:t>
            </a:r>
          </a:p>
          <a:p>
            <a:pPr algn="ctr" fontAlgn="auto">
              <a:spcBef>
                <a:spcPts val="0"/>
              </a:spcBef>
              <a:spcAft>
                <a:spcPts val="0"/>
              </a:spcAft>
              <a:defRPr/>
            </a:pPr>
            <a:r>
              <a:rPr lang="ru-RU" b="1" dirty="0">
                <a:solidFill>
                  <a:srgbClr val="002060"/>
                </a:solidFill>
                <a:latin typeface="Comic Sans MS" pitchFamily="66" charset="0"/>
              </a:rPr>
              <a:t>А. </a:t>
            </a:r>
            <a:r>
              <a:rPr lang="ru-RU" b="1" dirty="0" err="1">
                <a:solidFill>
                  <a:srgbClr val="002060"/>
                </a:solidFill>
                <a:latin typeface="Comic Sans MS" pitchFamily="66" charset="0"/>
              </a:rPr>
              <a:t>Вегенером</a:t>
            </a:r>
            <a:r>
              <a:rPr lang="ru-RU" b="1" dirty="0">
                <a:solidFill>
                  <a:srgbClr val="002060"/>
                </a:solidFill>
                <a:latin typeface="Comic Sans MS" pitchFamily="66" charset="0"/>
              </a:rPr>
              <a:t>.</a:t>
            </a:r>
            <a:endParaRPr lang="ru-RU" dirty="0"/>
          </a:p>
        </p:txBody>
      </p:sp>
    </p:spTree>
  </p:cSld>
  <p:clrMapOvr>
    <a:masterClrMapping/>
  </p:clrMapOvr>
  <p:transition spd="med">
    <p:circle/>
  </p:transition>
  <p:timing>
    <p:tnLst>
      <p:par>
        <p:cTn id="1" dur="indefinite" restart="never" nodeType="tmRoot"/>
      </p:par>
    </p:tnLst>
  </p:timing>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1266" name="WordArt 3"/>
          <p:cNvSpPr>
            <a:spLocks noChangeArrowheads="1" noChangeShapeType="1" noTextEdit="1"/>
          </p:cNvSpPr>
          <p:nvPr/>
        </p:nvSpPr>
        <p:spPr bwMode="gray">
          <a:xfrm>
            <a:off x="2339975" y="2420938"/>
            <a:ext cx="6119813" cy="2592387"/>
          </a:xfrm>
          <a:prstGeom prst="rect">
            <a:avLst/>
          </a:prstGeom>
        </p:spPr>
        <p:txBody>
          <a:bodyPr fromWordArt="1" wrap="none">
            <a:prstTxWarp prst="textDeflate">
              <a:avLst>
                <a:gd fmla="val 0" name="adj"/>
              </a:avLst>
            </a:prstTxWarp>
          </a:bodyPr>
          <a:lstStyle/>
          <a:p>
            <a:pPr algn="ctr"/>
            <a:endParaRPr b="1" kern="10" lang="ru-RU" sz="5400">
              <a:ln w="28575">
                <a:solidFill>
                  <a:schemeClr val="tx2"/>
                </a:solidFill>
                <a:round/>
                <a:headEnd/>
                <a:tailEnd/>
              </a:ln>
              <a:gradFill rotWithShape="1">
                <a:gsLst>
                  <a:gs pos="0">
                    <a:schemeClr val="accent1"/>
                  </a:gs>
                  <a:gs pos="100000">
                    <a:schemeClr val="hlink"/>
                  </a:gs>
                </a:gsLst>
                <a:lin ang="5400000" scaled="1"/>
              </a:gradFill>
              <a:effectLst>
                <a:outerShdw algn="ctr" dir="2700000" dist="89803" rotWithShape="0">
                  <a:srgbClr val="000000">
                    <a:alpha val="50000"/>
                  </a:srgbClr>
                </a:outerShdw>
              </a:effectLst>
              <a:latin typeface="Verdana"/>
              <a:ea typeface="Verdana"/>
              <a:cs typeface="Verdana"/>
            </a:endParaRPr>
          </a:p>
        </p:txBody>
      </p:sp>
      <p:sp>
        <p:nvSpPr>
          <p:cNvPr id="6" name="Вертикальный свиток 5"/>
          <p:cNvSpPr/>
          <p:nvPr/>
        </p:nvSpPr>
        <p:spPr>
          <a:xfrm>
            <a:off x="3786188" y="357188"/>
            <a:ext cx="4929187" cy="2500312"/>
          </a:xfrm>
          <a:prstGeom prst="verticalScroll">
            <a:avLst/>
          </a:prstGeom>
          <a:solidFill>
            <a:schemeClr val="accent2">
              <a:lumMod val="60000"/>
              <a:lumOff val="40000"/>
            </a:schemeClr>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b="1" dirty="0" lang="ru-RU" sz="2400">
              <a:solidFill>
                <a:srgbClr val="002060"/>
              </a:solidFill>
              <a:latin charset="0" pitchFamily="66" typeface="Comic Sans MS"/>
            </a:endParaRPr>
          </a:p>
          <a:p>
            <a:pPr algn="ctr" fontAlgn="auto">
              <a:spcBef>
                <a:spcPts val="0"/>
              </a:spcBef>
              <a:spcAft>
                <a:spcPts val="0"/>
              </a:spcAft>
              <a:defRPr/>
            </a:pPr>
            <a:r>
              <a:rPr b="1" dirty="0" lang="ru-RU" sz="2400">
                <a:solidFill>
                  <a:srgbClr val="002060"/>
                </a:solidFill>
                <a:latin charset="0" pitchFamily="66" typeface="Comic Sans MS"/>
              </a:rPr>
              <a:t>Согласно теории </a:t>
            </a:r>
            <a:r>
              <a:rPr b="1" dirty="0" err="1" lang="ru-RU" sz="2400">
                <a:solidFill>
                  <a:srgbClr val="002060"/>
                </a:solidFill>
                <a:latin charset="0" pitchFamily="66" typeface="Comic Sans MS"/>
              </a:rPr>
              <a:t>литосферных</a:t>
            </a:r>
            <a:r>
              <a:rPr b="1" dirty="0" lang="ru-RU" sz="2400">
                <a:solidFill>
                  <a:srgbClr val="002060"/>
                </a:solidFill>
                <a:latin charset="0" pitchFamily="66" typeface="Comic Sans MS"/>
              </a:rPr>
              <a:t> плит на Земле когда-то был один материк, окруженный океаном.</a:t>
            </a:r>
          </a:p>
          <a:p>
            <a:pPr algn="ctr" fontAlgn="auto">
              <a:spcBef>
                <a:spcPts val="0"/>
              </a:spcBef>
              <a:spcAft>
                <a:spcPts val="0"/>
              </a:spcAft>
              <a:defRPr/>
            </a:pPr>
            <a:endParaRPr dirty="0" lang="ru-RU"/>
          </a:p>
        </p:txBody>
      </p:sp>
      <p:pic>
        <p:nvPicPr>
          <p:cNvPr id="7" name="Picture 2"/>
          <p:cNvPicPr>
            <a:picLocks noChangeArrowheads="1" noChangeAspect="1"/>
          </p:cNvPicPr>
          <p:nvPr/>
        </p:nvPicPr>
        <p:blipFill>
          <a:blip r:embed="rId2"/>
          <a:srcRect b="77863" l="134" r="36501"/>
          <a:stretch>
            <a:fillRect/>
          </a:stretch>
        </p:blipFill>
        <p:spPr bwMode="auto">
          <a:xfrm>
            <a:off x="1071538" y="3000372"/>
            <a:ext cx="7500990" cy="3643338"/>
          </a:xfrm>
          <a:prstGeom prst="ellipse">
            <a:avLst/>
          </a:prstGeom>
          <a:noFill/>
          <a:ln w="76200">
            <a:solidFill>
              <a:srgbClr val="002060"/>
            </a:solidFill>
            <a:miter lim="800000"/>
            <a:headEnd/>
            <a:tailEnd/>
          </a:ln>
          <a:effectLst/>
        </p:spPr>
      </p:pic>
    </p:spTree>
  </p:cSld>
  <p:clrMapOvr>
    <a:masterClrMapping/>
  </p:clrMapOvr>
  <p:transition spd="med">
    <p:strips dir="rd"/>
  </p:transition>
  <p:timing>
    <p:tnLst>
      <p:par>
        <p:cTn dur="indefinite" id="1" nodeType="tmRoot" restart="never"/>
      </p:par>
    </p:tnLst>
  </p:timing>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2290" name="WordArt 3"/>
          <p:cNvSpPr>
            <a:spLocks noChangeArrowheads="1" noChangeShapeType="1" noTextEdit="1"/>
          </p:cNvSpPr>
          <p:nvPr/>
        </p:nvSpPr>
        <p:spPr bwMode="gray">
          <a:xfrm>
            <a:off x="2339975" y="2420938"/>
            <a:ext cx="6119813" cy="2592387"/>
          </a:xfrm>
          <a:prstGeom prst="rect">
            <a:avLst/>
          </a:prstGeom>
        </p:spPr>
        <p:txBody>
          <a:bodyPr fromWordArt="1" wrap="none">
            <a:prstTxWarp prst="textDeflate">
              <a:avLst>
                <a:gd fmla="val 0" name="adj"/>
              </a:avLst>
            </a:prstTxWarp>
          </a:bodyPr>
          <a:lstStyle/>
          <a:p>
            <a:pPr algn="ctr"/>
            <a:endParaRPr b="1" kern="10" lang="ru-RU" sz="5400">
              <a:ln w="28575">
                <a:solidFill>
                  <a:schemeClr val="tx2"/>
                </a:solidFill>
                <a:round/>
                <a:headEnd/>
                <a:tailEnd/>
              </a:ln>
              <a:gradFill rotWithShape="1">
                <a:gsLst>
                  <a:gs pos="0">
                    <a:schemeClr val="accent1"/>
                  </a:gs>
                  <a:gs pos="100000">
                    <a:schemeClr val="hlink"/>
                  </a:gs>
                </a:gsLst>
                <a:lin ang="5400000" scaled="1"/>
              </a:gradFill>
              <a:effectLst>
                <a:outerShdw algn="ctr" dir="2700000" dist="89803" rotWithShape="0">
                  <a:srgbClr val="000000">
                    <a:alpha val="50000"/>
                  </a:srgbClr>
                </a:outerShdw>
              </a:effectLst>
              <a:latin typeface="Verdana"/>
              <a:ea typeface="Verdana"/>
              <a:cs typeface="Verdana"/>
            </a:endParaRPr>
          </a:p>
        </p:txBody>
      </p:sp>
      <p:sp>
        <p:nvSpPr>
          <p:cNvPr id="6" name="Вертикальный свиток 5"/>
          <p:cNvSpPr/>
          <p:nvPr/>
        </p:nvSpPr>
        <p:spPr>
          <a:xfrm>
            <a:off x="3786188" y="357188"/>
            <a:ext cx="4929187" cy="2500312"/>
          </a:xfrm>
          <a:prstGeom prst="verticalScroll">
            <a:avLst/>
          </a:prstGeom>
          <a:solidFill>
            <a:schemeClr val="accent2">
              <a:lumMod val="60000"/>
              <a:lumOff val="40000"/>
            </a:schemeClr>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b="1" dirty="0" lang="ru-RU" sz="2200">
                <a:solidFill>
                  <a:srgbClr val="002060"/>
                </a:solidFill>
                <a:latin charset="0" pitchFamily="66" typeface="Comic Sans MS"/>
              </a:rPr>
              <a:t>Со временем на нем возникли глубинные разломы и образовалось два континента — в Южном полушарии Гондвана, а в Северном — Лавразия</a:t>
            </a:r>
          </a:p>
        </p:txBody>
      </p:sp>
      <p:pic>
        <p:nvPicPr>
          <p:cNvPr id="5" name="Picture 2"/>
          <p:cNvPicPr>
            <a:picLocks noChangeArrowheads="1" noChangeAspect="1"/>
          </p:cNvPicPr>
          <p:nvPr/>
        </p:nvPicPr>
        <p:blipFill>
          <a:blip r:embed="rId2"/>
          <a:srcRect b="51724" l="36351" r="27" t="26178"/>
          <a:stretch>
            <a:fillRect/>
          </a:stretch>
        </p:blipFill>
        <p:spPr bwMode="auto">
          <a:xfrm>
            <a:off x="1285852" y="3000372"/>
            <a:ext cx="6858048" cy="3714776"/>
          </a:xfrm>
          <a:prstGeom prst="ellipse">
            <a:avLst/>
          </a:prstGeom>
          <a:noFill/>
          <a:ln w="76200">
            <a:solidFill>
              <a:srgbClr val="002060"/>
            </a:solidFill>
            <a:miter lim="800000"/>
            <a:headEnd/>
            <a:tailEnd/>
          </a:ln>
          <a:effectLst/>
        </p:spPr>
      </p:pic>
    </p:spTree>
  </p:cSld>
  <p:clrMapOvr>
    <a:masterClrMapping/>
  </p:clrMapOvr>
  <p:transition spd="med">
    <p:strips dir="rd"/>
  </p:transition>
  <p:timing>
    <p:tnLst>
      <p:par>
        <p:cTn dur="indefinite" id="1" nodeType="tmRoot" restart="never"/>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db2004c036d">
  <a:themeElements>
    <a:clrScheme name="sample 3">
      <a:dk1>
        <a:srgbClr val="0B398B"/>
      </a:dk1>
      <a:lt1>
        <a:srgbClr val="D1D1D1"/>
      </a:lt1>
      <a:dk2>
        <a:srgbClr val="000072"/>
      </a:dk2>
      <a:lt2>
        <a:srgbClr val="FFFFFF"/>
      </a:lt2>
      <a:accent1>
        <a:srgbClr val="003BB2"/>
      </a:accent1>
      <a:accent2>
        <a:srgbClr val="4DA6FF"/>
      </a:accent2>
      <a:accent3>
        <a:srgbClr val="AAAABC"/>
      </a:accent3>
      <a:accent4>
        <a:srgbClr val="B2B2B2"/>
      </a:accent4>
      <a:accent5>
        <a:srgbClr val="AAAFD5"/>
      </a:accent5>
      <a:accent6>
        <a:srgbClr val="4596E7"/>
      </a:accent6>
      <a:hlink>
        <a:srgbClr val="00D69E"/>
      </a:hlink>
      <a:folHlink>
        <a:srgbClr val="D46AE8"/>
      </a:folHlink>
    </a:clrScheme>
    <a:fontScheme name="sample">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ample 1">
        <a:dk1>
          <a:srgbClr val="333333"/>
        </a:dk1>
        <a:lt1>
          <a:srgbClr val="FFFFFF"/>
        </a:lt1>
        <a:dk2>
          <a:srgbClr val="470E03"/>
        </a:dk2>
        <a:lt2>
          <a:srgbClr val="FFFFFF"/>
        </a:lt2>
        <a:accent1>
          <a:srgbClr val="CC6600"/>
        </a:accent1>
        <a:accent2>
          <a:srgbClr val="99CCFF"/>
        </a:accent2>
        <a:accent3>
          <a:srgbClr val="B1AAAA"/>
        </a:accent3>
        <a:accent4>
          <a:srgbClr val="DADADA"/>
        </a:accent4>
        <a:accent5>
          <a:srgbClr val="E2B8AA"/>
        </a:accent5>
        <a:accent6>
          <a:srgbClr val="8AB9E7"/>
        </a:accent6>
        <a:hlink>
          <a:srgbClr val="2EB62E"/>
        </a:hlink>
        <a:folHlink>
          <a:srgbClr val="E88A00"/>
        </a:folHlink>
      </a:clrScheme>
      <a:clrMap bg1="dk2" tx1="lt1" bg2="dk1" tx2="lt2" accent1="accent1" accent2="accent2" accent3="accent3" accent4="accent4" accent5="accent5" accent6="accent6" hlink="hlink" folHlink="folHlink"/>
    </a:extraClrScheme>
    <a:extraClrScheme>
      <a:clrScheme name="sample 2">
        <a:dk1>
          <a:srgbClr val="000000"/>
        </a:dk1>
        <a:lt1>
          <a:srgbClr val="D1D1D1"/>
        </a:lt1>
        <a:dk2>
          <a:srgbClr val="003600"/>
        </a:dk2>
        <a:lt2>
          <a:srgbClr val="FFFFFF"/>
        </a:lt2>
        <a:accent1>
          <a:srgbClr val="26A84E"/>
        </a:accent1>
        <a:accent2>
          <a:srgbClr val="C7E46A"/>
        </a:accent2>
        <a:accent3>
          <a:srgbClr val="AAAEAA"/>
        </a:accent3>
        <a:accent4>
          <a:srgbClr val="B2B2B2"/>
        </a:accent4>
        <a:accent5>
          <a:srgbClr val="ACD1B2"/>
        </a:accent5>
        <a:accent6>
          <a:srgbClr val="B4CF5F"/>
        </a:accent6>
        <a:hlink>
          <a:srgbClr val="00D69E"/>
        </a:hlink>
        <a:folHlink>
          <a:srgbClr val="4466A4"/>
        </a:folHlink>
      </a:clrScheme>
      <a:clrMap bg1="dk2" tx1="lt1" bg2="dk1" tx2="lt2" accent1="accent1" accent2="accent2" accent3="accent3" accent4="accent4" accent5="accent5" accent6="accent6" hlink="hlink" folHlink="folHlink"/>
    </a:extraClrScheme>
    <a:extraClrScheme>
      <a:clrScheme name="sample 3">
        <a:dk1>
          <a:srgbClr val="0B398B"/>
        </a:dk1>
        <a:lt1>
          <a:srgbClr val="D1D1D1"/>
        </a:lt1>
        <a:dk2>
          <a:srgbClr val="000072"/>
        </a:dk2>
        <a:lt2>
          <a:srgbClr val="FFFFFF"/>
        </a:lt2>
        <a:accent1>
          <a:srgbClr val="003BB2"/>
        </a:accent1>
        <a:accent2>
          <a:srgbClr val="4DA6FF"/>
        </a:accent2>
        <a:accent3>
          <a:srgbClr val="AAAABC"/>
        </a:accent3>
        <a:accent4>
          <a:srgbClr val="B2B2B2"/>
        </a:accent4>
        <a:accent5>
          <a:srgbClr val="AAAFD5"/>
        </a:accent5>
        <a:accent6>
          <a:srgbClr val="4596E7"/>
        </a:accent6>
        <a:hlink>
          <a:srgbClr val="00D69E"/>
        </a:hlink>
        <a:folHlink>
          <a:srgbClr val="D46AE8"/>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135</TotalTime>
  <Words>351</Words>
  <Application>Microsoft Office PowerPoint</Application>
  <PresentationFormat>Экран (4:3)</PresentationFormat>
  <Paragraphs>68</Paragraphs>
  <Slides>16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2</vt:i4>
      </vt:variant>
      <vt:variant>
        <vt:lpstr>Заголовки слайдов</vt:lpstr>
      </vt:variant>
      <vt:variant>
        <vt:i4>16</vt:i4>
      </vt:variant>
    </vt:vector>
  </HeadingPairs>
  <TitlesOfParts>
    <vt:vector size="23" baseType="lpstr">
      <vt:lpstr>Calibri</vt:lpstr>
      <vt:lpstr>Arial</vt:lpstr>
      <vt:lpstr>Wingdings</vt:lpstr>
      <vt:lpstr>Comic Sans MS</vt:lpstr>
      <vt:lpstr>Times New Roman</vt:lpstr>
      <vt:lpstr>Тема Office</vt:lpstr>
      <vt:lpstr>cdb2004c036d</vt:lpstr>
      <vt:lpstr>Происхождение  материков и океанов </vt:lpstr>
      <vt:lpstr>Презентация PowerPoint</vt:lpstr>
      <vt:lpstr>Презентация PowerPoint</vt:lpstr>
      <vt:lpstr>           Строение земной коры Земная кора — самая верхняя часть литосферы. Она представляет собой как бы тонкое «покрывало», под которым скрыты неспокойные земные недра. По сравнению с другими геосферами земная кора кажется тонкой пленкой, в которую обернут земной шар. В среднем толщина земной коры составляет всего 0,6% от длины земного радиуса.  </vt:lpstr>
      <vt:lpstr>Презентация PowerPoint</vt:lpstr>
      <vt:lpstr>Материковая з.к.</vt:lpstr>
      <vt:lpstr>Презентация PowerPoint</vt:lpstr>
      <vt:lpstr>Презентация PowerPoint</vt:lpstr>
      <vt:lpstr>Презентация PowerPoint</vt:lpstr>
      <vt:lpstr>Презентация PowerPoint</vt:lpstr>
      <vt:lpstr>Презентация PowerPoint</vt:lpstr>
      <vt:lpstr> Выделяют семь громадных плит и десятки плит поменьше. Большинство плит включает как материковую, так и океаническую кору. Плиты лежат на сравнительно мягком, пластичном слое мантии, по которому и происходит их скольжение. Силы, вызывающие движение плит, возникают при перемещении вещества в верхней мантии.</vt:lpstr>
      <vt:lpstr>Виды столкновений литосферных плит</vt:lpstr>
      <vt:lpstr>Презентация PowerPoint</vt:lpstr>
      <vt:lpstr>Презентация PowerPoint</vt:lpstr>
      <vt:lpstr>Презентация PowerPoint</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Происхождение  материков и океанов</dc:title>
  <dc:creator>Томилина И.В.</dc:creator>
  <cp:lastModifiedBy>Олег</cp:lastModifiedBy>
  <cp:revision>15</cp:revision>
  <dcterms:created xsi:type="dcterms:W3CDTF">2011-09-06T14:52:42Z</dcterms:created>
  <dcterms:modified xsi:type="dcterms:W3CDTF">2012-09-06T07:01:25Z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871346</vt:lpwstr>
  </property>
  <property fmtid="{D5CDD505-2E9C-101B-9397-08002B2CF9AE}" name="NXPowerLiteSettings" pid="3">
    <vt:lpwstr>F7000400038000</vt:lpwstr>
  </property>
  <property fmtid="{D5CDD505-2E9C-101B-9397-08002B2CF9AE}" name="NXPowerLiteVersion" pid="4">
    <vt:lpwstr>D5.0.3</vt:lpwstr>
  </property>
</Properties>
</file>