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1" r:id="rId3"/>
    <p:sldId id="272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2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:\old\Мои документы\Мои рисунки\Разное-разное\фон\фон\1251839065_404849-or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948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800" b="1" dirty="0" smtClean="0">
                <a:latin typeface="Comic Sans MS" pitchFamily="66" charset="0"/>
              </a:rPr>
              <a:t>Примеры </a:t>
            </a:r>
            <a:r>
              <a:rPr lang="ru-RU" sz="8800" b="1" dirty="0" err="1" smtClean="0">
                <a:latin typeface="Comic Sans MS" pitchFamily="66" charset="0"/>
              </a:rPr>
              <a:t>синквейнов</a:t>
            </a:r>
            <a:r>
              <a:rPr lang="ru-RU" sz="8800" b="1" dirty="0" smtClean="0">
                <a:latin typeface="Comic Sans MS" pitchFamily="66" charset="0"/>
              </a:rPr>
              <a:t>, </a:t>
            </a:r>
            <a:r>
              <a:rPr lang="ru-RU" sz="8800" b="1" dirty="0" smtClean="0">
                <a:latin typeface="Comic Sans MS" pitchFamily="66" charset="0"/>
              </a:rPr>
              <a:t>написанные </a:t>
            </a:r>
            <a:r>
              <a:rPr lang="ru-RU" sz="8800" b="1" dirty="0" smtClean="0">
                <a:latin typeface="Comic Sans MS" pitchFamily="66" charset="0"/>
              </a:rPr>
              <a:t>учениками</a:t>
            </a:r>
            <a:endParaRPr lang="ru-RU" sz="8800" b="1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6000768"/>
            <a:ext cx="6400800" cy="638164"/>
          </a:xfrm>
        </p:spPr>
        <p:txBody>
          <a:bodyPr>
            <a:normAutofit fontScale="70000" lnSpcReduction="20000"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Учитель географии ГС(К)ОУ «Специальная (коррекционная) общеобразовательная </a:t>
            </a:r>
            <a:r>
              <a:rPr lang="ru-RU" sz="2000" dirty="0" smtClean="0">
                <a:solidFill>
                  <a:schemeClr val="bg1"/>
                </a:solidFill>
              </a:rPr>
              <a:t>школа</a:t>
            </a:r>
            <a:r>
              <a:rPr lang="en-US" sz="2000" dirty="0" smtClean="0">
                <a:solidFill>
                  <a:schemeClr val="bg1"/>
                </a:solidFill>
              </a:rPr>
              <a:t>- 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интернат </a:t>
            </a:r>
            <a:r>
              <a:rPr lang="en-US" sz="2000" dirty="0" smtClean="0">
                <a:solidFill>
                  <a:schemeClr val="bg1"/>
                </a:solidFill>
              </a:rPr>
              <a:t>VIII </a:t>
            </a:r>
            <a:r>
              <a:rPr lang="ru-RU" sz="2000" dirty="0" smtClean="0">
                <a:solidFill>
                  <a:schemeClr val="bg1"/>
                </a:solidFill>
              </a:rPr>
              <a:t>вида Республики Алтай» </a:t>
            </a:r>
            <a:r>
              <a:rPr lang="ru-RU" sz="2000" dirty="0" smtClean="0">
                <a:solidFill>
                  <a:schemeClr val="bg1"/>
                </a:solidFill>
              </a:rPr>
              <a:t>Милованова И.А.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2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Admin.MICROSOF-D3A5C2\Рабочий стол\ar125244674237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8957" y="0"/>
            <a:ext cx="9152957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                                      </a:t>
            </a:r>
            <a:r>
              <a:rPr lang="ru-RU" sz="4000" b="1" dirty="0" smtClean="0">
                <a:solidFill>
                  <a:schemeClr val="bg1"/>
                </a:solidFill>
              </a:rPr>
              <a:t>Земля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                      Большая, прекрасная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               Кормит, одевает, заботится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                 Земля общий дом людей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                                  Труженица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40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1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400"/>
                            </p:stCondLst>
                            <p:childTnLst>
                              <p:par>
                                <p:cTn id="2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1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Admin.MICROSOF-D3A5C2\Рабочий стол\c2eb6a2239ffc0ecaa4575aeca5be5cd_fu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200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                    </a:t>
            </a:r>
            <a:r>
              <a:rPr lang="ru-RU" sz="4000" b="1" dirty="0" smtClean="0"/>
              <a:t>Цветок</a:t>
            </a:r>
          </a:p>
          <a:p>
            <a:pPr>
              <a:buNone/>
            </a:pPr>
            <a:r>
              <a:rPr lang="ru-RU" sz="4000" b="1" dirty="0" smtClean="0"/>
              <a:t>        Красивый, ароматный</a:t>
            </a:r>
          </a:p>
          <a:p>
            <a:pPr>
              <a:buNone/>
            </a:pPr>
            <a:r>
              <a:rPr lang="ru-RU" sz="4000" b="1" dirty="0" smtClean="0"/>
              <a:t>     Растет, благоухает, красуется</a:t>
            </a:r>
          </a:p>
          <a:p>
            <a:pPr>
              <a:buNone/>
            </a:pPr>
            <a:r>
              <a:rPr lang="ru-RU" sz="4000" b="1" dirty="0" smtClean="0"/>
              <a:t>  Цветы - самое прекрасное на свете</a:t>
            </a:r>
          </a:p>
          <a:p>
            <a:pPr>
              <a:buNone/>
            </a:pPr>
            <a:r>
              <a:rPr lang="ru-RU" sz="4000" b="1" dirty="0" smtClean="0"/>
              <a:t>                        Красота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F1FE0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1FE0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" dur="1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F1FE0"/>
                                      </p:to>
                                    </p:animClr>
                                    <p:animClr clrSpc="rgb">
                                      <p:cBhvr>
                                        <p:cTn id="18" dur="1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1FE0"/>
                                      </p:to>
                                    </p:animClr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8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F1FE0"/>
                                      </p:to>
                                    </p:animClr>
                                    <p:animClr clrSpc="rgb">
                                      <p:cBhvr>
                                        <p:cTn id="29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1FE0"/>
                                      </p:to>
                                    </p:animClr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9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F1FE0"/>
                                      </p:to>
                                    </p:animClr>
                                    <p:animClr clrSpc="rgb">
                                      <p:cBhvr>
                                        <p:cTn id="40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1FE0"/>
                                      </p:to>
                                    </p:animClr>
                                    <p:set>
                                      <p:cBhvr>
                                        <p:cTn id="41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0" dur="1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F1FE0"/>
                                      </p:to>
                                    </p:animClr>
                                    <p:animClr clrSpc="rgb">
                                      <p:cBhvr>
                                        <p:cTn id="51" dur="1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F1FE0"/>
                                      </p:to>
                                    </p:animClr>
                                    <p:set>
                                      <p:cBhvr>
                                        <p:cTn id="52" dur="1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1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Documents and Settings\Admin.MICROSOF-D3A5C2\Рабочий стол\041d47cecd14.jpg" id="9218" name="Picture 2"/>
          <p:cNvPicPr>
            <a:picLocks noChangeArrowheads="1" noChangeAspect="1"/>
          </p:cNvPicPr>
          <p:nvPr/>
        </p:nvPicPr>
        <p:blipFill>
          <a:blip r:embed="rId2"/>
          <a:srcRect b="138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b="1" dirty="0" lang="ru-RU" smtClean="0" sz="4400"/>
              <a:t>                          Зима</a:t>
            </a:r>
          </a:p>
          <a:p>
            <a:pPr>
              <a:buNone/>
            </a:pPr>
            <a:r>
              <a:rPr b="1" dirty="0" lang="ru-RU" smtClean="0" sz="4400"/>
              <a:t>               Морозная, снежная</a:t>
            </a:r>
          </a:p>
          <a:p>
            <a:pPr>
              <a:buNone/>
            </a:pPr>
            <a:r>
              <a:rPr b="1" dirty="0" lang="ru-RU" smtClean="0" sz="4400"/>
              <a:t>       Радует, забавляет, морозит</a:t>
            </a:r>
          </a:p>
          <a:p>
            <a:pPr>
              <a:buNone/>
            </a:pPr>
            <a:r>
              <a:rPr b="1" dirty="0" lang="ru-RU" smtClean="0" sz="4400"/>
              <a:t>               Без зимы мне скучно</a:t>
            </a:r>
          </a:p>
          <a:p>
            <a:pPr>
              <a:buNone/>
            </a:pPr>
            <a:r>
              <a:rPr b="1" dirty="0" lang="ru-RU" smtClean="0" sz="4400"/>
              <a:t>                         Забава </a:t>
            </a:r>
          </a:p>
          <a:p>
            <a:endParaRPr dirty="0" lang="ru-RU"/>
          </a:p>
        </p:txBody>
      </p:sp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afterEffect" presetClass="emph" presetID="27" presetSubtype="0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autoRev="1" dur="250" fill="hold" id="6"/>
                                        <p:tgtEl>
                                          <p:spTgt spid="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autoRev="1" dur="250" fill="hold" id="7"/>
                                        <p:tgtEl>
                                          <p:spTgt spid="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autoRev="1" dur="250" fill="hold" id="8"/>
                                        <p:tgtEl>
                                          <p:spTgt spid="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autoRev="1" dur="250" fill="hold" id="9"/>
                                        <p:tgtEl>
                                          <p:spTgt spid="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0">
                            <p:stCondLst>
                              <p:cond delay="500"/>
                            </p:stCondLst>
                            <p:childTnLst>
                              <p:par>
                                <p:cTn fill="hold" grpId="0" id="11" nodeType="afterEffect" presetClass="emph" presetID="27" presetSubtype="0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autoRev="1" dur="250" fill="hold" id="12"/>
                                        <p:tgtEl>
                                          <p:spTgt spid="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autoRev="1" dur="250" fill="hold" id="13"/>
                                        <p:tgtEl>
                                          <p:spTgt spid="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autoRev="1" dur="250" fill="hold" id="14"/>
                                        <p:tgtEl>
                                          <p:spTgt spid="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autoRev="1" dur="250" fill="hold" id="15"/>
                                        <p:tgtEl>
                                          <p:spTgt spid="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6">
                            <p:stCondLst>
                              <p:cond delay="1000"/>
                            </p:stCondLst>
                            <p:childTnLst>
                              <p:par>
                                <p:cTn fill="hold" grpId="0" id="17" nodeType="afterEffect" presetClass="emph" presetID="27" presetSubtype="0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autoRev="1" dur="250" fill="hold" id="18"/>
                                        <p:tgtEl>
                                          <p:spTgt spid="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autoRev="1" dur="250" fill="hold" id="19"/>
                                        <p:tgtEl>
                                          <p:spTgt spid="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autoRev="1" dur="250" fill="hold" id="20"/>
                                        <p:tgtEl>
                                          <p:spTgt spid="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autoRev="1" dur="250" fill="hold" id="21"/>
                                        <p:tgtEl>
                                          <p:spTgt spid="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2">
                            <p:stCondLst>
                              <p:cond delay="1500"/>
                            </p:stCondLst>
                            <p:childTnLst>
                              <p:par>
                                <p:cTn fill="hold" grpId="0" id="23" nodeType="afterEffect" presetClass="emph" presetID="27" presetSubtype="0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autoRev="1" dur="250" fill="hold" id="24"/>
                                        <p:tgtEl>
                                          <p:spTgt spid="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autoRev="1" dur="250" fill="hold" id="25"/>
                                        <p:tgtEl>
                                          <p:spTgt spid="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autoRev="1" dur="250" fill="hold" id="26"/>
                                        <p:tgtEl>
                                          <p:spTgt spid="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autoRev="1" dur="250" fill="hold" id="27"/>
                                        <p:tgtEl>
                                          <p:spTgt spid="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8">
                            <p:stCondLst>
                              <p:cond delay="2000"/>
                            </p:stCondLst>
                            <p:childTnLst>
                              <p:par>
                                <p:cTn fill="hold" grpId="0" id="29" nodeType="afterEffect" presetClass="emph" presetID="27" presetSubtype="0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autoRev="1" dur="250" fill="hold" id="30"/>
                                        <p:tgtEl>
                                          <p:spTgt spid="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autoRev="1" dur="250" fill="hold" id="31"/>
                                        <p:tgtEl>
                                          <p:spTgt spid="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autoRev="1" dur="250" fill="hold" id="32"/>
                                        <p:tgtEl>
                                          <p:spTgt spid="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autoRev="1" dur="250" fill="hold" id="33"/>
                                        <p:tgtEl>
                                          <p:spTgt spid="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grpId="0" spid="3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Admin.MICROSOF-D3A5C2\Рабочий стол\nature-wallpap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                             </a:t>
            </a:r>
            <a:r>
              <a:rPr lang="ru-RU" sz="36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Природа 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                  Великая, чудесная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   Смеется, распространяется, защищает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Природа- защитница человека от микробов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                        Целительница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C:\Documents and Settings\Admin.MICROSOF-D3A5C2\Рабочий стол\16361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117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Лес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               Большой, богатый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          Кормит, одевает, учит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         Ребята, пожалуйста, берегите его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                             Кормилец 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CF01E"/>
                                      </p:to>
                                    </p:animClr>
                                    <p:animClr clrSpc="rgb">
                                      <p:cBhvr>
                                        <p:cTn id="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CF01E"/>
                                      </p:to>
                                    </p:animClr>
                                    <p:set>
                                      <p:cBhvr>
                                        <p:cTn id="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4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CF01E"/>
                                      </p:to>
                                    </p:animClr>
                                    <p:animClr clrSpc="rgb">
                                      <p:cBhvr>
                                        <p:cTn id="1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CF01E"/>
                                      </p:to>
                                    </p:animClr>
                                    <p:set>
                                      <p:cBhvr>
                                        <p:cTn id="1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1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4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CF01E"/>
                                      </p:to>
                                    </p:animClr>
                                    <p:animClr clrSpc="rgb">
                                      <p:cBhvr>
                                        <p:cTn id="2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CF01E"/>
                                      </p:to>
                                    </p:animClr>
                                    <p:set>
                                      <p:cBhvr>
                                        <p:cTn id="2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30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14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CF01E"/>
                                      </p:to>
                                    </p:animClr>
                                    <p:animClr clrSpc="rgb">
                                      <p:cBhvr>
                                        <p:cTn id="3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CF01E"/>
                                      </p:to>
                                    </p:animClr>
                                    <p:set>
                                      <p:cBhvr>
                                        <p:cTn id="3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3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39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000"/>
                            </p:stCondLst>
                            <p:childTnLst>
                              <p:par>
                                <p:cTn id="41" presetID="14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CF01E"/>
                                      </p:to>
                                    </p:animClr>
                                    <p:animClr clrSpc="rgb">
                                      <p:cBhvr>
                                        <p:cTn id="4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CF01E"/>
                                      </p:to>
                                    </p:animClr>
                                    <p:set>
                                      <p:cBhvr>
                                        <p:cTn id="4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4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48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C:\Documents and Settings\Admin.MICROSOF-D3A5C2\Рабочий стол\2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                                     </a:t>
            </a:r>
            <a:r>
              <a:rPr lang="ru-RU" sz="4000" b="1" dirty="0" smtClean="0"/>
              <a:t>Природа</a:t>
            </a:r>
          </a:p>
          <a:p>
            <a:pPr>
              <a:buNone/>
            </a:pPr>
            <a:r>
              <a:rPr lang="ru-RU" sz="4000" b="1" dirty="0" smtClean="0"/>
              <a:t>                        Свежая, приятная</a:t>
            </a:r>
          </a:p>
          <a:p>
            <a:pPr>
              <a:buNone/>
            </a:pPr>
            <a:r>
              <a:rPr lang="ru-RU" sz="4000" b="1" dirty="0" smtClean="0"/>
              <a:t>              Шумит, радует, занимает</a:t>
            </a:r>
          </a:p>
          <a:p>
            <a:pPr>
              <a:buNone/>
            </a:pPr>
            <a:r>
              <a:rPr lang="ru-RU" sz="4000" b="1" dirty="0" smtClean="0"/>
              <a:t>      Без природы жизнь невозможна</a:t>
            </a:r>
          </a:p>
          <a:p>
            <a:pPr>
              <a:buNone/>
            </a:pPr>
            <a:r>
              <a:rPr lang="ru-RU" sz="4000" b="1" dirty="0" smtClean="0"/>
              <a:t>                              Жизнь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Admin.MICROSOF-D3A5C2\Рабочий стол\67785908_attach468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                               </a:t>
            </a:r>
            <a:r>
              <a:rPr lang="ru-RU" sz="4400" b="1" dirty="0" smtClean="0"/>
              <a:t>Фрукты </a:t>
            </a:r>
          </a:p>
          <a:p>
            <a:pPr>
              <a:buNone/>
            </a:pPr>
            <a:r>
              <a:rPr lang="ru-RU" sz="4400" b="1" dirty="0" smtClean="0"/>
              <a:t>                  Сладкие, вкусные</a:t>
            </a:r>
          </a:p>
          <a:p>
            <a:pPr>
              <a:buNone/>
            </a:pPr>
            <a:r>
              <a:rPr lang="ru-RU" sz="4400" b="1" dirty="0" smtClean="0"/>
              <a:t>          Растут, спеют, наливаются</a:t>
            </a:r>
          </a:p>
          <a:p>
            <a:pPr>
              <a:buNone/>
            </a:pPr>
            <a:r>
              <a:rPr lang="ru-RU" sz="4400" b="1" dirty="0" smtClean="0"/>
              <a:t>   Дарят человеку они наслаждение</a:t>
            </a:r>
          </a:p>
          <a:p>
            <a:pPr>
              <a:buNone/>
            </a:pPr>
            <a:r>
              <a:rPr lang="ru-RU" sz="4400" b="1" dirty="0" smtClean="0"/>
              <a:t>                           Вкуснота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8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2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8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C:\Documents and Settings\Admin.MICROSOF-D3A5C2\Рабочий стол\1275999619_1aa_vector.jpg"/>
          <p:cNvPicPr>
            <a:picLocks noChangeAspect="1" noChangeArrowheads="1"/>
          </p:cNvPicPr>
          <p:nvPr/>
        </p:nvPicPr>
        <p:blipFill>
          <a:blip r:embed="rId2"/>
          <a:srcRect b="16917"/>
          <a:stretch>
            <a:fillRect/>
          </a:stretch>
        </p:blipFill>
        <p:spPr bwMode="auto">
          <a:xfrm>
            <a:off x="0" y="0"/>
            <a:ext cx="9144000" cy="68701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/>
              <a:t>                         Бабочка </a:t>
            </a:r>
          </a:p>
          <a:p>
            <a:pPr>
              <a:buNone/>
            </a:pPr>
            <a:r>
              <a:rPr lang="ru-RU" sz="3600" b="1" dirty="0" smtClean="0"/>
              <a:t>                Красивая, легкая </a:t>
            </a:r>
          </a:p>
          <a:p>
            <a:pPr>
              <a:buNone/>
            </a:pPr>
            <a:r>
              <a:rPr lang="ru-RU" sz="3600" b="1" dirty="0" smtClean="0"/>
              <a:t>          Порхает, летает, танцует</a:t>
            </a:r>
          </a:p>
          <a:p>
            <a:pPr>
              <a:buNone/>
            </a:pPr>
            <a:r>
              <a:rPr lang="ru-RU" sz="3600" b="1" dirty="0" smtClean="0"/>
              <a:t>Она символизирует легкость, беззаботность</a:t>
            </a:r>
          </a:p>
          <a:p>
            <a:pPr>
              <a:buNone/>
            </a:pPr>
            <a:r>
              <a:rPr lang="ru-RU" sz="3600" b="1" dirty="0" smtClean="0"/>
              <a:t>                         Красавица 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50"/>
                            </p:stCondLst>
                            <p:childTnLst>
                              <p:par>
                                <p:cTn id="2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9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800"/>
                            </p:stCondLst>
                            <p:childTnLst>
                              <p:par>
                                <p:cTn id="3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D:\old\Мои документы\Мои рисунки\Разное-разное\фон2\OC\blu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24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>
                <a:solidFill>
                  <a:srgbClr val="FF0000"/>
                </a:solidFill>
              </a:rPr>
              <a:t>СИНКВЕЙН </a:t>
            </a:r>
            <a:r>
              <a:rPr lang="en-US" b="1" i="1" u="sng" dirty="0" smtClean="0">
                <a:solidFill>
                  <a:srgbClr val="FF0000"/>
                </a:solidFill>
              </a:rPr>
              <a:t>-</a:t>
            </a:r>
            <a:r>
              <a:rPr lang="ru-RU" b="1" i="1" u="sng" dirty="0" smtClean="0">
                <a:solidFill>
                  <a:srgbClr val="FF0000"/>
                </a:solidFill>
              </a:rPr>
              <a:t>ХУДОЖЕСТВЕННАЯ  ФОРМА  ПИСЬМЕННОЙ  РЕФЛЕКСИИ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1.Тема или предмет(одно существительное)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2.Описание предмета(два прилагательных)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3.Действие предмета(три глагола)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4.Ваше отношение к предмету(четыре слова)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5.Синоним, ассоциация к первому слову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(одно слово)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D:\old\Мои документы\Мои рисунки\Разное-разное\фон2\OC\pin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91424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i="1" dirty="0" smtClean="0">
                <a:solidFill>
                  <a:schemeClr val="bg1"/>
                </a:solidFill>
              </a:rPr>
              <a:t>СИНКВЕЙН – </a:t>
            </a:r>
            <a:r>
              <a:rPr lang="ru-RU" b="1" i="1" dirty="0" smtClean="0">
                <a:solidFill>
                  <a:schemeClr val="bg1"/>
                </a:solidFill>
              </a:rPr>
              <a:t>ЭТО   СТИХОТВОРЕНИЕ, ПРЕДСТАВЛЯЮЩЕЕ  СОБОЙ  СИНТЕЗ  ИНФОРМАЦИИ В  ЛАКОНИЧНОЙ  ФОРМЕ, ЧТО  ПОЗВОЛЯЕТ   ОПИСЫВАТЬ  СУТЬ  ПОНЯТИЯ  ИЛИ  ОСУЩЕСТВЛЯТЬ  РЕФЛЕКСИЮ  НА  ОСНОВЕ  ПОЛУЧЕННЫХ  ЗНАНИЙ 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.MICROSOF-D3A5C2\Рабочий стол\moth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6857"/>
            <a:ext cx="4429124" cy="6771143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714621"/>
            <a:ext cx="8229600" cy="3857652"/>
          </a:xfrm>
        </p:spPr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</a:t>
            </a:r>
            <a:r>
              <a:rPr lang="ru-RU" b="1" dirty="0" smtClean="0"/>
              <a:t>Мама </a:t>
            </a:r>
          </a:p>
          <a:p>
            <a:pPr>
              <a:buNone/>
            </a:pPr>
            <a:r>
              <a:rPr lang="ru-RU" b="1" dirty="0" smtClean="0"/>
              <a:t>                       Добрая, нежная</a:t>
            </a:r>
          </a:p>
          <a:p>
            <a:pPr>
              <a:buNone/>
            </a:pPr>
            <a:r>
              <a:rPr lang="ru-RU" b="1" dirty="0" smtClean="0"/>
              <a:t>                   Смеется, играет, учит</a:t>
            </a:r>
          </a:p>
          <a:p>
            <a:pPr>
              <a:buNone/>
            </a:pPr>
            <a:r>
              <a:rPr lang="ru-RU" b="1" dirty="0" smtClean="0"/>
              <a:t>             Мама- школа добра, веселья</a:t>
            </a:r>
          </a:p>
          <a:p>
            <a:pPr>
              <a:buNone/>
            </a:pPr>
            <a:r>
              <a:rPr lang="ru-RU" b="1" dirty="0" smtClean="0"/>
              <a:t>                               Доброта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 descr="C:\Documents and Settings\Admin.MICROSOF-D3A5C2\Рабочий стол\book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482578"/>
            <a:ext cx="4500563" cy="337542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42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                       </a:t>
            </a:r>
            <a:r>
              <a:rPr lang="ru-RU" sz="4000" b="1" dirty="0" smtClean="0"/>
              <a:t>       Книга</a:t>
            </a:r>
          </a:p>
          <a:p>
            <a:pPr>
              <a:buNone/>
            </a:pPr>
            <a:r>
              <a:rPr lang="ru-RU" sz="4000" b="1" dirty="0" smtClean="0"/>
              <a:t>                 Умная, занимательная</a:t>
            </a:r>
          </a:p>
          <a:p>
            <a:pPr>
              <a:buNone/>
            </a:pPr>
            <a:r>
              <a:rPr lang="ru-RU" sz="4000" b="1" dirty="0" smtClean="0"/>
              <a:t>             Учит, развлекает, помогает</a:t>
            </a:r>
          </a:p>
          <a:p>
            <a:pPr>
              <a:buNone/>
            </a:pPr>
            <a:r>
              <a:rPr lang="ru-RU" sz="4000" b="1" dirty="0" smtClean="0"/>
              <a:t>            С книгой можно путешествовать</a:t>
            </a:r>
          </a:p>
          <a:p>
            <a:pPr>
              <a:buNone/>
            </a:pPr>
            <a:r>
              <a:rPr lang="ru-RU" sz="4000" b="1" dirty="0" smtClean="0"/>
              <a:t>                                   Друг 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4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4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4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12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Admin.MICROSOF-D3A5C2\Рабочий стол\d2c84b6fe6b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943725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9144000" cy="576899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           </a:t>
            </a:r>
            <a:r>
              <a:rPr lang="ru-RU" sz="4000" b="1" dirty="0" smtClean="0"/>
              <a:t> </a:t>
            </a:r>
            <a:r>
              <a:rPr lang="ru-RU" sz="3600" b="1" dirty="0" smtClean="0"/>
              <a:t>Мороз</a:t>
            </a:r>
          </a:p>
          <a:p>
            <a:pPr>
              <a:buNone/>
            </a:pPr>
            <a:r>
              <a:rPr lang="ru-RU" sz="3600" b="1" dirty="0" smtClean="0"/>
              <a:t>                       Сильный, трескучий</a:t>
            </a:r>
          </a:p>
          <a:p>
            <a:pPr>
              <a:buNone/>
            </a:pPr>
            <a:r>
              <a:rPr lang="ru-RU" sz="3600" b="1" dirty="0" smtClean="0"/>
              <a:t>                 Замораживает, рисует, радует</a:t>
            </a:r>
          </a:p>
          <a:p>
            <a:pPr>
              <a:buNone/>
            </a:pPr>
            <a:r>
              <a:rPr lang="ru-RU" sz="3600" b="1" dirty="0" smtClean="0"/>
              <a:t>             Боюсь трескучего сильного мороза</a:t>
            </a:r>
          </a:p>
          <a:p>
            <a:pPr>
              <a:buNone/>
            </a:pPr>
            <a:r>
              <a:rPr lang="ru-RU" sz="3600" b="1" dirty="0" smtClean="0"/>
              <a:t>                              Арктика </a:t>
            </a:r>
          </a:p>
          <a:p>
            <a:endParaRPr lang="ru-RU" dirty="0"/>
          </a:p>
        </p:txBody>
      </p:sp>
      <p:pic>
        <p:nvPicPr>
          <p:cNvPr id="3074" name="Picture 2" descr="C:\Documents and Settings\Admin.MICROSOF-D3A5C2\Рабочий стол\cf07746ec1_1885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51435" y="4196290"/>
            <a:ext cx="3992565" cy="2661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7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5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25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7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50" autoRev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50" autoRev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" autoRev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autoRev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7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" autoRev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" autoRev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" autoRev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" autoRev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Documents and Settings\Admin.MICROSOF-D3A5C2\Рабочий стол\33448914.jpg" id="4098" name="Picture 2"/>
          <p:cNvPicPr>
            <a:picLocks noChangeArrowheads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3714752"/>
            <a:ext cx="8229600" cy="4525963"/>
          </a:xfrm>
        </p:spPr>
        <p:txBody>
          <a:bodyPr/>
          <a:lstStyle/>
          <a:p>
            <a:pPr>
              <a:buNone/>
            </a:pPr>
            <a:r>
              <a:rPr dirty="0" lang="ru-RU" smtClean="0">
                <a:solidFill>
                  <a:schemeClr val="bg1"/>
                </a:solidFill>
              </a:rPr>
              <a:t>                             </a:t>
            </a:r>
            <a:r>
              <a:rPr b="1" dirty="0" lang="ru-RU" smtClean="0" sz="3600">
                <a:solidFill>
                  <a:schemeClr val="bg1"/>
                </a:solidFill>
              </a:rPr>
              <a:t>Дельфин</a:t>
            </a:r>
          </a:p>
          <a:p>
            <a:pPr>
              <a:buNone/>
            </a:pPr>
            <a:r>
              <a:rPr b="1" dirty="0" lang="ru-RU" smtClean="0" sz="3600">
                <a:solidFill>
                  <a:schemeClr val="bg1"/>
                </a:solidFill>
              </a:rPr>
              <a:t>                     Умный, красивый</a:t>
            </a:r>
          </a:p>
          <a:p>
            <a:pPr>
              <a:buNone/>
            </a:pPr>
            <a:r>
              <a:rPr b="1" dirty="0" lang="ru-RU" smtClean="0" sz="3600">
                <a:solidFill>
                  <a:schemeClr val="bg1"/>
                </a:solidFill>
              </a:rPr>
              <a:t>                Помогает, плавает, общается</a:t>
            </a:r>
          </a:p>
          <a:p>
            <a:pPr>
              <a:buNone/>
            </a:pPr>
            <a:r>
              <a:rPr b="1" dirty="0" lang="ru-RU" smtClean="0" sz="3600">
                <a:solidFill>
                  <a:schemeClr val="bg1"/>
                </a:solidFill>
              </a:rPr>
              <a:t>             Они очень дружелюбны к людям</a:t>
            </a:r>
          </a:p>
          <a:p>
            <a:pPr>
              <a:buNone/>
            </a:pPr>
            <a:r>
              <a:rPr b="1" dirty="0" lang="ru-RU" smtClean="0" sz="3600">
                <a:solidFill>
                  <a:schemeClr val="bg1"/>
                </a:solidFill>
              </a:rPr>
              <a:t>                               Друг </a:t>
            </a:r>
          </a:p>
          <a:p>
            <a:endParaRPr dirty="0"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afterEffect" presetClass="entr" presetID="1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000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7">
                            <p:stCondLst>
                              <p:cond delay="1000"/>
                            </p:stCondLst>
                            <p:childTnLst>
                              <p:par>
                                <p:cTn fill="hold" grpId="0" id="8" nodeType="afterEffect" presetClass="entr" presetID="1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000" id="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0">
                            <p:stCondLst>
                              <p:cond delay="2000"/>
                            </p:stCondLst>
                            <p:childTnLst>
                              <p:par>
                                <p:cTn fill="hold" grpId="0" id="11" nodeType="afterEffect" presetClass="entr" presetID="1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000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3">
                            <p:stCondLst>
                              <p:cond delay="3000"/>
                            </p:stCondLst>
                            <p:childTnLst>
                              <p:par>
                                <p:cTn fill="hold" grpId="0" id="14" nodeType="afterEffect" presetClass="entr" presetID="1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000" id="1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6">
                            <p:stCondLst>
                              <p:cond delay="4000"/>
                            </p:stCondLst>
                            <p:childTnLst>
                              <p:par>
                                <p:cTn fill="hold" grpId="0" id="17" nodeType="afterEffect" presetClass="entr" presetID="1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000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grpId="0" spid="3"/>
    </p:bld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Documents and Settings\Admin.MICROSOF-D3A5C2\Рабочий стол\0a06b627a4fdb76c1375274c3f53a8a4.jpeg" id="5122" name="Picture 2"/>
          <p:cNvPicPr>
            <a:picLocks noChangeArrowheads="1" noChangeAspect="1"/>
          </p:cNvPicPr>
          <p:nvPr/>
        </p:nvPicPr>
        <p:blipFill>
          <a:blip r:embed="rId2"/>
          <a:srcRect b="55"/>
          <a:stretch>
            <a:fillRect/>
          </a:stretch>
        </p:blipFill>
        <p:spPr bwMode="auto">
          <a:xfrm>
            <a:off x="0" y="0"/>
            <a:ext cx="9210124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786058"/>
            <a:ext cx="8229600" cy="4525963"/>
          </a:xfrm>
        </p:spPr>
        <p:txBody>
          <a:bodyPr/>
          <a:lstStyle/>
          <a:p>
            <a:pPr>
              <a:buNone/>
            </a:pPr>
            <a:r>
              <a:rPr dirty="0" lang="ru-RU" smtClean="0"/>
              <a:t>                            </a:t>
            </a:r>
            <a:r>
              <a:rPr b="1" dirty="0" lang="ru-RU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    Медведь</a:t>
            </a:r>
          </a:p>
          <a:p>
            <a:pPr>
              <a:buNone/>
            </a:pPr>
            <a:r>
              <a:rPr b="1" dirty="0" lang="ru-RU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                     Спокойный, сильный</a:t>
            </a:r>
          </a:p>
          <a:p>
            <a:pPr>
              <a:buNone/>
            </a:pPr>
            <a:r>
              <a:rPr b="1" dirty="0" lang="ru-RU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                  Спит, охотится, ловит</a:t>
            </a:r>
          </a:p>
          <a:p>
            <a:pPr>
              <a:buNone/>
            </a:pPr>
            <a:r>
              <a:rPr b="1" dirty="0" lang="ru-RU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                Мне бы хотелось его увидеть</a:t>
            </a:r>
          </a:p>
          <a:p>
            <a:pPr>
              <a:buNone/>
            </a:pPr>
            <a:r>
              <a:rPr b="1" dirty="0" lang="ru-RU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                              Хищник</a:t>
            </a:r>
          </a:p>
          <a:p>
            <a:endParaRPr dirty="0" lang="ru-RU"/>
          </a:p>
        </p:txBody>
      </p:sp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afterEffect" presetClass="emph" presetID="16" presetSubtype="0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dur="500" fill="hold" id="6"/>
                                        <p:tgtEl>
                                          <p:spTgt spid="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dur="500" fill="hold" id="7"/>
                                        <p:tgtEl>
                                          <p:spTgt spid="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dur="500" fill="hold" id="8"/>
                                        <p:tgtEl>
                                          <p:spTgt spid="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9">
                            <p:stCondLst>
                              <p:cond delay="620"/>
                            </p:stCondLst>
                            <p:childTnLst>
                              <p:par>
                                <p:cTn fill="hold" grpId="0" id="10" nodeType="afterEffect" presetClass="emph" presetID="16" presetSubtype="0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dur="500" fill="hold" id="11"/>
                                        <p:tgtEl>
                                          <p:spTgt spid="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dur="500" fill="hold" id="12"/>
                                        <p:tgtEl>
                                          <p:spTgt spid="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dur="500" fill="hold" id="13"/>
                                        <p:tgtEl>
                                          <p:spTgt spid="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4">
                            <p:stCondLst>
                              <p:cond delay="1440"/>
                            </p:stCondLst>
                            <p:childTnLst>
                              <p:par>
                                <p:cTn fill="hold" grpId="0" id="15" nodeType="afterEffect" presetClass="emph" presetID="16" presetSubtype="0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dur="500" fill="hold" id="16"/>
                                        <p:tgtEl>
                                          <p:spTgt spid="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dur="500" fill="hold" id="17"/>
                                        <p:tgtEl>
                                          <p:spTgt spid="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dur="500" fill="hold" id="18"/>
                                        <p:tgtEl>
                                          <p:spTgt spid="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9">
                            <p:stCondLst>
                              <p:cond delay="2300"/>
                            </p:stCondLst>
                            <p:childTnLst>
                              <p:par>
                                <p:cTn fill="hold" grpId="0" id="20" nodeType="afterEffect" presetClass="emph" presetID="16" presetSubtype="0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dur="500" fill="hold" id="21"/>
                                        <p:tgtEl>
                                          <p:spTgt spid="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dur="500" fill="hold" id="22"/>
                                        <p:tgtEl>
                                          <p:spTgt spid="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dur="500" fill="hold" id="23"/>
                                        <p:tgtEl>
                                          <p:spTgt spid="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4">
                            <p:stCondLst>
                              <p:cond delay="3240"/>
                            </p:stCondLst>
                            <p:childTnLst>
                              <p:par>
                                <p:cTn fill="hold" grpId="0" id="25" nodeType="afterEffect" presetClass="emph" presetID="16" presetSubtype="0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dur="500" fill="hold" id="26"/>
                                        <p:tgtEl>
                                          <p:spTgt spid="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dur="500" fill="hold" id="27"/>
                                        <p:tgtEl>
                                          <p:spTgt spid="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dur="500" fill="hold" id="28"/>
                                        <p:tgtEl>
                                          <p:spTgt spid="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grpId="0" spid="3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.MICROSOF-D3A5C2\Рабочий стол\www.yeniresim.com_-_Gkyz_Resimleri_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/>
              <a:t>                                     Небо</a:t>
            </a:r>
          </a:p>
          <a:p>
            <a:pPr>
              <a:buNone/>
            </a:pPr>
            <a:r>
              <a:rPr lang="ru-RU" sz="3600" b="1" dirty="0" smtClean="0"/>
              <a:t>          Непознаваемое, изменчивое</a:t>
            </a:r>
          </a:p>
          <a:p>
            <a:pPr>
              <a:buNone/>
            </a:pPr>
            <a:r>
              <a:rPr lang="ru-RU" sz="3600" b="1" dirty="0" smtClean="0"/>
              <a:t>      Движется, плывет, течет куда-то </a:t>
            </a:r>
          </a:p>
          <a:p>
            <a:pPr>
              <a:buNone/>
            </a:pPr>
            <a:r>
              <a:rPr lang="ru-RU" sz="3600" b="1" dirty="0" smtClean="0"/>
              <a:t>    </a:t>
            </a:r>
            <a:r>
              <a:rPr lang="ru-RU" sz="3600" b="1" dirty="0" smtClean="0"/>
              <a:t>   </a:t>
            </a:r>
            <a:r>
              <a:rPr lang="ru-RU" sz="3600" b="1" dirty="0" smtClean="0"/>
              <a:t>Хочется смотреть на него не отрываясь…</a:t>
            </a:r>
          </a:p>
          <a:p>
            <a:pPr>
              <a:buNone/>
            </a:pPr>
            <a:r>
              <a:rPr lang="ru-RU" sz="3600" b="1" dirty="0" smtClean="0"/>
              <a:t>                         Бесконечность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50"/>
                            </p:stCondLst>
                            <p:childTnLst>
                              <p:par>
                                <p:cTn id="12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300"/>
                            </p:stCondLst>
                            <p:childTnLst>
                              <p:par>
                                <p:cTn id="19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150"/>
                            </p:stCondLst>
                            <p:childTnLst>
                              <p:par>
                                <p:cTn id="26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7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8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9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0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1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250"/>
                            </p:stCondLst>
                            <p:childTnLst>
                              <p:par>
                                <p:cTn id="33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345</Words>
  <PresentationFormat>Экран (4:3)</PresentationFormat>
  <Paragraphs>82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Примеры синквейнов, написанные учениками</vt:lpstr>
      <vt:lpstr>СИНКВЕЙН -ХУДОЖЕСТВЕННАЯ  ФОРМА  ПИСЬМЕННОЙ  РЕФЛЕКСИИ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Примеры синквейнов, написанных учениками</dc:title>
  <cp:lastModifiedBy>Admin</cp:lastModifiedBy>
  <cp:revision>10</cp:revision>
  <dcterms:modified xsi:type="dcterms:W3CDTF">2011-09-14T15:01:37Z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1216521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