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58" r:id="rId3"/>
    <p:sldId id="259" r:id="rId4"/>
    <p:sldId id="271" r:id="rId5"/>
    <p:sldId id="260" r:id="rId6"/>
    <p:sldId id="261" r:id="rId7"/>
    <p:sldId id="262" r:id="rId8"/>
    <p:sldId id="272" r:id="rId9"/>
    <p:sldId id="267" r:id="rId10"/>
    <p:sldId id="268" r:id="rId11"/>
    <p:sldId id="264" r:id="rId12"/>
    <p:sldId id="273" r:id="rId13"/>
    <p:sldId id="266" r:id="rId14"/>
    <p:sldId id="265" r:id="rId15"/>
    <p:sldId id="269" r:id="rId16"/>
    <p:sldId id="270" r:id="rId17"/>
    <p:sldId id="274" r:id="rId18"/>
    <p:sldId id="276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9FE1E-E7AD-443D-A7AC-C4BDBDA0D95A}" type="datetimeFigureOut">
              <a:rPr lang="ru-RU" smtClean="0"/>
              <a:pPr/>
              <a:t>09.09.2012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70B1-499D-4D47-874C-1D398687A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9FE1E-E7AD-443D-A7AC-C4BDBDA0D95A}" type="datetimeFigureOut">
              <a:rPr lang="ru-RU" smtClean="0"/>
              <a:pPr/>
              <a:t>09.09.2012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70B1-499D-4D47-874C-1D398687A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9FE1E-E7AD-443D-A7AC-C4BDBDA0D95A}" type="datetimeFigureOut">
              <a:rPr lang="ru-RU" smtClean="0"/>
              <a:pPr/>
              <a:t>09.09.2012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70B1-499D-4D47-874C-1D398687A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9FE1E-E7AD-443D-A7AC-C4BDBDA0D95A}" type="datetimeFigureOut">
              <a:rPr lang="ru-RU" smtClean="0"/>
              <a:pPr/>
              <a:t>09.09.2012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70B1-499D-4D47-874C-1D398687A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9FE1E-E7AD-443D-A7AC-C4BDBDA0D95A}" type="datetimeFigureOut">
              <a:rPr lang="ru-RU" smtClean="0"/>
              <a:pPr/>
              <a:t>09.09.2012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70B1-499D-4D47-874C-1D398687A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9FE1E-E7AD-443D-A7AC-C4BDBDA0D95A}" type="datetimeFigureOut">
              <a:rPr lang="ru-RU" smtClean="0"/>
              <a:pPr/>
              <a:t>09.09.2012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70B1-499D-4D47-874C-1D398687A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9FE1E-E7AD-443D-A7AC-C4BDBDA0D95A}" type="datetimeFigureOut">
              <a:rPr lang="ru-RU" smtClean="0"/>
              <a:pPr/>
              <a:t>09.09.2012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70B1-499D-4D47-874C-1D398687A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9FE1E-E7AD-443D-A7AC-C4BDBDA0D95A}" type="datetimeFigureOut">
              <a:rPr lang="ru-RU" smtClean="0"/>
              <a:pPr/>
              <a:t>09.09.2012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70B1-499D-4D47-874C-1D398687A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9FE1E-E7AD-443D-A7AC-C4BDBDA0D95A}" type="datetimeFigureOut">
              <a:rPr lang="ru-RU" smtClean="0"/>
              <a:pPr/>
              <a:t>09.09.2012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70B1-499D-4D47-874C-1D398687A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9FE1E-E7AD-443D-A7AC-C4BDBDA0D95A}" type="datetimeFigureOut">
              <a:rPr lang="ru-RU" smtClean="0"/>
              <a:pPr/>
              <a:t>09.09.2012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70B1-499D-4D47-874C-1D398687A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9FE1E-E7AD-443D-A7AC-C4BDBDA0D95A}" type="datetimeFigureOut">
              <a:rPr lang="ru-RU" smtClean="0"/>
              <a:pPr/>
              <a:t>09.09.2012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70B1-499D-4D47-874C-1D398687A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9FE1E-E7AD-443D-A7AC-C4BDBDA0D95A}" type="datetimeFigureOut">
              <a:rPr lang="ru-RU" smtClean="0"/>
              <a:pPr/>
              <a:t>09.09.2012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270B1-499D-4D47-874C-1D398687A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2" Target="../media/image30.pn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4.jpeg" Type="http://schemas.openxmlformats.org/officeDocument/2006/relationships/image"/><Relationship Id="rId5" Target="../media/image33.jpeg" Type="http://schemas.openxmlformats.org/officeDocument/2006/relationships/image"/><Relationship Id="rId4" Target="../media/image32.pn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2" Target="../media/image3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 ?><Relationships xmlns="http://schemas.openxmlformats.org/package/2006/relationships"><Relationship Id="rId3" Target="../media/image36.jpeg" Type="http://schemas.openxmlformats.org/officeDocument/2006/relationships/image"/><Relationship Id="rId2" Target="../slideLayouts/slideLayout7.xml" Type="http://schemas.openxmlformats.org/officeDocument/2006/relationships/slideLayout"/><Relationship Id="rId1" Target="file:///C:\Documents%20and%20Settings\&#1051;&#1102;&#1089;&#1077;&#1085;&#1100;&#1082;&#1072;\&#1052;&#1086;&#1080;%20&#1076;&#1086;&#1082;&#1091;&#1084;&#1077;&#1085;&#1090;&#1099;\&#1080;&#1085;&#1089;&#1090;&#1088;&#1091;&#1084;&#1077;&#1085;&#1090;&#1099;\&#1089;8.wav" TargetMode="External" Type="http://schemas.openxmlformats.org/officeDocument/2006/relationships/audio"/><Relationship Id="rId4" Target="../media/image37.png" Type="http://schemas.openxmlformats.org/officeDocument/2006/relationships/image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 ?><Relationships xmlns="http://schemas.openxmlformats.org/package/2006/relationships"><Relationship Id="rId3" Target="../media/image2.gif" Type="http://schemas.openxmlformats.org/officeDocument/2006/relationships/image"/><Relationship Id="rId2" Target="../media/image1.gif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5.jpeg" Type="http://schemas.openxmlformats.org/officeDocument/2006/relationships/image"/><Relationship Id="rId5" Target="../media/image4.gif" Type="http://schemas.openxmlformats.org/officeDocument/2006/relationships/image"/><Relationship Id="rId4" Target="../media/image3.gif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7" Target="../media/image11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0.gif" Type="http://schemas.openxmlformats.org/officeDocument/2006/relationships/image"/><Relationship Id="rId5" Target="../media/image9.gif" Type="http://schemas.openxmlformats.org/officeDocument/2006/relationships/image"/><Relationship Id="rId4" Target="../media/image8.jpeg" Type="http://schemas.openxmlformats.org/officeDocument/2006/relationships/image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7.jpeg" Type="http://schemas.openxmlformats.org/officeDocument/2006/relationships/image"/><Relationship Id="rId5" Target="../media/image16.jpeg" Type="http://schemas.openxmlformats.org/officeDocument/2006/relationships/image"/><Relationship Id="rId4" Target="../media/image15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8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21.jpeg" Type="http://schemas.openxmlformats.org/officeDocument/2006/relationships/image"/><Relationship Id="rId4" Target="../media/image20.jpeg" Type="http://schemas.openxmlformats.org/officeDocument/2006/relationships/image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Инструменты и приборы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4929198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Кропачева Марина Васильевна учитель начальных классов МАОУ «СОШ №12 с углубленным изучением немецкого языка» г Перми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               Устройство термометра</a:t>
            </a:r>
          </a:p>
        </p:txBody>
      </p:sp>
      <p:pic>
        <p:nvPicPr>
          <p:cNvPr id="11268" name="Picture 4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214290"/>
            <a:ext cx="4356100" cy="6381750"/>
          </a:xfrm>
          <a:prstGeom prst="rect">
            <a:avLst/>
          </a:prstGeom>
          <a:noFill/>
        </p:spPr>
      </p:pic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995738" y="5157788"/>
            <a:ext cx="4852987" cy="11049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 dirty="0"/>
              <a:t>стеклянная трубка, </a:t>
            </a:r>
          </a:p>
          <a:p>
            <a:pPr algn="ctr"/>
            <a:r>
              <a:rPr lang="ru-RU" sz="3200" dirty="0"/>
              <a:t>наполненная жидкостью</a:t>
            </a:r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 flipH="1">
            <a:off x="2051050" y="5734050"/>
            <a:ext cx="1873250" cy="28733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5003800" y="1844675"/>
            <a:ext cx="1412875" cy="61753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dirty="0"/>
              <a:t>шкала</a:t>
            </a:r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 flipH="1">
            <a:off x="2268538" y="2133600"/>
            <a:ext cx="2735262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3563938" y="3141663"/>
            <a:ext cx="5257800" cy="11049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 dirty="0"/>
              <a:t>граница между градусами </a:t>
            </a:r>
          </a:p>
          <a:p>
            <a:pPr algn="ctr"/>
            <a:r>
              <a:rPr lang="ru-RU" sz="3200" dirty="0"/>
              <a:t>тепла и холода</a:t>
            </a:r>
          </a:p>
        </p:txBody>
      </p:sp>
      <p:sp>
        <p:nvSpPr>
          <p:cNvPr id="11278" name="Line 14"/>
          <p:cNvSpPr>
            <a:spLocks noChangeShapeType="1"/>
          </p:cNvSpPr>
          <p:nvPr/>
        </p:nvSpPr>
        <p:spPr bwMode="auto">
          <a:xfrm flipH="1">
            <a:off x="2484438" y="3716338"/>
            <a:ext cx="1079500" cy="50323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nimBg="1"/>
      <p:bldP spid="11272" grpId="0" animBg="1"/>
      <p:bldP spid="11273" grpId="0" animBg="1"/>
      <p:bldP spid="11274" grpId="0" animBg="1"/>
      <p:bldP spid="11275" grpId="0" animBg="1"/>
      <p:bldP spid="11278" grpId="0" animBg="1"/>
    </p:bld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0" y="0"/>
            <a:ext cx="9036050" cy="6858000"/>
            <a:chOff x="0" y="0"/>
            <a:chExt cx="5692" cy="4320"/>
          </a:xfrm>
        </p:grpSpPr>
        <p:pic>
          <p:nvPicPr>
            <p:cNvPr id="4102" name="Picture 6"/>
            <p:cNvPicPr>
              <a:picLocks noChangeArrowheads="1"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796" y="119"/>
              <a:ext cx="1896" cy="2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3" name="Picture 7"/>
            <p:cNvPicPr>
              <a:picLocks noChangeArrowheads="1" noChangeAspect="1"/>
            </p:cNvPicPr>
            <p:nvPr/>
          </p:nvPicPr>
          <p:blipFill>
            <a:blip r:embed="rId3">
              <a:lum bright="-6000" contrast="54000"/>
            </a:blip>
            <a:srcRect/>
            <a:stretch>
              <a:fillRect/>
            </a:stretch>
          </p:blipFill>
          <p:spPr bwMode="auto">
            <a:xfrm>
              <a:off x="0" y="0"/>
              <a:ext cx="2475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4" name="Picture 8"/>
            <p:cNvPicPr>
              <a:picLocks noChangeArrowheads="1" noChangeAspect="1"/>
            </p:cNvPicPr>
            <p:nvPr/>
          </p:nvPicPr>
          <p:blipFill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241" y="2052"/>
              <a:ext cx="1406" cy="2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5" name="Picture 9"/>
            <p:cNvPicPr>
              <a:picLocks noChangeArrowheads="1" noChangeAspect="1"/>
            </p:cNvPicPr>
            <p:nvPr/>
          </p:nvPicPr>
          <p:blipFill>
            <a:blip r:embed="rId5"/>
            <a:stretch>
              <a:fillRect/>
            </a:stretch>
          </p:blipFill>
          <p:spPr bwMode="auto">
            <a:xfrm>
              <a:off x="2789" y="2024"/>
              <a:ext cx="907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6" name="Picture 10"/>
            <p:cNvPicPr>
              <a:picLocks noChangeArrowheads="1" noChangeAspect="1"/>
            </p:cNvPicPr>
            <p:nvPr/>
          </p:nvPicPr>
          <p:blipFill>
            <a:blip r:embed="rId6"/>
            <a:srcRect b="156"/>
            <a:stretch>
              <a:fillRect/>
            </a:stretch>
          </p:blipFill>
          <p:spPr bwMode="auto">
            <a:xfrm>
              <a:off x="2392" y="255"/>
              <a:ext cx="1531" cy="1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1476375" y="549275"/>
            <a:ext cx="215900" cy="287338"/>
          </a:xfrm>
          <a:prstGeom prst="rect">
            <a:avLst/>
          </a:prstGeom>
        </p:spPr>
        <p:txBody>
          <a:bodyPr fromWordArt="1" wrap="none">
            <a:prstTxWarp prst="textPlain">
              <a:avLst>
                <a:gd fmla="val 50000" name="adj"/>
              </a:avLst>
            </a:prstTxWarp>
          </a:bodyPr>
          <a:lstStyle/>
          <a:p>
            <a:pPr algn="ctr"/>
            <a:r>
              <a:rPr b="1" kern="10" lang="ru-RU" sz="360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с</a:t>
            </a: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71438" y="2781300"/>
            <a:ext cx="468312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len="med" type="triangle" w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5" name="WordArt 19"/>
          <p:cNvSpPr>
            <a:spLocks noChangeArrowheads="1" noChangeShapeType="1" noTextEdit="1"/>
          </p:cNvSpPr>
          <p:nvPr/>
        </p:nvSpPr>
        <p:spPr bwMode="auto">
          <a:xfrm>
            <a:off x="1476375" y="2708275"/>
            <a:ext cx="144463" cy="215900"/>
          </a:xfrm>
          <a:prstGeom prst="rect">
            <a:avLst/>
          </a:prstGeom>
        </p:spPr>
        <p:txBody>
          <a:bodyPr fromWordArt="1" wrap="none">
            <a:prstTxWarp prst="textPlain">
              <a:avLst>
                <a:gd fmla="val 50000" name="adj"/>
              </a:avLst>
            </a:prstTxWarp>
          </a:bodyPr>
          <a:lstStyle/>
          <a:p>
            <a:pPr algn="ctr"/>
            <a:r>
              <a:rPr kern="10" lang="ru-RU" sz="360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0</a:t>
            </a:r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124075" y="3644900"/>
            <a:ext cx="1368425" cy="360363"/>
            <a:chOff x="1338" y="2296"/>
            <a:chExt cx="862" cy="227"/>
          </a:xfrm>
        </p:grpSpPr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>
              <a:off x="1338" y="2296"/>
              <a:ext cx="81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19" name="Line 23"/>
            <p:cNvSpPr>
              <a:spLocks noChangeShapeType="1"/>
            </p:cNvSpPr>
            <p:nvPr/>
          </p:nvSpPr>
          <p:spPr bwMode="auto">
            <a:xfrm>
              <a:off x="1383" y="2523"/>
              <a:ext cx="81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21" name="Line 25"/>
          <p:cNvSpPr>
            <a:spLocks noChangeShapeType="1"/>
          </p:cNvSpPr>
          <p:nvPr/>
        </p:nvSpPr>
        <p:spPr bwMode="auto">
          <a:xfrm>
            <a:off x="1403350" y="2852738"/>
            <a:ext cx="0" cy="20891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2" name="Line 26"/>
          <p:cNvSpPr>
            <a:spLocks noChangeShapeType="1"/>
          </p:cNvSpPr>
          <p:nvPr/>
        </p:nvSpPr>
        <p:spPr bwMode="auto">
          <a:xfrm flipV="1">
            <a:off x="1403350" y="765175"/>
            <a:ext cx="0" cy="2087563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withEffect" presetClass="exit" presetID="1" presetSubtype="0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7" nodeType="withEffect" presetClass="entr" presetID="5" presetSubtype="10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>
                                        <p:cTn dur="500" id="9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88914"/>
            <a:ext cx="4857784" cy="647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572132" y="785794"/>
            <a:ext cx="335758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Андерс</a:t>
            </a:r>
            <a:r>
              <a:rPr lang="ru-RU" sz="3200" dirty="0" smtClean="0"/>
              <a:t> </a:t>
            </a:r>
            <a:r>
              <a:rPr lang="ru-RU" sz="3200" b="1" dirty="0" smtClean="0"/>
              <a:t>Цельсий</a:t>
            </a:r>
            <a:r>
              <a:rPr lang="ru-RU" sz="3200" dirty="0" smtClean="0"/>
              <a:t> (</a:t>
            </a:r>
            <a:r>
              <a:rPr lang="ru-RU" sz="3200" b="1" dirty="0" err="1" smtClean="0"/>
              <a:t>Anders</a:t>
            </a:r>
            <a:r>
              <a:rPr lang="ru-RU" sz="3200" dirty="0" smtClean="0"/>
              <a:t> </a:t>
            </a:r>
            <a:r>
              <a:rPr lang="ru-RU" sz="3200" b="1" dirty="0" err="1" smtClean="0"/>
              <a:t>Celsius</a:t>
            </a:r>
            <a:r>
              <a:rPr lang="ru-RU" sz="3200" dirty="0" smtClean="0"/>
              <a:t>) (1701-1744), шведский астроном и физик. Родился 27 ноября 1701 года в Упсале.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800"/>
              <a:t>Как правильно записать температуру?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71550" y="2133600"/>
            <a:ext cx="4506913" cy="617538"/>
          </a:xfrm>
          <a:prstGeom prst="rect">
            <a:avLst/>
          </a:prstGeom>
          <a:solidFill>
            <a:srgbClr val="FFCCFF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dirty="0"/>
              <a:t>десять градусов тепла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7019925" y="1962150"/>
            <a:ext cx="15128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/>
              <a:t>+ 10</a:t>
            </a:r>
            <a:r>
              <a:rPr lang="en-US" sz="4400">
                <a:cs typeface="Arial" charset="0"/>
              </a:rPr>
              <a:t>°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971550" y="3573463"/>
            <a:ext cx="5267325" cy="617537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3399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двадцать градусов мороза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7019925" y="3402013"/>
            <a:ext cx="137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/>
              <a:t>- 20</a:t>
            </a:r>
            <a:r>
              <a:rPr lang="en-US" sz="4400">
                <a:cs typeface="Arial" charset="0"/>
              </a:rPr>
              <a:t>°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1116013" y="5157788"/>
            <a:ext cx="3621087" cy="617537"/>
          </a:xfrm>
          <a:prstGeom prst="rect">
            <a:avLst/>
          </a:prstGeom>
          <a:solidFill>
            <a:schemeClr val="accent2"/>
          </a:solidFill>
          <a:ln w="3810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/>
              <a:t>ноль градусов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7380288" y="5013325"/>
            <a:ext cx="7191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/>
              <a:t>0</a:t>
            </a:r>
            <a:r>
              <a:rPr lang="en-US" sz="4400">
                <a:cs typeface="Arial" charset="0"/>
              </a:rPr>
              <a:t>°</a:t>
            </a:r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>
            <a:off x="5508625" y="2420938"/>
            <a:ext cx="792163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>
            <a:off x="6227763" y="3860800"/>
            <a:ext cx="647700" cy="0"/>
          </a:xfrm>
          <a:prstGeom prst="line">
            <a:avLst/>
          </a:prstGeom>
          <a:noFill/>
          <a:ln w="57150">
            <a:solidFill>
              <a:srgbClr val="0033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>
            <a:off x="4716463" y="5445125"/>
            <a:ext cx="2447925" cy="0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  <p:bldP spid="12294" grpId="0"/>
      <p:bldP spid="12295" grpId="0" animBg="1"/>
      <p:bldP spid="12296" grpId="0"/>
      <p:bldP spid="12297" grpId="0" animBg="1"/>
      <p:bldP spid="12298" grpId="0"/>
      <p:bldP spid="12299" grpId="0" animBg="1"/>
      <p:bldP spid="12300" grpId="0" animBg="1"/>
      <p:bldP spid="1230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WordArt 5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464050" cy="1200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Предупреждение.</a:t>
            </a: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12000" contrast="30000"/>
          </a:blip>
          <a:srcRect/>
          <a:stretch>
            <a:fillRect/>
          </a:stretch>
        </p:blipFill>
        <p:spPr bwMode="auto">
          <a:xfrm>
            <a:off x="34925" y="941388"/>
            <a:ext cx="9002713" cy="572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3" name="с8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839200" y="6308725"/>
            <a:ext cx="304800" cy="304800"/>
          </a:xfrm>
          <a:prstGeom prst="rect">
            <a:avLst/>
          </a:prstGeom>
          <a:noFill/>
        </p:spPr>
      </p:pic>
      <p:sp>
        <p:nvSpPr>
          <p:cNvPr id="9226" name="Line 10"/>
          <p:cNvSpPr>
            <a:spLocks noChangeShapeType="1"/>
          </p:cNvSpPr>
          <p:nvPr/>
        </p:nvSpPr>
        <p:spPr bwMode="auto">
          <a:xfrm flipH="1">
            <a:off x="2627313" y="5013325"/>
            <a:ext cx="1655762" cy="503238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V="1">
            <a:off x="4572000" y="3860800"/>
            <a:ext cx="3455988" cy="100806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908175" y="2060575"/>
            <a:ext cx="1687513" cy="863600"/>
            <a:chOff x="1545" y="1480"/>
            <a:chExt cx="1063" cy="544"/>
          </a:xfrm>
        </p:grpSpPr>
        <p:sp>
          <p:nvSpPr>
            <p:cNvPr id="9224" name="WordArt 8"/>
            <p:cNvSpPr>
              <a:spLocks noChangeArrowheads="1" noChangeShapeType="1" noTextEdit="1"/>
            </p:cNvSpPr>
            <p:nvPr/>
          </p:nvSpPr>
          <p:spPr bwMode="auto">
            <a:xfrm>
              <a:off x="1545" y="1525"/>
              <a:ext cx="1063" cy="4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36,6  С</a:t>
              </a:r>
            </a:p>
          </p:txBody>
        </p:sp>
        <p:sp>
          <p:nvSpPr>
            <p:cNvPr id="9228" name="Oval 12"/>
            <p:cNvSpPr>
              <a:spLocks noChangeArrowheads="1"/>
            </p:cNvSpPr>
            <p:nvPr/>
          </p:nvSpPr>
          <p:spPr bwMode="auto">
            <a:xfrm>
              <a:off x="2245" y="1480"/>
              <a:ext cx="91" cy="9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529" fill="hold"/>
                                        <p:tgtEl>
                                          <p:spTgt spid="92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6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5" presetClass="emph" presetSubtype="0" repeatCount="4000" fill="hold" grpId="1" nodeType="withEffect">
                                  <p:stCondLst>
                                    <p:cond delay="2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5" presetClass="emph" presetSubtype="0" repeatCount="4000" fill="hold" grpId="1" nodeType="withEffect">
                                  <p:stCondLst>
                                    <p:cond delay="26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3"/>
                </p:tgtEl>
              </p:cMediaNode>
            </p:audio>
          </p:childTnLst>
        </p:cTn>
      </p:par>
    </p:tnLst>
    <p:bldLst>
      <p:bldP spid="9221" grpId="0" animBg="1"/>
      <p:bldP spid="9226" grpId="0" animBg="1"/>
      <p:bldP spid="9226" grpId="1" animBg="1"/>
      <p:bldP spid="9227" grpId="0" animBg="1"/>
      <p:bldP spid="9227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33246"/>
            <a:ext cx="814393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1.Что имеют в виду, когда говорят, что на улице жарко, холодно, тепло?</a:t>
            </a:r>
          </a:p>
          <a:p>
            <a:r>
              <a:rPr lang="ru-RU" sz="2800" dirty="0" smtClean="0"/>
              <a:t>А) осадки</a:t>
            </a:r>
          </a:p>
          <a:p>
            <a:r>
              <a:rPr lang="ru-RU" sz="2800" dirty="0" smtClean="0"/>
              <a:t>Б) ветер</a:t>
            </a:r>
          </a:p>
          <a:p>
            <a:r>
              <a:rPr lang="ru-RU" sz="2800" dirty="0" smtClean="0"/>
              <a:t>В) температуру воздуха</a:t>
            </a:r>
          </a:p>
          <a:p>
            <a:pPr algn="ctr"/>
            <a:r>
              <a:rPr lang="ru-RU" sz="2800" b="1" dirty="0" smtClean="0"/>
              <a:t>2. Чем измеряем температуру воздуха?</a:t>
            </a:r>
          </a:p>
          <a:p>
            <a:r>
              <a:rPr lang="ru-RU" sz="2800" dirty="0" smtClean="0"/>
              <a:t>А) линейкой</a:t>
            </a:r>
          </a:p>
          <a:p>
            <a:r>
              <a:rPr lang="ru-RU" sz="2800" dirty="0" smtClean="0"/>
              <a:t>Б) барометром</a:t>
            </a:r>
          </a:p>
          <a:p>
            <a:r>
              <a:rPr lang="ru-RU" sz="2800" dirty="0" smtClean="0"/>
              <a:t>В) термометром</a:t>
            </a:r>
          </a:p>
          <a:p>
            <a:pPr algn="ctr"/>
            <a:r>
              <a:rPr lang="ru-RU" sz="2800" b="1" dirty="0" smtClean="0"/>
              <a:t>3. Что обозначает одно маленькое деление шкалы термометра?</a:t>
            </a:r>
          </a:p>
          <a:p>
            <a:r>
              <a:rPr lang="ru-RU" sz="2800" dirty="0" smtClean="0"/>
              <a:t>А) один градус</a:t>
            </a:r>
          </a:p>
          <a:p>
            <a:r>
              <a:rPr lang="ru-RU" sz="2800" dirty="0" smtClean="0"/>
              <a:t>Б) один сантиметр</a:t>
            </a:r>
          </a:p>
          <a:p>
            <a:r>
              <a:rPr lang="ru-RU" sz="2800" dirty="0" smtClean="0"/>
              <a:t>В) один миллиметр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28728" y="214290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chemeClr val="accent2"/>
                </a:solidFill>
              </a:rPr>
              <a:t>Выбери правильный ответ</a:t>
            </a:r>
            <a:endParaRPr lang="ru-RU" sz="3200" b="1" u="sng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02359"/>
            <a:ext cx="814393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4. От какой точки ведется отсчёт температуры воздуха?</a:t>
            </a:r>
          </a:p>
          <a:p>
            <a:r>
              <a:rPr lang="ru-RU" sz="2800" dirty="0" smtClean="0"/>
              <a:t>А) от самого нижнего деления</a:t>
            </a:r>
          </a:p>
          <a:p>
            <a:r>
              <a:rPr lang="ru-RU" sz="2800" dirty="0" smtClean="0"/>
              <a:t>Б) от самого верхнего деления</a:t>
            </a:r>
          </a:p>
          <a:p>
            <a:r>
              <a:rPr lang="ru-RU" sz="2800" dirty="0" smtClean="0"/>
              <a:t>В) от нулевой отметки</a:t>
            </a:r>
          </a:p>
          <a:p>
            <a:pPr algn="ctr"/>
            <a:r>
              <a:rPr lang="ru-RU" sz="2800" b="1" dirty="0" smtClean="0"/>
              <a:t>5. Каким термометром измеряют температуру </a:t>
            </a:r>
            <a:r>
              <a:rPr lang="ru-RU" sz="2800" dirty="0" smtClean="0"/>
              <a:t>воздуха?</a:t>
            </a:r>
          </a:p>
          <a:p>
            <a:r>
              <a:rPr lang="ru-RU" sz="2800" dirty="0" smtClean="0"/>
              <a:t>А) медицинским</a:t>
            </a:r>
          </a:p>
          <a:p>
            <a:r>
              <a:rPr lang="ru-RU" sz="2800" dirty="0" smtClean="0"/>
              <a:t>Б) уличным</a:t>
            </a:r>
          </a:p>
          <a:p>
            <a:r>
              <a:rPr lang="ru-RU" sz="2800" dirty="0" smtClean="0"/>
              <a:t>В) водным</a:t>
            </a:r>
          </a:p>
          <a:p>
            <a:pPr algn="ctr"/>
            <a:r>
              <a:rPr lang="ru-RU" sz="2800" b="1" dirty="0" smtClean="0"/>
              <a:t>6. Какое выражение вы считаете правильным?</a:t>
            </a:r>
          </a:p>
          <a:p>
            <a:r>
              <a:rPr lang="ru-RU" sz="2800" dirty="0" smtClean="0"/>
              <a:t>А) природа – это всё, что окружает нас</a:t>
            </a:r>
          </a:p>
          <a:p>
            <a:r>
              <a:rPr lang="ru-RU" sz="2800" dirty="0" smtClean="0"/>
              <a:t>Б) природа – это всё, что сделано руками человека</a:t>
            </a:r>
          </a:p>
          <a:p>
            <a:r>
              <a:rPr lang="ru-RU" sz="2800" dirty="0" smtClean="0"/>
              <a:t>В) природа – это все, что нас окружает, но не сделано руками человека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214291"/>
            <a:ext cx="507209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/>
                </a:solidFill>
              </a:rPr>
              <a:t>Итог урока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733246"/>
            <a:ext cx="864399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/>
              <a:t>Каким прибором измеряют направление и скорость ветра?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С помощью какого прибора наблюдают за небесными телами?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С помощью какого прибора рассматривают предметы, неразличимые простым глазом?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Для чего нужен термометр?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Сколько градусов показывает термометр в тающем льде?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В парах кипящей воды?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Каким термометром измеряют температуру тела человека?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Какая нормальная температура человека?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Что делать, если она выше?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Итог урока.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dirty="0" smtClean="0"/>
              <a:t>Что нового вы узнали?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Где вы сможете применить полученные знания об этих приборах?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dirty="0" smtClean="0"/>
              <a:t>Оцените свою работу: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ru-RU" dirty="0" smtClean="0"/>
              <a:t> Я все усвоил, работу выполнял легко, без затруднений.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ru-RU" dirty="0" smtClean="0"/>
              <a:t>Я все усвоил, но работа вызывала некоторые затруднения.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ru-RU" dirty="0" smtClean="0"/>
              <a:t>Я ничего не усвоил, на уроке было неинтересно.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лопат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429000"/>
            <a:ext cx="1143000" cy="1143000"/>
          </a:xfrm>
          <a:prstGeom prst="rect">
            <a:avLst/>
          </a:prstGeom>
          <a:noFill/>
        </p:spPr>
      </p:pic>
      <p:pic>
        <p:nvPicPr>
          <p:cNvPr id="6149" name="Picture 5" descr="метл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40313"/>
            <a:ext cx="2557463" cy="1484312"/>
          </a:xfrm>
          <a:prstGeom prst="rect">
            <a:avLst/>
          </a:prstGeom>
          <a:noFill/>
        </p:spPr>
      </p:pic>
      <p:pic>
        <p:nvPicPr>
          <p:cNvPr id="6150" name="Picture 6" descr="ножниц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333375"/>
            <a:ext cx="1895475" cy="952500"/>
          </a:xfrm>
          <a:prstGeom prst="rect">
            <a:avLst/>
          </a:prstGeom>
          <a:noFill/>
        </p:spPr>
      </p:pic>
      <p:pic>
        <p:nvPicPr>
          <p:cNvPr id="6151" name="Picture 7" descr="мульт рабочие с лест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1844675"/>
            <a:ext cx="1960563" cy="1216025"/>
          </a:xfrm>
          <a:prstGeom prst="rect">
            <a:avLst/>
          </a:prstGeom>
          <a:noFill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68538" y="115888"/>
            <a:ext cx="6696075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94250" y="4035425"/>
            <a:ext cx="4170363" cy="27781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15888"/>
            <a:ext cx="3600450" cy="321151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75450" y="115888"/>
            <a:ext cx="23336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 descr="мульт звездочет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47813" y="3932238"/>
            <a:ext cx="1714500" cy="2809875"/>
          </a:xfrm>
          <a:prstGeom prst="rect">
            <a:avLst/>
          </a:prstGeom>
          <a:noFill/>
        </p:spPr>
      </p:pic>
      <p:pic>
        <p:nvPicPr>
          <p:cNvPr id="2056" name="Picture 8" descr="микроскоп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187325"/>
            <a:ext cx="1330325" cy="1728788"/>
          </a:xfrm>
          <a:prstGeom prst="rect">
            <a:avLst/>
          </a:prstGeom>
          <a:noFill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79838" y="2068513"/>
            <a:ext cx="2771775" cy="186531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3582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Что такое  инструменты?</a:t>
            </a:r>
          </a:p>
          <a:p>
            <a:endParaRPr lang="ru-RU" sz="3200" dirty="0" smtClean="0"/>
          </a:p>
          <a:p>
            <a:r>
              <a:rPr lang="ru-RU" sz="3200" dirty="0" smtClean="0"/>
              <a:t>При помощи инструментов проводят ручные работы.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3071810"/>
            <a:ext cx="82868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Что такое приборы?</a:t>
            </a:r>
          </a:p>
          <a:p>
            <a:endParaRPr lang="ru-RU" sz="3200" dirty="0" smtClean="0"/>
          </a:p>
          <a:p>
            <a:r>
              <a:rPr lang="ru-RU" sz="3200" dirty="0" smtClean="0"/>
              <a:t>Приборы необходимы для измерения чего-либо, для нагревания или охлаждения, для увеличения или уменьшения изображения.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прибори инстр"/>
          <p:cNvPicPr>
            <a:picLocks noChangeAspect="1" noChangeArrowheads="1"/>
          </p:cNvPicPr>
          <p:nvPr/>
        </p:nvPicPr>
        <p:blipFill>
          <a:blip r:embed="rId2">
            <a:lum bright="6000" contrast="36000"/>
          </a:blip>
          <a:srcRect/>
          <a:stretch>
            <a:fillRect/>
          </a:stretch>
        </p:blipFill>
        <p:spPr bwMode="auto">
          <a:xfrm>
            <a:off x="0" y="1412875"/>
            <a:ext cx="9144000" cy="5316538"/>
          </a:xfrm>
          <a:prstGeom prst="rect">
            <a:avLst/>
          </a:prstGeom>
          <a:noFill/>
        </p:spPr>
      </p:pic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1619250" y="188913"/>
            <a:ext cx="5976938" cy="1169987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Impact"/>
              </a:rPr>
              <a:t>Инструмент или прибор?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2267306" cy="281146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3789363"/>
            <a:ext cx="4457700" cy="28575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7" y="287338"/>
            <a:ext cx="2057385" cy="277784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3789363"/>
            <a:ext cx="2808287" cy="280828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260351"/>
            <a:ext cx="1936757" cy="2834986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  <p:sp>
        <p:nvSpPr>
          <p:cNvPr id="7178" name="WordArt 10"/>
          <p:cNvSpPr>
            <a:spLocks noChangeArrowheads="1" noChangeShapeType="1" noTextEdit="1"/>
          </p:cNvSpPr>
          <p:nvPr/>
        </p:nvSpPr>
        <p:spPr bwMode="auto">
          <a:xfrm>
            <a:off x="2857489" y="3146425"/>
            <a:ext cx="2928958" cy="642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pc="720" dirty="0">
                <a:ln w="12700">
                  <a:solidFill>
                    <a:srgbClr val="333399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Флюгер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2747962" cy="41052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2000240"/>
            <a:ext cx="2611438" cy="41052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  <p:sp>
        <p:nvSpPr>
          <p:cNvPr id="8200" name="WordArt 8"/>
          <p:cNvSpPr>
            <a:spLocks noChangeArrowheads="1" noChangeShapeType="1" noTextEdit="1"/>
          </p:cNvSpPr>
          <p:nvPr/>
        </p:nvSpPr>
        <p:spPr bwMode="auto">
          <a:xfrm>
            <a:off x="3214678" y="549275"/>
            <a:ext cx="3214710" cy="1150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pc="720" dirty="0">
                <a:ln w="12700">
                  <a:solidFill>
                    <a:srgbClr val="333399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Телескоп</a:t>
            </a:r>
          </a:p>
        </p:txBody>
      </p:sp>
      <p:pic>
        <p:nvPicPr>
          <p:cNvPr id="7170" name="Picture 2" descr="http://farm1.static.flickr.com/81/226101874_412c1c456b_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4286256"/>
            <a:ext cx="3143272" cy="2357454"/>
          </a:xfrm>
          <a:prstGeom prst="rect">
            <a:avLst/>
          </a:prstGeom>
          <a:noFill/>
        </p:spPr>
      </p:pic>
      <p:pic>
        <p:nvPicPr>
          <p:cNvPr id="7172" name="Picture 4" descr="http://www.foto.ru/products/images/th/2373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500042"/>
            <a:ext cx="2381250" cy="23812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live4fun.ru/small_pictures/img_18457562_1945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2543175" cy="3810000"/>
          </a:xfrm>
          <a:prstGeom prst="rect">
            <a:avLst/>
          </a:prstGeom>
          <a:noFill/>
        </p:spPr>
      </p:pic>
      <p:pic>
        <p:nvPicPr>
          <p:cNvPr id="27652" name="Picture 4" descr="http://portal.vttech.ru/images_prew1/cx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357166"/>
            <a:ext cx="2857500" cy="3771900"/>
          </a:xfrm>
          <a:prstGeom prst="rect">
            <a:avLst/>
          </a:prstGeom>
          <a:noFill/>
        </p:spPr>
      </p:pic>
      <p:pic>
        <p:nvPicPr>
          <p:cNvPr id="27654" name="Picture 6" descr="http://www.wwu.edu/amsec/images/resources_microscop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3786190"/>
            <a:ext cx="2840614" cy="286246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428860" y="2000240"/>
            <a:ext cx="4000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kern="10" spc="720" dirty="0" smtClean="0">
                <a:ln w="12700">
                  <a:solidFill>
                    <a:srgbClr val="333399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Haettenschweiler" pitchFamily="34" charset="0"/>
              </a:rPr>
              <a:t>Микроскоп</a:t>
            </a:r>
            <a:endParaRPr lang="ru-RU" sz="6000" b="1" kern="10" spc="720" dirty="0">
              <a:ln w="12700">
                <a:solidFill>
                  <a:srgbClr val="333399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Haettenschweiler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642918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b="1" kern="10" spc="720" dirty="0" smtClean="0">
                <a:ln w="12700">
                  <a:solidFill>
                    <a:srgbClr val="333399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Термометр</a:t>
            </a:r>
            <a:br>
              <a:rPr lang="ru-RU" sz="6000" b="1" kern="10" spc="720" dirty="0" smtClean="0">
                <a:ln w="12700">
                  <a:solidFill>
                    <a:srgbClr val="333399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</a:br>
            <a:endParaRPr lang="ru-RU" sz="6000" dirty="0"/>
          </a:p>
        </p:txBody>
      </p:sp>
      <p:pic>
        <p:nvPicPr>
          <p:cNvPr id="9220" name="Picture 4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428736"/>
            <a:ext cx="3671888" cy="2451100"/>
          </a:xfrm>
          <a:prstGeom prst="rect">
            <a:avLst/>
          </a:prstGeom>
          <a:noFill/>
        </p:spPr>
      </p:pic>
      <p:pic>
        <p:nvPicPr>
          <p:cNvPr id="9222" name="Picture 6" descr="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14488"/>
            <a:ext cx="2271712" cy="4895850"/>
          </a:xfrm>
          <a:prstGeom prst="rect">
            <a:avLst/>
          </a:prstGeom>
          <a:noFill/>
        </p:spPr>
      </p:pic>
      <p:pic>
        <p:nvPicPr>
          <p:cNvPr id="9223" name="Picture 7" descr="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3929066"/>
            <a:ext cx="2663825" cy="2663825"/>
          </a:xfrm>
          <a:prstGeom prst="rect">
            <a:avLst/>
          </a:prstGeom>
          <a:noFill/>
        </p:spPr>
      </p:pic>
      <p:pic>
        <p:nvPicPr>
          <p:cNvPr id="9221" name="Picture 5" descr="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2643182"/>
            <a:ext cx="2381250" cy="3168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Words>404</Words>
  <Application>Microsoft Office PowerPoint</Application>
  <PresentationFormat>Экран (4:3)</PresentationFormat>
  <Paragraphs>73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Инструменты и приборы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Термометр </vt:lpstr>
      <vt:lpstr>               Устройство термометра</vt:lpstr>
      <vt:lpstr>Слайд 11</vt:lpstr>
      <vt:lpstr>Слайд 12</vt:lpstr>
      <vt:lpstr>Как правильно записать температуру?</vt:lpstr>
      <vt:lpstr>Слайд 14</vt:lpstr>
      <vt:lpstr>Слайд 15</vt:lpstr>
      <vt:lpstr>Слайд 16</vt:lpstr>
      <vt:lpstr>Слайд 17</vt:lpstr>
      <vt:lpstr>Итог урока.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17</cp:revision>
  <dcterms:created xsi:type="dcterms:W3CDTF">2001-12-31T21:58:36Z</dcterms:created>
  <dcterms:modified xsi:type="dcterms:W3CDTF">2012-09-09T15:13:00Z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638334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