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Override+xml" PartName="/ppt/theme/themeOverride1.xml"/>
  <Override ContentType="application/vnd.openxmlformats-officedocument.themeOverride+xml" PartName="/ppt/theme/themeOverr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307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8" r:id="rId53"/>
    <p:sldId id="309" r:id="rId54"/>
    <p:sldId id="310" r:id="rId55"/>
    <p:sldId id="311" r:id="rId56"/>
    <p:sldId id="312" r:id="rId57"/>
  </p:sldIdLst>
  <p:sldSz cx="9144000" cy="6858000" type="screen4x3"/>
  <p:notesSz cx="6858000" cy="9144000"/>
  <p:custShowLst>
    <p:custShow name="Произвольный показ 1" id="0">
      <p:sldLst>
        <p:sld r:id="rId27"/>
        <p:sld r:id="rId28"/>
        <p:sld r:id="rId29"/>
        <p:sld r:id="rId30"/>
        <p:sld r:id="rId31"/>
        <p:sld r:id="rId32"/>
        <p:sld r:id="rId33"/>
        <p:sld r:id="rId34"/>
        <p:sld r:id="rId35"/>
        <p:sld r:id="rId36"/>
        <p:sld r:id="rId37"/>
        <p:sld r:id="rId38"/>
        <p:sld r:id="rId39"/>
        <p:sld r:id="rId40"/>
        <p:sld r:id="rId41"/>
        <p:sld r:id="rId42"/>
        <p:sld r:id="rId43"/>
        <p:sld r:id="rId44"/>
        <p:sld r:id="rId45"/>
        <p:sld r:id="rId46"/>
        <p:sld r:id="rId47"/>
        <p:sld r:id="rId48"/>
        <p:sld r:id="rId49"/>
        <p:sld r:id="rId50"/>
        <p:sld r:id="rId51"/>
        <p:sld r:id="rId52"/>
        <p:sld r:id="rId53"/>
        <p:sld r:id="rId54"/>
        <p:sld r:id="rId55"/>
        <p:sld r:id="rId56"/>
        <p:sld r:id="rId57"/>
      </p:sldLst>
    </p:custShow>
  </p:custShowLst>
  <p:custDataLst>
    <p:tags r:id="rId5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5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C65B5-EA2C-43D7-B897-9DFE8C0B9983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4C1D8-1B9F-4EF7-A4B6-8D3C152E8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238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344F0-2DB3-4DDE-AEEF-47E38B62C035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DDF7B-EC65-4960-81F3-FD83F27E9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336344"/>
      </p:ext>
    </p:extLst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046D0-D067-4DF5-90E9-9C57D3691D54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E62A4-1391-4133-994D-400441FBF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493216"/>
      </p:ext>
    </p:extLst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978B1-2F71-4339-A54B-78EF752D9370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34C89-F1E3-4EE5-B664-BCDEFCC88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313352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85515-5DD5-4574-A2A3-898EA1FAF216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3E6C2-A332-49DF-98FC-80715091C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150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92E4-DE4E-4ABF-8957-EDC5A2B00DCC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38F9F-2B27-4F1C-9916-BA64722BE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506665"/>
      </p:ext>
    </p:extLst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24AB6-9B51-4538-A869-831C6877B5E7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E340A-2229-4AE6-89A6-053C105CA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702825"/>
      </p:ext>
    </p:extLst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35B65-6AD5-4D50-978F-333F14451442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0CE16-C731-4337-ABB5-08C7CA1C9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592356"/>
      </p:ext>
    </p:extLst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CDAAC-F6FE-41AD-BEDD-A1506B891EC8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4E467-68C8-46B5-9DE1-6F73057D0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711797"/>
      </p:ext>
    </p:extLst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3E09F-747E-4546-B157-69BCEDAE0FCC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0957A-5532-4481-BEFD-92D5D8F27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62061"/>
      </p:ext>
    </p:extLst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2B34F-6FE1-46A8-918C-9FBDAAE9FA87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B847E-BDE6-4499-B8EE-A3E853D69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448224"/>
      </p:ext>
    </p:extLst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00643C-D047-4071-BC92-4375552D2E66}" type="datetimeFigureOut">
              <a:rPr lang="ru-RU"/>
              <a:pPr>
                <a:defRPr/>
              </a:pPr>
              <a:t>01.05.2012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F5F5CF-540C-492F-85FC-6FB964001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7" r:id="rId9"/>
    <p:sldLayoutId id="2147483693" r:id="rId10"/>
    <p:sldLayoutId id="2147483694" r:id="rId11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природы 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7854950" cy="1752600"/>
          </a:xfrm>
        </p:spPr>
        <p:txBody>
          <a:bodyPr>
            <a:normAutofit/>
          </a:bodyPr>
          <a:lstStyle/>
          <a:p>
            <a:pPr marR="0" algn="ctr"/>
            <a:r>
              <a:rPr lang="ru-RU" sz="540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Красноярского</a:t>
            </a:r>
            <a:r>
              <a:rPr lang="ru-RU" sz="5400" smtClean="0"/>
              <a:t> </a:t>
            </a:r>
            <a:r>
              <a:rPr lang="ru-RU" sz="540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края </a:t>
            </a:r>
          </a:p>
        </p:txBody>
      </p:sp>
      <p:pic>
        <p:nvPicPr>
          <p:cNvPr id="5124" name="Picture 4" descr="http://97.93.e3.storage.ngs.ru/cfdf34cb0634040049a60074320fb977/408cddb85f3f86cca243269e99_376_287_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928938"/>
            <a:ext cx="443865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Гмирянский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58175" cy="475297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в естественном состоянии соснового бора, имеющего эстетическое и рекреационное значение.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Рыбинского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- 199,8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включает правую сторону </a:t>
            </a:r>
            <a:r>
              <a:rPr lang="ru-RU" dirty="0" err="1" smtClean="0"/>
              <a:t>Гмирянского</a:t>
            </a:r>
            <a:r>
              <a:rPr lang="ru-RU" dirty="0" smtClean="0"/>
              <a:t> бора от дороги г. Заозёрный - с. Солянка, с севера граничит с </a:t>
            </a:r>
            <a:r>
              <a:rPr lang="ru-RU" dirty="0" err="1" smtClean="0"/>
              <a:t>с</a:t>
            </a:r>
            <a:r>
              <a:rPr lang="ru-RU" dirty="0" smtClean="0"/>
              <a:t>. </a:t>
            </a:r>
            <a:r>
              <a:rPr lang="ru-RU" dirty="0" err="1" smtClean="0"/>
              <a:t>Гмирянка</a:t>
            </a:r>
            <a:r>
              <a:rPr lang="ru-RU" dirty="0" smtClean="0"/>
              <a:t>, с юга и запада примыкает пруд Гмирянский, с востока - пашня совхоза </a:t>
            </a:r>
            <a:r>
              <a:rPr lang="ru-RU" dirty="0" err="1" smtClean="0"/>
              <a:t>Заозёрновский</a:t>
            </a:r>
            <a:r>
              <a:rPr lang="ru-RU" dirty="0" smtClean="0"/>
              <a:t>. Гмирянский пруд входит в состав памятника природы.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сосновый бор.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Гмирянский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5363" name="Picture 2" descr="http://www.doopt.ru/photo/2011-09-16-1076-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000250"/>
            <a:ext cx="45593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http://www.doopt.ru/photo/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000250"/>
            <a:ext cx="4040187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Дендрарий СибГТУ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643063"/>
            <a:ext cx="8229600" cy="4389437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дендрария, заложенного в 1949 году профессором В.Э. Шмидтом, в научно-исследовательских и учебных целях.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- 8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Коллекция ив и аллея лип расположена в 1,5 км от совхоза "Удачный", в западном направлении от автобусной остановки по центральной дороге. Дендрарий расположен в 1,2 км от р. Енисей на возвышенном плато. Географические координаты дендрария 55° 58` 32" </a:t>
            </a:r>
            <a:r>
              <a:rPr lang="ru-RU" dirty="0" err="1" smtClean="0"/>
              <a:t>с.ш</a:t>
            </a:r>
            <a:r>
              <a:rPr lang="ru-RU" dirty="0" smtClean="0"/>
              <a:t>., 92° 37` 55" в.д.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коллекция ив,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аллея лип,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157 форм древесных растений, в том числе редкие виды.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Дендрарий СибГТУ</a:t>
            </a:r>
            <a:endParaRPr lang="ru-RU" smtClean="0"/>
          </a:p>
        </p:txBody>
      </p:sp>
      <p:pic>
        <p:nvPicPr>
          <p:cNvPr id="17411" name="Picture 2" descr="http://lh5.ggpht.com/_olVawaeFUHA/TAEMKlxV7nI/AAAAAAAABuE/Do_CTa3b9UU/DSC06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785938"/>
            <a:ext cx="6429375" cy="428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Дендросад в районе Старого скита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дендрария, заложенного более ста лет назад.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МО г. Дивногорска.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- 1,25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Дендросад находится на въезде в г. Дивногорск со стороны г. Красноярска, в 600 м выше берега р. Енисей. Территория дендросада ограничена от леса и окружающей территории оградой.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розарий, 42 вида деревьев и кустарников, 23 из которых </a:t>
            </a:r>
            <a:r>
              <a:rPr lang="ru-RU" dirty="0" err="1" smtClean="0"/>
              <a:t>интродуценты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Дендросад в районе Старого скита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9459" name="Picture 2" descr="http://www.doopt.ru/images/Peshe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643063"/>
            <a:ext cx="4786312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Памятник природы - Дендросад в районе Старого ски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785938"/>
            <a:ext cx="2643187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Каменный городок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85938"/>
            <a:ext cx="8258175" cy="4538662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 </a:t>
            </a:r>
            <a:r>
              <a:rPr lang="ru-RU" b="1" dirty="0" smtClean="0"/>
              <a:t>Каменный городок</a:t>
            </a:r>
            <a:r>
              <a:rPr lang="ru-RU" dirty="0" smtClean="0"/>
              <a:t> образован в 1981 г. в целях сохранения уникального ландшафтного участка, комплекса причудливых скал в зоне горной тайги, для научных, культурно-просветительских и эстетических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входит в состав 173 квартала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лесхоза. Расположен в междуречье рек Большая и Малая </a:t>
            </a:r>
            <a:r>
              <a:rPr lang="ru-RU" dirty="0" err="1" smtClean="0"/>
              <a:t>Оя</a:t>
            </a:r>
            <a:r>
              <a:rPr lang="ru-RU" dirty="0" smtClean="0"/>
              <a:t> на отрогах хребта </a:t>
            </a:r>
            <a:r>
              <a:rPr lang="ru-RU" dirty="0" err="1" smtClean="0"/>
              <a:t>Кулумыс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геологический комплекс.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Каменный городок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1507" name="Picture 4" descr="http://www.ergaki.com/files/P8090002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428750"/>
            <a:ext cx="307181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6" descr="http://t1.gstatic.com/images?q=tbn:ANd9GcT7v0T5ErY61u5tUjEr9SineHRq1za5ASKmaXMtGA1qzIPaO68F5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428750"/>
            <a:ext cx="3000375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8" descr="http://t3.gstatic.com/images?q=tbn:ANd9GcQ8Ohh6XKbBHhpgmFHSsCmsDnF0duuGjPoK03yMbs6F07b5mF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86250"/>
            <a:ext cx="314325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0" descr="http://t0.gstatic.com/images?q=tbn:ANd9GcSWIuiQiROX1t83sbBQ6Xoj8zKlNo2o-wBYyr7pmoYdjf82BuU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286250"/>
            <a:ext cx="3128963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Красивая береза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71625"/>
            <a:ext cx="5043487" cy="4824413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1991 г. в целях сохранения необычного дерева, с пирамидальной кроной.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Абанского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- 0,01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20 км от п. Абан в районе урочища </a:t>
            </a:r>
            <a:r>
              <a:rPr lang="ru-RU" dirty="0" err="1" smtClean="0"/>
              <a:t>Морозовка</a:t>
            </a:r>
            <a:r>
              <a:rPr lang="ru-RU" dirty="0" smtClean="0"/>
              <a:t>. В состав памятника природы входит охранная зона в радиусе 7 м от охраняемого объекта.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Береза.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2532" name="Picture 2" descr="Памятник природы `Красивая береза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000250"/>
            <a:ext cx="32861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Кривинский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2007 г. с целью сохранения природного комплекса ленточных сосновых боров Минусинской котловины, приуроченных к древним песчаным отложениям, очень уязвимых и испытывающих высокую антропогенную нагрузку в окрестностях оз. </a:t>
            </a:r>
            <a:r>
              <a:rPr lang="ru-RU" dirty="0" err="1" smtClean="0"/>
              <a:t>Тагарского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Минусинского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 </a:t>
            </a:r>
            <a:r>
              <a:rPr lang="ru-RU" dirty="0" smtClean="0"/>
              <a:t>- 1185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Расположен в Минусинском районе Красноярского края, в 17 км к югу от г. Минусинска, на землях государственного лесного фонда КГУ "Минусинский лесхоз" (кварталы N 3 - 14 Знаменского лесничества).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714375"/>
            <a:ext cx="8372475" cy="550068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Памятники природы – </a:t>
            </a:r>
            <a:r>
              <a:rPr lang="ru-RU" dirty="0" smtClean="0"/>
              <a:t>уникальные, невосполнимые, ценные в экологическом, научном, культурном и эстетическом отношении природные комплексы, а также объекты естественного и искусственного происхождения.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Основной целью объявления природных комплексов и объектов памятниками природы является сохранение их в естественном состоянии.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На территории Красноярского края  51 объект имеет  статус памятника природы краевого значения (на период 01.05.07 г.).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Кривинский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4579" name="Picture 2" descr="http://t0.gstatic.com/images?q=tbn:ANd9GcR5eHy_BmOTiv3j7k1_O-ytfBsgFDRV8aXTOUEr4jD1mRkLgQQVc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00188"/>
            <a:ext cx="4310062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AutoShape 4" descr="data:image/jpeg;base64,/9j/4AAQSkZJRgABAQAAAQABAAD/2wCEAAkGBhQSERUUExMWFRUWFxwYGRgYGBsYGxgZHBgXGxgaGhgYHCYfGhkjGhgaHy8iIycpLCwsFx4xNTAqNSgrLCkBCQoKDgwOGg8PGiwkHyQsLCwsLCwsLCwsLCwsLCwsKSwpKSwsLCwsLCwsKSwsLCwsLCwsLCwsKSwsLCwsLCwsLP/AABEIAMMBAgMBIgACEQEDEQH/xAAbAAABBQEBAAAAAAAAAAAAAAAFAAIDBAYHAf/EAEwQAAIBAgQDBQQGBwQIBAcAAAECEQMhAAQSMQVBUQYTImFxMoGRoQdCUrHB0RQWI2KS4fAVM1NyJXOCorLC0vEkQ0RjFzQ1s8Pi4//EABkBAAMBAQEAAAAAAAAAAAAAAAECAwAEBf/EAC4RAAICAQMDAQcEAwEAAAAAAAABAhEDEiExE0FRBBQiMmGhsdFCcYHwUpHxwf/aAAwDAQACEQMRAD8A5vmaU6mA5/LzxPktRRu7gREiYJH5TffHtfOksXE9L9L2+GKNesGJtc/10xlbI/ua7gvaGn3IolP2gaQSdzBj0iw5i+GV8+z1AZIZXiBcgW2je43xlCo0yJ1eogDBDKcVLED2SYFhvaL+cTgKCTsOrY3fGq3eFUS0UwpY7vCy0FrlgWO8+thILLVESoyVaJiosWksjFoRgRuIhSABP3h3zhUKwlp6nbl7jjxePVVJGpoO5N+g/D5YrduySbSo3AoU6S1nXX+0qKgQQ0gDVJexiekCQegw3t/xs1cuovZwHmDLCmvMTJ5zPTGR4j2ierBkCd1VYXkLfD1x7na4/R1Q6pY94B9W50G3IwuGnldUNhx3K32NTwvtNV/QaNKlldSpIL1LUywcsSDAJI1yb2nYYH1OJ5h2au3cK4uylAda6ZZmDGCoGgRFyVEYpcL4vUCd2W0Lp0yAWkH6sSF3g36DFzKVcw57ggAlNM2OgTq5H7QUSDMDyxSGa/dfBpQSdpblPheQzGcRn7xBTSpGhiwWTDEKqIYW/lE4fW7E1blHpAE+zqcwOkmmMabg3DxQougcOO93E8lCx4gCNp9+CeTy+sxqC7RPUkD3C8k8gMUUNauTPPzeqyY8miFGHTsZVUiKi7H6zb+ULIBnF1ey9Xu0AamrLKk66pDKdgVKFRF9hjbZbhAcEiqigGCWsP62+McsEcnRNIQtWiYJOxBnwA31CbW6QpwOlFPb+/QMPVZpfFVf35mZHDaRRFajRYqFUllJ8KrCj2NpJPKZwzI5BqdJaesOgBF9e0yBAXaDtJ5Y2NfNVQJNajNvCFvMjzgbz/RxWq5hyynvkk8wAIAhhI1RIIH/AO2wkvSwf9f4Geefn7fkzdPhaaqr94FeoZkKxEyJnwzB8uZGL2Yoq2mGWwOqEeDI6EG0em+DdHMPf9tRmN7CYi06ucC5ExB3thhzLsWBrUwLXhRaD0adiRubdDg+y4/H3/BuvkW//i/INSoBsylAABNNtQg28UdJtf78QLllJbUxkmxCuCL7cuZj5Rg6cy8yMxSnn4QPlMblri1t7jEnfufD+l09I8oERGn2piI3jC+x4vH3/AfaJ+ft+TGZzgZqD+82m/dMd/fYwD88Ul7JbxVIMQYptsReYbaI92NxWqsFE5ilJIQhACQDzmRIEC9jb4+JXif/ABKjVBsgPJRya28R5HFV6eCWy+/4F9qyLv8Ab8mTyXZ5KZ1NUYkSBNOwueeq7RblERtbDKvA6bsGesxAIMd3vBsJ1WEE41maXvYV8ypAMzpUCSDJ9qT8OY23xWTg1Ij/AOZQSJErHLn4rYy9Pj7p/X8CS9VmvZr6fkCZHhFFH1l2JBkBU0iYO51TacUO0YVCHRWqM5g20rM8zJN528sGs1RVWIRtQHOIn0ubYF8QyBqvSGtUVSx8UwWgaRCiSbGwudueEy+ngo2luN6b1WSeXTKqM5l+zhfx1jqRjA0MqmbR7Q9nSd7bYHcJ7NVs3WNKguprkkNCqBaSxsB9846N2e7HGr4GZ10MVdisgwbiCNJbYBbhPEWJbwjecG4HRyiaKQ0g7ybsZJlj9ZoMT0AwiSS3R6M8ldzn/DfopqUqTd9XppO5RGcjkfFK29xxCv0OnxFqxVVMglAzMBH2XBGNt2g4gVY02kI4kELqkCJQXGl5iCbX5RgJm+2VPM1f0ZajIGW7r9e5hEJkXFywBLbAc8WSdI51OTtgbiGYq/skpGhWVVP92TTgf+53hIDb2k74EZPMO7tRLBBVU95sNCodUhp0kkggHoZ54Kcfy7UaSq1GnRKwAFglvEfFokljAkluuA1Xh60AldK61tTRb2gCIIZD9bxAjcW3kYj6iGq2XwOmtjPVMzTUlQFIBiStzHW++FizXy6FmIqAAkkDTtfHuOTqHo6F5Kdd2UhAFYzaBeY6mJAMWNhGB+c4bpQNymDdZ1c9jtBHLB5MhQQqayVQrATpdfa3mGT2YI57z6YGZ3hzkGqtMrSLQrXPOysftRBsOeGi0cUgcFUCNzFx5+XXFjhFECpq06kFiTIAmbmOlzHlhwyrN7Kzy1z672ncHfEVLPPTDAeFjuQSOs+u8RhrvgRoM1VUqQxGqDAEQRPMjYbX8sB2yehhqJCn3x+d8UVzDTub/wBffi9lCpYBiAoiem49/wD3xqaGQQyHBtTBTCjfUzBABuSxPsjT77gAbYI9sAKb0KQSAlJTfdtV9oDR5GD5DEHEq+i6waQfSLiHIuD6AHY7SeYwIfPxV1wTp2BMx5D0JnCJN7sqpJWi/wAMzGmSSIiQDJg7aQPtGOXXcYmo1TUdyksqnUdR29kQbwfyGBVcEG4IaflEjngjksp3as5AVfDcidZ5KoBk+Z2Gm55YfgnSo3nZPKVc3QqNTQswrEuZAuVWD4jzwZ/VTM/4R/iX/qw/6FXBytbr31/4Fx0RmjHRHNKGyOXJ6LHOWp3ZzodlMz/hH+Jf+rHv6p5n/C/3k/6sb6nnkYEq6kASSGBgX36Cxw85hRA1C4kX3A3PphvaJk/YMPlnPz2TzP8Ah/7y/wDVizkuAZinM5dXJiNRQ6SJ5E+fyGNmc/TEeNPFBHiF52jrOEnEKZMB0JG41DqB95A9+M883yho+ixRdp/Uy6cMrD/0dPY2LJFwB1nl15nENXguYYEfoyCRG9OZ8Umetx0uo9MbH9KW/iFpm4tET8JHxx4M2hIAYXiLjmJHxF/TA6z8ff8AJR+mg+7+n4Mm3CK5n/wlO4I9pbedjEyB8+uJDwuvM/olLbaUgbefl88ajMZtEjWyrO0mJ+OGjP0yQutdR2EiTIkW9L43Vfj7/kHs8Ftqf0/BjM/2czNRge5RIEQrKBYnz3vit+p+Z+wP41/PG9bOoBJdYgNuNjsfTDW4jTADF1g7GRBjf4YPXn2QkvR4W7b+phf1PzP2B/Gv549HY/M/YX+MY3bZxAwUsoYxAm5nb4wcP/SFiZEbTNpmPvtjL1EwewYfn/swX6nZj7K/xDDsr2bqCqKbnuyQWDgyVHsnuxyqX9r6omxnG/xgvpM4xWoNRFFgNUkggciBqncRPLGWaUtmPH0ePG9UeS+nafKZZnpmqqKsQIaB1G283PWZm5wPPbmhWHdwzgnfQ4WNRi4QkGIiATjnea43XqKhNc66ZsZeRJPIkrz3tti3T47naYAWvKx1DBfiJUmeR3nA6sE9uSiwLuwj2h7V0jXGrLswSe83TUBAUNqk8jMgE7dZp8TrVs2tSulOmoq6aieMsVRCKRhQI5CSbgbROKPHlqa1BFK6kKyEsJN3MkAknmSDyucUuGdoe6claalGXxhiSCwvrAJEMbCIjywryOt0V0RiriSZSnUckodNVX9vWwKgwBeD4QWkneDjzOURpn23UlWYOApNtOhYmI/PFPMZ52CuECwYlVCg84JAEmeuCnCsnVzYNNAikKSSfZIEne8G9j1wlykqpglJJ2CXWkxJNNpJmzsBfoMLFFg4MTt5nCxDplLkWuI5/VLsGIgAL4rx9aWF73wIzfFqpCo1kFwB4d4uY3Nt/LEmbybjT+zZNcFfCQIO3Lpy8sEhwl6dP9rVAS0+OQbnZbyfywzlp2JpRYMfiLKIhYaGBG9+cjn67YbSywbxPUCzPIm4HhDGbAnnh9apTZzUiVDWU21KOXhAg25Dnim1UM58LaT9VbW6SQbD0xl8ilFUiTAxLl1kxBJ5fzxfptTuEp+I/bbVpj7MaRO9yDjyqgjchxvMXvyjy07zscMpAcSsM0VJVhMSIJkKeo88KqsQVgjrHyPnjwZRibDlJxKlWwWwj8d5w1iNUWw1QDvaiaoIiTIBMnxKNweht1mcLM553iSLEwAI3M7C0A7dMV+9OkgEzM72PLbFugdcBiq7eKYA90bDoOmFDG+52H6D2nKVv9d/yLjomZp6kZRzUj4iMc++hRYyte8/t9x/q0xtKfGFar3cNOorMWkAn4ECfhhmnY7aRFU4SxsGUApSRrTZC5a2xmQL8pxC/AnIQax4AVm8lCwkeX7OR6xhz9qEAnS28DzGorq+IsNzIAnD812gCNp0MTpDEWBEhjEdQFM8vPFKyLsQbxcjP7DaF8QGlaYtMNoYMS1ulgPMzyizX4aW7y4Gt0Yb2C93O3Pwn44jftAgFNgCRU6biI3HqQLdce0ePozVAJIQE6rQQoXVH8Q9cCp8h1Y7ohbgJJjV4dTkySSysEhST5pfytzxJk+EMlRX1AwFU77CmFJHnqUe62PMn2hV2VSjJqFidp8NvWWAtIm2PKnaWmBUJB8BIG3iMkCPMlW+GDWTgGrFzZdzOVLOGBFkdfe2mP8AhxWyvBoILmY0QATEqgWSOZkGPdj1uOKO78LHvJ2vEHTt01ED349/txNVRSCO7BJPIwFJj+ID44Wp0Fyxt22VqXAWA9sSVUEifqupAHQBVgecnniy3DCpBpETDA65M6iCWkc5G3PyjDcjxvvWju3AveLCJmTEA2jc39+IF7ToVU6Wk/VsTB223J5DffkCQ1ZBdeJKxJw2qsAaSFNICTcinF+l5J3w+lweoIBcaQQYliDFRWmCYWwIgdcSPx1Fd1aRoEkn0BiOviA9TiJ+PKaIeGXUQvKRK6iR1hTPuxvf8AbxeQzOOb/S6kmjcTDW+GNRwfiLCqab1TVkC+kDS0MSN+gv54yn0v5bV3MsFhW3mTcWUCZPyHXCyjof8FYZFNWjmtSnqElRIiy7jeZHx+WF34Bbur2E8rXEaf548bPeJirMuoaWJuWFpBI2FuXXEFHIip4gQto5XIA26kyMc1+R2rCD9omraUqEtpGkayTpGwjpHy6YXHO7A/ZqQJIOsDcBZIYAbkbfnixQqd0iFaa6lMnmTteBfT6+7EHHu0L11Sk5ICreSSC28mTvBjrbF4tSTfcndOlwUOHZ/SSGZIaFMjVAveeUTPuxfXPvRYlKqabHSG1A2mD4r4CGjpIkXHoV+IwRbIlfE9YHVcrTvG0eKI5bDC9Rpcm0J9hutDeQJ5AiBhYuBKXQ/AYWOe/3K9T5DTmzlaIZnLx4qaN4dyASQD4ttjMCRgGa1fN+25KLe+w8gBvtt5YrcYreKLybkGbGTsDyvixkuJ6aaqARBBPSxJJjYkg6fQ4olS2BSvcbmeBVaQBZYBkdQCDBB5Azh1HPsqlAAZibX8oO4wdbtD36HWukEQfTVJKgbHl7zgPm6igHQwaWg7hrReJMT+eMrfIW0gfVogHe/Py32xKq6iCYsCZP1ovFuu2G55D7RMk8j8LnrbESuLTzw/KsVs0HZjs+cw7JfV3VQjp4UmJPPl5e/GdzCkE2gzH37/DG3+iumTmqrAxpy9TzgsUAsbEX2xlczLVXZzLF9ZsIM3Ji493yxl8TK/pIViARHoOQjF+o9LSCFJsLEne835RgW7AVJWwmPd6fhgkiqygCTJsCI36eeNwTq0dk+hcqcnV0ggd8dzMnu6fkI6e7GzzeVRFeoqDWFdgeckCfjpHwxkPoaoFMnVB378//AG6fzxvsO3uFq0Y/h2X7ruapEqSy2WTIgKdpJJDkdNfTE44c1etWuFvBkEyvsgeFlsQpJ9RjUxhRh3lfPcj0FVdjJZ3hbd6lFTPgiTAkuxZ2MbKNOw3sBAk4io0j3FdouxCWIsC5LeXsFR7sbKMeRjdViv08btGO4ap71SqEhQWMgASAxB8NhEhQCSfEemKq5V+6DkAjUB6me8YDykaZ3JJ5AY01XtHTVip1WJBNuVjAmTfoOWJM5xxKZCkMWgWECJmB4iPEYNt8V1yvgk8WOt5Aivw3VXpUj7KUlWRpJ9lixGoESSFHvOK+VyZNCqwW+pbDoKhdgI8iB08ONA/GqYpLUuVYgADeTyIJt78Mo9oKbKxuNMSDvBggiCZEGbYVSnXAXHHfPko0eITlnRFYMlMiTtJgTIMSSSY8jiDhmWFF6TxKuCohbg6mCHrJVrn8BjQ5TNrUBK7Ax934EYnjCa6tUU6KlUr44MbVy9R++e0amnyLeAe8LeeVgNzifM0X0ZdUG+p42lmMKJ+rAbfkBa8Y1cYUYbrPwL7Mt9zO8CyRWu+qPAIsIGyqIHuc8/bxnfpSWauXEA+F7dbjnyHP3Y6LjDfSFl1arR1AkhSAAY3I5+W/W0c8SnO7fyLQgscaRy9KiBtLQVvsoknlBiYx5UggIUAYeyVVVn/NpFzaJN7YI5vhkVSmk3nYaSDAvf123wJakQzBm0Mq3BFy8gdTYDpzkY5IvwU4IauZYQFczteARNiPS+/PyxSOXuZvB3PkMTBDOtoaCbTvvGxn4dMLLUqlRandJpA3YmPtSBqME3ueQGK3pFastZXMIqOBJBAAJF5vInoMQVWKQFXUGsADB5chzxY4RTQVIKatMyAZ9lZkEb859cXHzVNmAVFi0qu5HT12xOWz4DYM/s2p9lviMeY044M/+IR5apj34WI9VBOY12JYk3v8htiVc2UAKjexBHSLeYPuxG1Bpgcz6/MYPcHyNCaneK1SANOlSBsZMyNN4iffjrbS5MtzzsxlTWqkMSqAEsAN1g7TscafIcGo0kUKoq1CQQWWb9ByUC557SbbDuH5HQzOF06F8RYkkAeEqVUqATqVZk+0OpxDxsvqeX7xTZSnhQDaQJJjlLQcJJOT+QdPkuZnMrUYu9Km5VVuVsbt7P1SJIHvHpiKrkaFXu2KrTKxMEKrj/aICkfh78CqOeqaCjM0TG/1jN/hPzwOpZ1jzECeQM+s4yh4FlSOlfR7woo+aqh6WjuggNOoH0uWQ+osJmOdsc/pZFS9SWkIGufDJ29d7xucHexHatcsuY7ymzI3dqdDQwA7yDBEMJYA3EeGxxmM3mpYsPCGYtHqxIFt4nFKduyu2jYRUtqJG1ztebAge++JqdWCs3EXGw588UqlUk36f94wqe2/vw9EE9jvn0N5jXkqjRH7Yj18FO+N7jn/ANCY/wBHt/r2/wCCnjoGNLkoLCwsLAMLEdV4BPQTiTHhGMYwuUzTKVKMe8LTAazEgmCA3il26QAs2wQzGZ7mvWd41GdFwBdUAJJNgNMe841IQdBhGmDuBi7y2+DlXp2lSZixlWFOin22JE2myUlsb3BL7bHBvJ9n7uapDFuhI+zJJEfZUQABA8zgyUHTHuFllb4GhgiudyLL5YICFG5JNybkyd8TYWFiR0JULCwsLGMLHLPpk4u9B6OhtOtGBsD9YdRb1x1PHN/pUyyPUo6k1HQyqLRLGBY9DBnDJpXYsjG5alRrhWNQgsBqhgAGHrEGL8rnngjkOFUtKpBa48RAgm+0gTA+44XBOyv6OrtXZJIkJouCDM9FgHEPGePLTIDDeGUA6pPOZ9kj544p3dRbBF3yUOP8I001KAQpPiF9V7TF4taeuM2lR6dTS6wQT4W2nYnGmp8fWq3hUibEWKooImbGATBkdBiLiPClqE6QdQ6jymxgz/LGjKUdpIz3KVaohIQKGi4K+KZgwRA1Xke/yxDnKLUCDEhhsSJWbFZJnlibh1LuXloIAPuMW853HvwafM5Rxo7413YanhBTCLCs2mpUbYaOnUc4xX5oyW5l/wC1qn22Hv8AywsafJ08iaaE5eqx0iTAvYX/ALs/ecLG0rwa1/WAK1anuQB4tRICkqNgCw8xyxay2apKoRQUqhSCGElQBqLEG/OY6Az5gcrmqiOvdqDUJheekiylV21DcNeN7ETgl/Yb0vHVTU8nV4zBFyQWmZY2sJO/njOMV3GixuYzbAOjsYaGc7tq1SJn1Jg7azzxSp54mm6/WO1976jfYXxBWD93VZzc6RM7yxJ9NsDf0iBp5fjPLyxWqRr94ICoSwVSV1bBvW1/MgYrVGExa0jp/Rw+iabIZbS4Ije/nPKPTC1U1RhpJeVIY3ECS0ieZIxlVi15CXZ3iiZealRdYOpGpkC6shhp5EVFTz3xUzuZotHdI43J1upMQLQqD60ncmIGLGSqK9CqGKhQpKqDB1Sp1D7QBAETMGeuIuEcK70wRYRLkkKsmFBhTJY2AtzxltuUfwlAEuYAJP8AQ2xZyqFXUOpCkiQRGoT6TFosDgvw7s8XcaAQyuJMqV5nSlwXJGkjaLjpiXP9rF0hVWZsTUAsJMCDNxvfr78bXvSIfsb7s5x45ajpyxXu2qMbgNcLSUwZ6gn34ML22r9U/h/njkDcccUF7tig7x1hDH+G09L6iD/kGGfrVUsVq1fZjSzEgtBBIM+8COWOmE46aaIZMWaUm4ypHZf11rfufD+ePD22rfufD+eOPUu0FeCTVqwPZOr+KdtWIv1hzG4rvHqfu92D1IeCXQz/AOZ2b9da37nw/nhfrvW/c/h/njlWT7QO9RFasyyRrOqwW87C1oG++Ntxemi0ppuysTKmSV3gAkn2Yk8r9eSSz44vdB6HqH+sP/rvW/c+H88XKPaaqwU99l1ncHVqAm+wInGCr1EOsUswZSmCVLiqzHUBPeA6QZOyzA6cx75mqAT3r/HA68H+n6FIenz86/udNTtLWJ/vsuoHUMZ32j+r4k/WKp/j5b/f/AY5H/aVb/Ff44MvTbQjmq6qVLMdUEkT4QpBAuCJG8Tgv1GNdvogywZ1+r6s3360Vp9uhEgTfyv6CfkcSntHV/xssf4r/ERjj2a4xXVoNR1knSDuo+rNryDt6YqVOO5lTHfPz5L+Iw3Wx+PoT6Wdfq+52il2pqkwalBbAydUX5T1GHN2mqx/eZeYmJblyxwdO12bm9c/wp/04sv2yzMAB4Mb6Ev6jTvh3OF8A6eb/L7ncm7RVB/52V+LfljG8fzz5yqHZhTFKmRqUGZLDqduvODjn7dq83qH7WxI+on4phv6yP8ApAeoxZUJ8IAUEXsQog3jE8klKD0DwhkU7k9vBt0dHA8YHJpkAwpMlixuYG9sUuNcMpVKZXRJF1YEAjaN7ETjGt2iY6otLSDO3kPL88Esn2h/8yoTq2UgmxgXKmxvjgeKV2dTkix2Z4NXosxai1QMsKV8aC8y+ib+R6YO1+F1jOqg9SPEYRgY/dIEpvvERjK1ePsG1qWBQyNJNMEW3C9YHPmcaPM1XdJ1lwUViNRPiMGAG9kQ3wGGmu7BsjO8Uy5UKQ4AbdXK6gQbzpJtGxMemI8mECVAzoC6qmrSzFV1Bm07CfCBc7T1x7xDKwWI0WN1nrsQOgwLeppHiI333B859+Mtyj2phTRlxb9LqWt/cf8A9MLEQztL/FT+An5xhY2qf9/4J7ngJdnqtNXq1Q8sEAAG6g7kGReLR06Rir2k4xrWlptaWOoNqa0MY9k+WBmTz60aBU0yXqMDJ20gQoA95Pvxa7UUAqZSCfFQVrsSLxsCSFF5gQMPjx7tsZugTUqOF8QgNHoRBi2K1GxvsegB5eeJGDaAPtGQPS3wwwZcxJIEmP8AL6iPuw3yM/IqtGBOwO2H5cuQEjna0kmfScRO1o5YdQq35f1fBoVM0+cr5dcnoRS1RXjURpPs3bTuq3VQTvpvi32DzgVazsCSNACxIJOoKTvBmOXM35GHKcRpNw2uKoJdqqwwiTCjSCTMxe3QzNsBOB0XaoQrsixfSfERyAHP3XwnMWh5L3QzntFWCGKiZemzaZ3K6LbgWH34zdXKkElSNM2kiYkxKzM4McbyNbUGLmorqND6tRZZIWZuNojlGANamQQWPu54aL2JR0rYMZDh9SqNRWaeqWKsszpPImZPmACROLNbs5WpElUOlllS7op0iJIIeDPSSb7YD8MqftBqgqDceRsT6Y0vFMmi0qZpKGNRyw0rv4vChViSJInAveikpJIzlNzsxt6avXFnMltJKoQvMidtrTfrz54rZwMjstVdJ1GwtI6i1xg5Qo9yHSq1iiEc41rqsL/Vt8cNJ+AJAahOoEeJbbjfyONBn+0rmktMPI59RcHRflaxHKByuT4f2IISkzaiKqq6BSiAhhKkzUkW9+BlTitGk5VMuoZTp1HxNIJ2JYzjKMZPcppkkS9kOG1atYj2S6EiTAaL3gG0AnrtjV5zsrVRZJQDb2j5AfV6kYt9l6zNVHhAAUkkEbFfJjzIHW+25xqKriVBEiYN5sbY5s89M9uC+LH7vvHPj2OqyFDIST+8OU/ZwPqcTZqwRaJ8IFIEzpVgwGrpFjflqON9l6n7Q2+sSPjb8BjG8MzhNYKKVhWRdQcW1PvpKmfScP6dLJKpi54tR90Ecc4RXFay6ypIlCXWQSpIYeG3rIIvgU3Asy5Mo8Cbxv0tONr2u4x+jZurSNPvCGnXZT4vF7KjSImLC8TvgEvaskwKU+rz8BpjHoRx4q3Zxvq9kZ5Oy2Zn+5b4gfecWX7MZqx7ltrG3Kec41PDeJPUYppCPMAPUI32P92RG2KWd49WoHTUoQwndiefpjVie1hUMnNAHIdmsx3iTSYqHUkkiIBBPPpOLed7JV6jaglOnaID7/vEGfEdzsMTt2xYm9Jf4j+AxLT7b1ADFNR5am/HDNYkthVHJe6BSdhcwzW0D1J/LFXP8Cehd6lKR9VSWb4Affi5nO0NaoILaVPJbfEi5wP04lKcP0lY4217xPQyoqlAHBm1hPiMXYWtJPnbBPL8RagiLVQ+1vPsqDdNOwneb4C0NVNw9MwwvtIMdRjS95+kUC5oQyq0AQ4d9akmPaWxJg+e/Lknv+xpLRwVc5VV2MIBaCbEeIWgSDI5b+YxYbgtB6a61qSCobRDECQCYG9unS+2KtTs84pKxAR5JM+KABzHUeU8sGeGZQNULKzd0FClWJGoRMk21KSCYMjxYm3S2fAlrkzFarlNR00X0yYlzMTaYtMYWNk7uCR3a2MWgD3DlhYHUXz/ANlOovCMO9eFUPplhqBgbTH3D54n7U1JTKXBigoMRYgxFtiNoxmmrm19tvLmfnfGj7YIyPSDqFLUabfVO6gz4FWLRvJvcnHZBVZN3aK9PLL3dMaoBFRp96wPTcYrV8sgEAnUPmLbRzxVq54GnTEXQMD6sxNvliNM5Ivicot7oLT7E3ckeE79IufOcQgaW64uVGLJPTqfz/DFGmbzb0xo7g3sIaZpk306rxG8CPlhcLrstQd2JblbVy6G2074uUJOReKcxV8TkxEqkKAd9mJvbUuKWSqvDU6YnXAIABJvIidsBcFJbRHvnQSumRAjoJMk2nbUfL0xUzFAgSfw/PBteybg62kUI1St2iLQGAv7uRwGKrM6TomwJkwdr2mOsYMWnwQTrgdkqIkXgHdiCQPcLx6Y6PkuA5dB4n1qX1I0lRtspFztvHXfGA4bktTwoMnmSIE2mPU+eNzXpPVZqIKk018TMdMkwFAjkLCRzJxLLfkLMT2gohaugFigMwwAEnfSB9XlufXDs/nGLUwR9VdIIixFvUXt6YuZumELK9FAQIgyferCxnecUFIOnaygeK+20TtiseBlNUdd4hXp/oWXPsVqWVpVEk2dO5kwB0MjrjlWTpl6yCbs4+M+eNhx7LVU4ZQqV57xyKaTH9wKYNMWP2Reb+IYzHA6M1QxDFE8Tld1WQur3FhgRVWdt3R1Hs1nl1vS0Q0EhgPaXUGB+f3YPun3jp/XPAbs5lFKqxIZkEI4I8SMdiOcRY+7Bdzblv19PzxwZX7x0LgG8PM3PPGU4TlFTNomsAs1Oqs7PLLqX/MJPrGNXkjb4/fH4YwlRWXP5ZAbh6RU+1Gplbab7zGL+lVzJ5fhLvbmkr8QzKloNivmQqiPhjH0sqfaSdSkWA2vv8cGe3VZl4hVLHUwYgmNMxIHhkgWjmZEHnAC8P4u1JiYkMCCDsZ3x2S5IRaoL5niQroKmkJUpgAles7x0/OMRcR4sc4i6wBUUxI2I/DAWrmTNpE73wslnDTaRsRBHlhK22G1bkVSmVMGxGPAL4t5tgwkTq54poL4YWtxAyLYkTCVPux7SNhhUMyRcbDspT8B8W82jYDczv09IxkCsj4HG37LUCcsYi7HfnEfduMSzOoEpq0WM5UDC8HTJmAY84iOl8LLVHMgppHI7gqbL5bCfLHmdyaMBsCBpk85FhvIkkH34bSqqKfiELpWVG4vEAdLA9eu2ORU0c9Mr1KzgkFiCDjzEv6VS8v4v5YWD/BTSjl70lM9dJtG+Nb9J+V/8RTgGFy9ETHPuxA+WMjRzBWfMEe4/hjdfSBxYDMFVgzSpwwO8JEG8QcepF0n+xKTaSOe1BYW2+e/5jEbC+CvERpCtF4km0X26yIIvfEFPiMmSoGw8IA/COnLE3ZRB7s52PqZukzUmGnVpuHBJAQ+yoafbW888Vc92QrU3ZfCxUkGDBkWNmAO+Nd2SyxI4Yhgls3UqbbgNRH/AOM484jmNeYqsPrOx+LMcGIZxpIGcJ4V/o2srtoYVzqXe2lADA84HpPLA3shVUV31bFPCNWnUwdSqxI1TGx+eHrnFYVgzOCasgL1CkA+e0e/AjhmW7xyoXWQpKrfxHUoAMEETO8jE5LZoZ7xRsM32haoWo0VOoA+LWCFAJmCLTaB5Wxn8/w6qTBGpR4mdSPEYgb32IEAX84to8vlWp1BNKFZIanQUmSynQCSIYLcEqTMHffFHjWYK1GKhgNyIKkLoW5iInxedhzxGDrg5nswPwjLNUJNMkd2yySY0+K1zabbeWNpwHiGqrWHcRURgBDRCqTALTJ2WRfqTyxa4RlIIZVUKVUHRIA03QiQCbE35EiYw7OVoYwAv1ZCgFQYBIJHhMmefszacTnl1NofkEcQzbVdKd3TVlPsGFvcagSCSeRuBbGMFJmJXT4iTIEdTIH5eWDXakMC7IJp6zJnZumwiw5cgMZ8IFi8zfHTi2ViVsbv6QeMmp+jZcSBQoU9QP22pIT8BA+OND9D3A1enmajgEOBRv0jU33r8Mc1rZo1XLMSSY3uYAAF/QDHc/oxyHd8NpnnULVD72IH+6oxpOonodjNdmO8o5lsq6kKgdlJHKVFvI6sapx+B+f8sXeLZZe9R/rBGXzglD94xSc/h+OOHM7lZ0x4soZVAI9/3nHM+Bg/2nQ1f46R6axGOnUvzxzjs4dXEaEgz36EemsXx0+jfvMnm+Ej+kj/AOo1xy1ffc/Mk+/GXeLRjT/SQf8ASNf/ADfgMZZcdkuTmWx4WwtWJstpvq6W8jiEjAC0TU8zeYG0YYgviI4fRa+AwEwGPKQ8Iwk5E7xhyCwwEUZIMHOyub/aOjM2nSCBBIE2Y22JsMAjPz+WLHDqX7YMGMhT4UbS/SR4SD/XTAnG40Qy8Gi4xmg1SQegEE3NgJJtPnhuX4lrSagMyUtJvJCk8jsbjpibNZSGpaKZcAiSACLEElifb58rxyxU/tdiJbL+EPpJjpMTa0A9ccmnbyJZpKHAaDKrEzIBm15G+PcYA8eqCyt4RYenLn0wsN0n5DrXgML9D1dmILAL5XI3MEdT64t8b7AVKrFkDPoUpaBOgELM/v7+WA36211/9ZmnHrH3k4n4v25r1KrNSq1KSMS3di4UkybxecWXUp7r6h0IFJ2PzmYVytMt3TNRIEmDSCg7DlbD8r2Nr0wVai3e6iCYaFUafKNzudsNpdoawkakgmT+zUSTuSVFz5mThy8VYky9PxGTNEMNonaxg4L1G0J7Wbzs1wepSrZDUjEUKdd2fSYDFswYMjcjSfeMZw5OpqJKGbX238/jiF+O6wqscsQP/adeX7oI+XLEWb4jSqCGpUug0swj0Bpj540ZSW1FJRUu5Xz3ZlkoVKveqxVxqCnYwsxJkqCwEwJvGBPAEdMwh0mCQGhdUKwiYg2AM+7B7L1srENSP8azbzI292GkZYHwJVXzDqbRvtjN2mmgOPZB+pnatJgrUwyDxKdQUAcwRv8AWjYmOsWI06VNi5erTChgVCuAWI8UG4MTpsem9zjKqtFyPBVYxaSp+eoYtrlstF6bq3lUAv5yGxzdBfMn0l5DZz6MHBdEUOIlkBvqJJhoAsoA5aROAXGuKJfSVbaCuprCQb7X6XmN8QVqdHkpPrUQ/wDBSB+eI6i0itqCKZ31OZ+JjDrBG7dm6YPzValUpqps2rczEesW5H78UqXZ4m/6TQ9JqE+kClgqUp86a+W+/vb5YsAUdMCgAebAt+LmMXSUVsFQSM4abIRFSm3oHH3qMbzs19LFXL0VoPSRgghW8QtyBAva98BaD5W5YvPTSD/zzgtw/h9N6ZYU0aTAJBWAolmYhoEkqtjJvgSarcoma7gnbv8ATqpTuguhC2oMx3amIhkHWfdg1VaB/X9c8Y/sbktFaoQgUBCtixmWUyNRMi2841VdoHuj544M1a9jrx/CQqd/9r8cc+7K8e7ziOWXuNJFVV1AjaYNvnjduYDejH5HGM7I8Pq0uI0CwZQag+ruCfMee+On0iWptk80qiCvpKr/AOka4CNOq5tGwxkzWP2D8vzx1XtVlO8zGZFX2NcLAAYc5VvrRM6Tv5YAJ2SBDRUOhSQW8QBgnYxpO1oPTHTKa3ZypsxAzH7rfDHn6Ufst8OWN7n+x1h3dQUzpnSfESo5kC4PMycZnPZOvTYqS7CBJExB6wcLHIpcBtoHqurYEk8sa/szwRQrEmmzGJgksqkXFxpBn37jGV4TwmtVzCrTW92vYQJJJtIHu5jGwo1zlwKZBdgS7MvsyQdIkmSo52vt54nlbqkZbk9TsnS7thMGfa9qIM2HK0DnOM/m+A1FKhQX1AGwj4iZA9YwTrcTbSxHtAiVBNxvI5SPXniPg2dZu8YyF2LEQDF/a6329cRhPIhna4M81SH7s+1MRvfHTOzHDaf6EneINQZj4kFpY6ZkTtefPA6lwc96rqgDN7TadlIixCwBFrWxbpcPq0qWgVDTh9YhSxHOdMnrcC3lgzy641wxGnLkKfoZgtZmFyqwSYMiSYEW5HAitTpNl6NRnKBlDOpEgnQTvAAA9eUYJ5Cm4Rv2jV3JtFMrbkACAu5688U+IdjczmUUCaYDE6L6QLwYHPz88JGO9fU1djB56plxVcKQyh20tpI1CTBieYvhY0j/AESZiTcfA4WOiof5C6Z+CZPogzF5ZP4rfdh9P6H60e0oPqDjrYJG8/A/hj2enW++0cvPEutM6OmjkifQ3XP/AJtMeoP4Azhp+h3MT/eUo6y33FR9+OvjfmPlh04PXkDpo5GfomqxAknrKBdhaNRbrJjCpfRLmSbvSHoSf+WMdenHgfyP34HWkbQjmGV+ipg3jEj92oB67p19cW//AIVreAPU1D8wEAx0IgnkbbbgT7sSQ32fhGN1ZsGlHMW+iZ/8VAPPUefkMEqH0aVFQr+kCOmkkfBj88bdSx+pb1+URhlemQpLL4QJi52229MHqyNpSMKv0X1BvWpHnJon8HGIan0WVD7WYQTPs0jveJgxG0+U40p4z3p0Bwo8QiQL6CV6GJPOLjEeUd1LF4IaNB1AsogSWHJpkz8rYHVlzRqRkaf0cMgZTmkvYBVYljzWIkcuu/lh4+jZHJRaxVhBvB8J9rY3O3Ie7Bg5x4akiMwYE6t7z4pk3i8ehx7mcyNKIdBcDbVBmSRDNG2qP9q2B1ZWZaQPT+iZEMO4qk7H2ABPlJJt92CNLs2lMdyjhRGkAgqWGpmMyPF7RETB58sXMr2k1RTqU2QAyahB0yCPaqERefiffiBAUKtUV1UMCfDIgR7LLIcNc87jAlOUluZQSdol4bw96ZbVEbAgzqkzMfV9OvXfFmt+f3x+eK2UANaoB7KgAEjzbnAnr78Ws0YG39f98c0viOvH8JSzY8DejfccEaNKuqmKgmQTc35GQFtePhgdmag0kG39H5Y0HEeLpRTWnjMTKggBd56YeImXsDKOQYENY2nxGTaxNwRP8sV+IZU1PC1TreBty0kxIG0DrPXFTOcRq95dW3GqFJB1GARYj3+fni/lMxUVSGprEXHXrEna+5wX8yOqL2BvEcmLa0PhMBhAM7QY3m1sOegjalIADxqMbgT4SZuAevnbHtXMiRE6upjTB3Fr2nYYmFNN38AAAJvBJ6X8NzzvPvACvsbQr2IkyVFQbIG6gaZHIHSbgH1FsU6OUy6swcNpN7ECSPXlf1GJ87RcH9hpcEEkaxIWDJAO/i54bT4arXvTYW/aK0WjYqI+PXyw6TW5nH5HlHs5koOmg+kHVuWvETckb7DDRwOmhKLTdabHwiRfVaoTqQRzvI38sElzSUzpSqrA2AfUpuTIJYCT5g4stmHcALUQMwIFgZHWQTfa3y6Fyb5DoVFDh3D6SjQNWnyqI3qY5TFoxLWy6UwXJqsVHlfoASpG39RiSjQr6v2lOm8brYc4BhonyxfSkrQzUgjTsIF4sTpInqJnA2vcZK9qJMrXpp41cmZN4Mzz0gW5HDn42W9hlI9CD7pYXwNy/BqYJh3AJsJEe6b7emA+fy1RWZSB5MQyxYxINPxz64ySb5DVco1f9rH7dL4/zwsYkcUqi2nLmOcJf44WG0GtHUmp6QTckDa34wPjh6UpAJtbYxI+GBneFecAXw9c43X54ykvAuh+QoKQx5o9MUFzrbkjCPFY5e+YwylEVwkXzvEe/wDDr/2x6VwMXiZ1HnMQLW6wYkz54kHFhzBxnKINEi6hEkX+f3mx92HK1umBv9qBjH/N+WPDm18hhXNPgOhl01Re8QRP9HCFbzn0/o4orn6RjxAmdvP0xLScXkeliOV5m0z8sCw6R4nqJ9In59MOZCbEyDy3Bx536AgGxO1ud9vOAcPbSRe46fywbN/BTqcPQAeFInmFiZt7ycQ1OGjfu09yif8AttzwUmfqi17j5+uGfpA1R5dOX9fjhXRk2DlpLMeEciNIP3Y9/sxdwILSDptqBBF4Inexxf77yHu/PEP6VvIMjeCR8J5YXUkM2C85kyie+ASZMXi+/wCGKFU2M9PzwR4pVYgTzY/1GB1Y+16f8uIze50Y942UHI1XuDb5x+ONXS4TSprAZwPNiQJMjyF/TGUdJNuoj4iMa7kCLgWMc+v5+7FIypE8vKKwyqCJBO17dNxeVEgczijmuBUnJnvhO5V2A++/vBGCHcsDMkwPX1t13xI1LTIuyxt0tuL7YCnLklsZyj2RpT4a1S3UqbG9/CD87RglT4GNOlnnoQNJ5GxkxsPeJwQ7oQDDAfMbG9x8cPy2VXb8TafLB1tgVIoVKD2BgxcSJAPPecehDABJMbXg7xfy/LF6rlQLknaLm0/0MNo0fB4gNQFwGMT7xgathtRQ7hTMqIMgiPPy88MpZKi0zSQ7+1TURPmF6fdggtKGvYD035z7jtiUZdY2kExbkfQYEZsDlYBr8GplYU1Ekz+zqMAOsCY6YoZvsvWJ/ZZ2sg/iiwHlzvjYLQC+EQeo5x5YfTywBO0H7txiim0By2OZ8Q4ZmsuxYZsuYAOsMq+/SSDIvtviv+nZ1abGoHqKSvSoANyfEJA22GOqNw4HcAi8g3BtGK78CpkRogdOWxG3piin5Qtvsctp8QLAN4xIn2F5+/Cx0g9ml5WHLb8RhYHVh4Bc/JEHOsj1+8YnoiSd/jjzCwjOkkr22tfFY8/Q4WFjGPXWJI5KSPUbHFPPt4ivK/8AxD88eYWAuQS4KmRPicyZtztuBYbDBxB8p+RMY8wsUkJHgTIA8i06R7ixkemLtNBobyZvvOFhYm+DPkZVUKwCgAEyY5k3PzvizlqhJI82+RthYWMB8EOs6dz7J5nqMNYaiZvDEDy8Lc8LCwr4APy5sfUH3lQT88Qux7zf6hwsLE2ZFTjI/Zj/AFn5D7sCnb+v9nCwsJ3OvH8BHTG3+Zf+JcbCmg1HCwsU7EsvI0rc+Rt8Yw3MWqL6x7tLflhYWMuCDIeL1SpWDEhp918Oo1iVQk3Iv8F/PCwsFchQ5mkAG4/kceaZJn7P5Y9wsZ8ivkjzKjRPMQfu/PE9FzHv/HHmFhQsnFi0YrZhzIHWfkpI+7CwsHuKyOnmmhb/ANXxXzmecAQ3Ly6YWFhh48ESkxuficLCwsYQ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4581" name="AutoShape 6" descr="data:image/jpeg;base64,/9j/4AAQSkZJRgABAQAAAQABAAD/2wCEAAkGBhQSERUUExMWFRUWFxwYGRgYGBsYGxgZHBgXGxgaGhgYHCYfGhkjGhgaHy8iIycpLCwsFx4xNTAqNSgrLCkBCQoKDgwOGg8PGiwkHyQsLCwsLCwsLCwsLCwsLCwsKSwpKSwsLCwsLCwsKSwsLCwsLCwsLCwsKSwsLCwsLCwsLP/AABEIAMMBAgMBIgACEQEDEQH/xAAbAAABBQEBAAAAAAAAAAAAAAAFAAIDBAYHAf/EAEwQAAIBAgQDBQQGBwQIBAcAAAECEQMhAAQSMQVBUQYTImFxMoGRoQdCUrHB0RQWI2KS4fAVM1NyJXOCorLC0vEkQ0RjFzQ1s8Pi4//EABkBAAMBAQEAAAAAAAAAAAAAAAECAwAEBf/EAC4RAAICAQMDAQcEAwEAAAAAAAABAhEDEiExE0FRBBQiMmGhsdFCcYHwUpHxwf/aAAwDAQACEQMRAD8A5vmaU6mA5/LzxPktRRu7gREiYJH5TffHtfOksXE9L9L2+GKNesGJtc/10xlbI/ua7gvaGn3IolP2gaQSdzBj0iw5i+GV8+z1AZIZXiBcgW2je43xlCo0yJ1eogDBDKcVLED2SYFhvaL+cTgKCTsOrY3fGq3eFUS0UwpY7vCy0FrlgWO8+thILLVESoyVaJiosWksjFoRgRuIhSABP3h3zhUKwlp6nbl7jjxePVVJGpoO5N+g/D5YrduySbSo3AoU6S1nXX+0qKgQQ0gDVJexiekCQegw3t/xs1cuovZwHmDLCmvMTJ5zPTGR4j2ierBkCd1VYXkLfD1x7na4/R1Q6pY94B9W50G3IwuGnldUNhx3K32NTwvtNV/QaNKlldSpIL1LUywcsSDAJI1yb2nYYH1OJ5h2au3cK4uylAda6ZZmDGCoGgRFyVEYpcL4vUCd2W0Lp0yAWkH6sSF3g36DFzKVcw57ggAlNM2OgTq5H7QUSDMDyxSGa/dfBpQSdpblPheQzGcRn7xBTSpGhiwWTDEKqIYW/lE4fW7E1blHpAE+zqcwOkmmMabg3DxQougcOO93E8lCx4gCNp9+CeTy+sxqC7RPUkD3C8k8gMUUNauTPPzeqyY8miFGHTsZVUiKi7H6zb+ULIBnF1ey9Xu0AamrLKk66pDKdgVKFRF9hjbZbhAcEiqigGCWsP62+McsEcnRNIQtWiYJOxBnwA31CbW6QpwOlFPb+/QMPVZpfFVf35mZHDaRRFajRYqFUllJ8KrCj2NpJPKZwzI5BqdJaesOgBF9e0yBAXaDtJ5Y2NfNVQJNajNvCFvMjzgbz/RxWq5hyynvkk8wAIAhhI1RIIH/AO2wkvSwf9f4Geefn7fkzdPhaaqr94FeoZkKxEyJnwzB8uZGL2Yoq2mGWwOqEeDI6EG0em+DdHMPf9tRmN7CYi06ucC5ExB3thhzLsWBrUwLXhRaD0adiRubdDg+y4/H3/BuvkW//i/INSoBsylAABNNtQg28UdJtf78QLllJbUxkmxCuCL7cuZj5Rg6cy8yMxSnn4QPlMblri1t7jEnfufD+l09I8oERGn2piI3jC+x4vH3/AfaJ+ft+TGZzgZqD+82m/dMd/fYwD88Ul7JbxVIMQYptsReYbaI92NxWqsFE5ilJIQhACQDzmRIEC9jb4+JXif/ABKjVBsgPJRya28R5HFV6eCWy+/4F9qyLv8Ab8mTyXZ5KZ1NUYkSBNOwueeq7RblERtbDKvA6bsGesxAIMd3vBsJ1WEE41maXvYV8ypAMzpUCSDJ9qT8OY23xWTg1Ij/AOZQSJErHLn4rYy9Pj7p/X8CS9VmvZr6fkCZHhFFH1l2JBkBU0iYO51TacUO0YVCHRWqM5g20rM8zJN528sGs1RVWIRtQHOIn0ubYF8QyBqvSGtUVSx8UwWgaRCiSbGwudueEy+ngo2luN6b1WSeXTKqM5l+zhfx1jqRjA0MqmbR7Q9nSd7bYHcJ7NVs3WNKguprkkNCqBaSxsB9846N2e7HGr4GZ10MVdisgwbiCNJbYBbhPEWJbwjecG4HRyiaKQ0g7ybsZJlj9ZoMT0AwiSS3R6M8ldzn/DfopqUqTd9XppO5RGcjkfFK29xxCv0OnxFqxVVMglAzMBH2XBGNt2g4gVY02kI4kELqkCJQXGl5iCbX5RgJm+2VPM1f0ZajIGW7r9e5hEJkXFywBLbAc8WSdI51OTtgbiGYq/skpGhWVVP92TTgf+53hIDb2k74EZPMO7tRLBBVU95sNCodUhp0kkggHoZ54Kcfy7UaSq1GnRKwAFglvEfFokljAkluuA1Xh60AldK61tTRb2gCIIZD9bxAjcW3kYj6iGq2XwOmtjPVMzTUlQFIBiStzHW++FizXy6FmIqAAkkDTtfHuOTqHo6F5Kdd2UhAFYzaBeY6mJAMWNhGB+c4bpQNymDdZ1c9jtBHLB5MhQQqayVQrATpdfa3mGT2YI57z6YGZ3hzkGqtMrSLQrXPOysftRBsOeGi0cUgcFUCNzFx5+XXFjhFECpq06kFiTIAmbmOlzHlhwyrN7Kzy1z672ncHfEVLPPTDAeFjuQSOs+u8RhrvgRoM1VUqQxGqDAEQRPMjYbX8sB2yehhqJCn3x+d8UVzDTub/wBffi9lCpYBiAoiem49/wD3xqaGQQyHBtTBTCjfUzBABuSxPsjT77gAbYI9sAKb0KQSAlJTfdtV9oDR5GD5DEHEq+i6waQfSLiHIuD6AHY7SeYwIfPxV1wTp2BMx5D0JnCJN7sqpJWi/wAMzGmSSIiQDJg7aQPtGOXXcYmo1TUdyksqnUdR29kQbwfyGBVcEG4IaflEjngjksp3as5AVfDcidZ5KoBk+Z2Gm55YfgnSo3nZPKVc3QqNTQswrEuZAuVWD4jzwZ/VTM/4R/iX/qw/6FXBytbr31/4Fx0RmjHRHNKGyOXJ6LHOWp3ZzodlMz/hH+Jf+rHv6p5n/C/3k/6sb6nnkYEq6kASSGBgX36Cxw85hRA1C4kX3A3PphvaJk/YMPlnPz2TzP8Ah/7y/wDVizkuAZinM5dXJiNRQ6SJ5E+fyGNmc/TEeNPFBHiF52jrOEnEKZMB0JG41DqB95A9+M883yho+ixRdp/Uy6cMrD/0dPY2LJFwB1nl15nENXguYYEfoyCRG9OZ8Umetx0uo9MbH9KW/iFpm4tET8JHxx4M2hIAYXiLjmJHxF/TA6z8ff8AJR+mg+7+n4Mm3CK5n/wlO4I9pbedjEyB8+uJDwuvM/olLbaUgbefl88ajMZtEjWyrO0mJ+OGjP0yQutdR2EiTIkW9L43Vfj7/kHs8Ftqf0/BjM/2czNRge5RIEQrKBYnz3vit+p+Z+wP41/PG9bOoBJdYgNuNjsfTDW4jTADF1g7GRBjf4YPXn2QkvR4W7b+phf1PzP2B/Gv549HY/M/YX+MY3bZxAwUsoYxAm5nb4wcP/SFiZEbTNpmPvtjL1EwewYfn/swX6nZj7K/xDDsr2bqCqKbnuyQWDgyVHsnuxyqX9r6omxnG/xgvpM4xWoNRFFgNUkggciBqncRPLGWaUtmPH0ePG9UeS+nafKZZnpmqqKsQIaB1G283PWZm5wPPbmhWHdwzgnfQ4WNRi4QkGIiATjnea43XqKhNc66ZsZeRJPIkrz3tti3T47naYAWvKx1DBfiJUmeR3nA6sE9uSiwLuwj2h7V0jXGrLswSe83TUBAUNqk8jMgE7dZp8TrVs2tSulOmoq6aieMsVRCKRhQI5CSbgbROKPHlqa1BFK6kKyEsJN3MkAknmSDyucUuGdoe6claalGXxhiSCwvrAJEMbCIjywryOt0V0RiriSZSnUckodNVX9vWwKgwBeD4QWkneDjzOURpn23UlWYOApNtOhYmI/PFPMZ52CuECwYlVCg84JAEmeuCnCsnVzYNNAikKSSfZIEne8G9j1wlykqpglJJ2CXWkxJNNpJmzsBfoMLFFg4MTt5nCxDplLkWuI5/VLsGIgAL4rx9aWF73wIzfFqpCo1kFwB4d4uY3Nt/LEmbybjT+zZNcFfCQIO3Lpy8sEhwl6dP9rVAS0+OQbnZbyfywzlp2JpRYMfiLKIhYaGBG9+cjn67YbSywbxPUCzPIm4HhDGbAnnh9apTZzUiVDWU21KOXhAg25Dnim1UM58LaT9VbW6SQbD0xl8ilFUiTAxLl1kxBJ5fzxfptTuEp+I/bbVpj7MaRO9yDjyqgjchxvMXvyjy07zscMpAcSsM0VJVhMSIJkKeo88KqsQVgjrHyPnjwZRibDlJxKlWwWwj8d5w1iNUWw1QDvaiaoIiTIBMnxKNweht1mcLM553iSLEwAI3M7C0A7dMV+9OkgEzM72PLbFugdcBiq7eKYA90bDoOmFDG+52H6D2nKVv9d/yLjomZp6kZRzUj4iMc++hRYyte8/t9x/q0xtKfGFar3cNOorMWkAn4ECfhhmnY7aRFU4SxsGUApSRrTZC5a2xmQL8pxC/AnIQax4AVm8lCwkeX7OR6xhz9qEAnS28DzGorq+IsNzIAnD812gCNp0MTpDEWBEhjEdQFM8vPFKyLsQbxcjP7DaF8QGlaYtMNoYMS1ulgPMzyizX4aW7y4Gt0Yb2C93O3Pwn44jftAgFNgCRU6biI3HqQLdce0ePozVAJIQE6rQQoXVH8Q9cCp8h1Y7ohbgJJjV4dTkySSysEhST5pfytzxJk+EMlRX1AwFU77CmFJHnqUe62PMn2hV2VSjJqFidp8NvWWAtIm2PKnaWmBUJB8BIG3iMkCPMlW+GDWTgGrFzZdzOVLOGBFkdfe2mP8AhxWyvBoILmY0QATEqgWSOZkGPdj1uOKO78LHvJ2vEHTt01ED349/txNVRSCO7BJPIwFJj+ID44Wp0Fyxt22VqXAWA9sSVUEifqupAHQBVgecnniy3DCpBpETDA65M6iCWkc5G3PyjDcjxvvWju3AveLCJmTEA2jc39+IF7ToVU6Wk/VsTB223J5DffkCQ1ZBdeJKxJw2qsAaSFNICTcinF+l5J3w+lweoIBcaQQYliDFRWmCYWwIgdcSPx1Fd1aRoEkn0BiOviA9TiJ+PKaIeGXUQvKRK6iR1hTPuxvf8AbxeQzOOb/S6kmjcTDW+GNRwfiLCqab1TVkC+kDS0MSN+gv54yn0v5bV3MsFhW3mTcWUCZPyHXCyjof8FYZFNWjmtSnqElRIiy7jeZHx+WF34Bbur2E8rXEaf548bPeJirMuoaWJuWFpBI2FuXXEFHIip4gQto5XIA26kyMc1+R2rCD9omraUqEtpGkayTpGwjpHy6YXHO7A/ZqQJIOsDcBZIYAbkbfnixQqd0iFaa6lMnmTteBfT6+7EHHu0L11Sk5ICreSSC28mTvBjrbF4tSTfcndOlwUOHZ/SSGZIaFMjVAveeUTPuxfXPvRYlKqabHSG1A2mD4r4CGjpIkXHoV+IwRbIlfE9YHVcrTvG0eKI5bDC9Rpcm0J9hutDeQJ5AiBhYuBKXQ/AYWOe/3K9T5DTmzlaIZnLx4qaN4dyASQD4ttjMCRgGa1fN+25KLe+w8gBvtt5YrcYreKLybkGbGTsDyvixkuJ6aaqARBBPSxJJjYkg6fQ4olS2BSvcbmeBVaQBZYBkdQCDBB5Azh1HPsqlAAZibX8oO4wdbtD36HWukEQfTVJKgbHl7zgPm6igHQwaWg7hrReJMT+eMrfIW0gfVogHe/Py32xKq6iCYsCZP1ovFuu2G55D7RMk8j8LnrbESuLTzw/KsVs0HZjs+cw7JfV3VQjp4UmJPPl5e/GdzCkE2gzH37/DG3+iumTmqrAxpy9TzgsUAsbEX2xlczLVXZzLF9ZsIM3Ji493yxl8TK/pIViARHoOQjF+o9LSCFJsLEne835RgW7AVJWwmPd6fhgkiqygCTJsCI36eeNwTq0dk+hcqcnV0ggd8dzMnu6fkI6e7GzzeVRFeoqDWFdgeckCfjpHwxkPoaoFMnVB378//AG6fzxvsO3uFq0Y/h2X7ruapEqSy2WTIgKdpJJDkdNfTE44c1etWuFvBkEyvsgeFlsQpJ9RjUxhRh3lfPcj0FVdjJZ3hbd6lFTPgiTAkuxZ2MbKNOw3sBAk4io0j3FdouxCWIsC5LeXsFR7sbKMeRjdViv08btGO4ap71SqEhQWMgASAxB8NhEhQCSfEemKq5V+6DkAjUB6me8YDykaZ3JJ5AY01XtHTVip1WJBNuVjAmTfoOWJM5xxKZCkMWgWECJmB4iPEYNt8V1yvgk8WOt5Aivw3VXpUj7KUlWRpJ9lixGoESSFHvOK+VyZNCqwW+pbDoKhdgI8iB08ONA/GqYpLUuVYgADeTyIJt78Mo9oKbKxuNMSDvBggiCZEGbYVSnXAXHHfPko0eITlnRFYMlMiTtJgTIMSSSY8jiDhmWFF6TxKuCohbg6mCHrJVrn8BjQ5TNrUBK7Ax934EYnjCa6tUU6KlUr44MbVy9R++e0amnyLeAe8LeeVgNzifM0X0ZdUG+p42lmMKJ+rAbfkBa8Y1cYUYbrPwL7Mt9zO8CyRWu+qPAIsIGyqIHuc8/bxnfpSWauXEA+F7dbjnyHP3Y6LjDfSFl1arR1AkhSAAY3I5+W/W0c8SnO7fyLQgscaRy9KiBtLQVvsoknlBiYx5UggIUAYeyVVVn/NpFzaJN7YI5vhkVSmk3nYaSDAvf123wJakQzBm0Mq3BFy8gdTYDpzkY5IvwU4IauZYQFczteARNiPS+/PyxSOXuZvB3PkMTBDOtoaCbTvvGxn4dMLLUqlRandJpA3YmPtSBqME3ueQGK3pFastZXMIqOBJBAAJF5vInoMQVWKQFXUGsADB5chzxY4RTQVIKatMyAZ9lZkEb859cXHzVNmAVFi0qu5HT12xOWz4DYM/s2p9lviMeY044M/+IR5apj34WI9VBOY12JYk3v8htiVc2UAKjexBHSLeYPuxG1Bpgcz6/MYPcHyNCaneK1SANOlSBsZMyNN4iffjrbS5MtzzsxlTWqkMSqAEsAN1g7TscafIcGo0kUKoq1CQQWWb9ByUC557SbbDuH5HQzOF06F8RYkkAeEqVUqATqVZk+0OpxDxsvqeX7xTZSnhQDaQJJjlLQcJJOT+QdPkuZnMrUYu9Km5VVuVsbt7P1SJIHvHpiKrkaFXu2KrTKxMEKrj/aICkfh78CqOeqaCjM0TG/1jN/hPzwOpZ1jzECeQM+s4yh4FlSOlfR7woo+aqh6WjuggNOoH0uWQ+osJmOdsc/pZFS9SWkIGufDJ29d7xucHexHatcsuY7ymzI3dqdDQwA7yDBEMJYA3EeGxxmM3mpYsPCGYtHqxIFt4nFKduyu2jYRUtqJG1ztebAge++JqdWCs3EXGw588UqlUk36f94wqe2/vw9EE9jvn0N5jXkqjRH7Yj18FO+N7jn/ANCY/wBHt/r2/wCCnjoGNLkoLCwsLAMLEdV4BPQTiTHhGMYwuUzTKVKMe8LTAazEgmCA3il26QAs2wQzGZ7mvWd41GdFwBdUAJJNgNMe841IQdBhGmDuBi7y2+DlXp2lSZixlWFOin22JE2myUlsb3BL7bHBvJ9n7uapDFuhI+zJJEfZUQABA8zgyUHTHuFllb4GhgiudyLL5YICFG5JNybkyd8TYWFiR0JULCwsLGMLHLPpk4u9B6OhtOtGBsD9YdRb1x1PHN/pUyyPUo6k1HQyqLRLGBY9DBnDJpXYsjG5alRrhWNQgsBqhgAGHrEGL8rnngjkOFUtKpBa48RAgm+0gTA+44XBOyv6OrtXZJIkJouCDM9FgHEPGePLTIDDeGUA6pPOZ9kj544p3dRbBF3yUOP8I001KAQpPiF9V7TF4taeuM2lR6dTS6wQT4W2nYnGmp8fWq3hUibEWKooImbGATBkdBiLiPClqE6QdQ6jymxgz/LGjKUdpIz3KVaohIQKGi4K+KZgwRA1Xke/yxDnKLUCDEhhsSJWbFZJnlibh1LuXloIAPuMW853HvwafM5Rxo7413YanhBTCLCs2mpUbYaOnUc4xX5oyW5l/wC1qn22Hv8AywsafJ08iaaE5eqx0iTAvYX/ALs/ecLG0rwa1/WAK1anuQB4tRICkqNgCw8xyxay2apKoRQUqhSCGElQBqLEG/OY6Az5gcrmqiOvdqDUJheekiylV21DcNeN7ETgl/Yb0vHVTU8nV4zBFyQWmZY2sJO/njOMV3GixuYzbAOjsYaGc7tq1SJn1Jg7azzxSp54mm6/WO1976jfYXxBWD93VZzc6RM7yxJ9NsDf0iBp5fjPLyxWqRr94ICoSwVSV1bBvW1/MgYrVGExa0jp/Rw+iabIZbS4Ije/nPKPTC1U1RhpJeVIY3ECS0ieZIxlVi15CXZ3iiZealRdYOpGpkC6shhp5EVFTz3xUzuZotHdI43J1upMQLQqD60ncmIGLGSqK9CqGKhQpKqDB1Sp1D7QBAETMGeuIuEcK70wRYRLkkKsmFBhTJY2AtzxltuUfwlAEuYAJP8AQ2xZyqFXUOpCkiQRGoT6TFosDgvw7s8XcaAQyuJMqV5nSlwXJGkjaLjpiXP9rF0hVWZsTUAsJMCDNxvfr78bXvSIfsb7s5x45ajpyxXu2qMbgNcLSUwZ6gn34ML22r9U/h/njkDcccUF7tig7x1hDH+G09L6iD/kGGfrVUsVq1fZjSzEgtBBIM+8COWOmE46aaIZMWaUm4ypHZf11rfufD+ePD22rfufD+eOPUu0FeCTVqwPZOr+KdtWIv1hzG4rvHqfu92D1IeCXQz/AOZ2b9da37nw/nhfrvW/c/h/njlWT7QO9RFasyyRrOqwW87C1oG++Ntxemi0ppuysTKmSV3gAkn2Yk8r9eSSz44vdB6HqH+sP/rvW/c+H88XKPaaqwU99l1ncHVqAm+wInGCr1EOsUswZSmCVLiqzHUBPeA6QZOyzA6cx75mqAT3r/HA68H+n6FIenz86/udNTtLWJ/vsuoHUMZ32j+r4k/WKp/j5b/f/AY5H/aVb/Ff44MvTbQjmq6qVLMdUEkT4QpBAuCJG8Tgv1GNdvogywZ1+r6s3360Vp9uhEgTfyv6CfkcSntHV/xssf4r/ERjj2a4xXVoNR1knSDuo+rNryDt6YqVOO5lTHfPz5L+Iw3Wx+PoT6Wdfq+52il2pqkwalBbAydUX5T1GHN2mqx/eZeYmJblyxwdO12bm9c/wp/04sv2yzMAB4Mb6Ev6jTvh3OF8A6eb/L7ncm7RVB/52V+LfljG8fzz5yqHZhTFKmRqUGZLDqduvODjn7dq83qH7WxI+on4phv6yP8ApAeoxZUJ8IAUEXsQog3jE8klKD0DwhkU7k9vBt0dHA8YHJpkAwpMlixuYG9sUuNcMpVKZXRJF1YEAjaN7ETjGt2iY6otLSDO3kPL88Esn2h/8yoTq2UgmxgXKmxvjgeKV2dTkix2Z4NXosxai1QMsKV8aC8y+ib+R6YO1+F1jOqg9SPEYRgY/dIEpvvERjK1ePsG1qWBQyNJNMEW3C9YHPmcaPM1XdJ1lwUViNRPiMGAG9kQ3wGGmu7BsjO8Uy5UKQ4AbdXK6gQbzpJtGxMemI8mECVAzoC6qmrSzFV1Bm07CfCBc7T1x7xDKwWI0WN1nrsQOgwLeppHiI333B859+Mtyj2phTRlxb9LqWt/cf8A9MLEQztL/FT+An5xhY2qf9/4J7ngJdnqtNXq1Q8sEAAG6g7kGReLR06Rir2k4xrWlptaWOoNqa0MY9k+WBmTz60aBU0yXqMDJ20gQoA95Pvxa7UUAqZSCfFQVrsSLxsCSFF5gQMPjx7tsZugTUqOF8QgNHoRBi2K1GxvsegB5eeJGDaAPtGQPS3wwwZcxJIEmP8AL6iPuw3yM/IqtGBOwO2H5cuQEjna0kmfScRO1o5YdQq35f1fBoVM0+cr5dcnoRS1RXjURpPs3bTuq3VQTvpvi32DzgVazsCSNACxIJOoKTvBmOXM35GHKcRpNw2uKoJdqqwwiTCjSCTMxe3QzNsBOB0XaoQrsixfSfERyAHP3XwnMWh5L3QzntFWCGKiZemzaZ3K6LbgWH34zdXKkElSNM2kiYkxKzM4McbyNbUGLmorqND6tRZZIWZuNojlGANamQQWPu54aL2JR0rYMZDh9SqNRWaeqWKsszpPImZPmACROLNbs5WpElUOlllS7op0iJIIeDPSSb7YD8MqftBqgqDceRsT6Y0vFMmi0qZpKGNRyw0rv4vChViSJInAveikpJIzlNzsxt6avXFnMltJKoQvMidtrTfrz54rZwMjstVdJ1GwtI6i1xg5Qo9yHSq1iiEc41rqsL/Vt8cNJ+AJAahOoEeJbbjfyONBn+0rmktMPI59RcHRflaxHKByuT4f2IISkzaiKqq6BSiAhhKkzUkW9+BlTitGk5VMuoZTp1HxNIJ2JYzjKMZPcppkkS9kOG1atYj2S6EiTAaL3gG0AnrtjV5zsrVRZJQDb2j5AfV6kYt9l6zNVHhAAUkkEbFfJjzIHW+25xqKriVBEiYN5sbY5s89M9uC+LH7vvHPj2OqyFDIST+8OU/ZwPqcTZqwRaJ8IFIEzpVgwGrpFjflqON9l6n7Q2+sSPjb8BjG8MzhNYKKVhWRdQcW1PvpKmfScP6dLJKpi54tR90Ecc4RXFay6ypIlCXWQSpIYeG3rIIvgU3Asy5Mo8Cbxv0tONr2u4x+jZurSNPvCGnXZT4vF7KjSImLC8TvgEvaskwKU+rz8BpjHoRx4q3Zxvq9kZ5Oy2Zn+5b4gfecWX7MZqx7ltrG3Kec41PDeJPUYppCPMAPUI32P92RG2KWd49WoHTUoQwndiefpjVie1hUMnNAHIdmsx3iTSYqHUkkiIBBPPpOLed7JV6jaglOnaID7/vEGfEdzsMTt2xYm9Jf4j+AxLT7b1ADFNR5am/HDNYkthVHJe6BSdhcwzW0D1J/LFXP8Cehd6lKR9VSWb4Affi5nO0NaoILaVPJbfEi5wP04lKcP0lY4217xPQyoqlAHBm1hPiMXYWtJPnbBPL8RagiLVQ+1vPsqDdNOwneb4C0NVNw9MwwvtIMdRjS95+kUC5oQyq0AQ4d9akmPaWxJg+e/Lknv+xpLRwVc5VV2MIBaCbEeIWgSDI5b+YxYbgtB6a61qSCobRDECQCYG9unS+2KtTs84pKxAR5JM+KABzHUeU8sGeGZQNULKzd0FClWJGoRMk21KSCYMjxYm3S2fAlrkzFarlNR00X0yYlzMTaYtMYWNk7uCR3a2MWgD3DlhYHUXz/ANlOovCMO9eFUPplhqBgbTH3D54n7U1JTKXBigoMRYgxFtiNoxmmrm19tvLmfnfGj7YIyPSDqFLUabfVO6gz4FWLRvJvcnHZBVZN3aK9PLL3dMaoBFRp96wPTcYrV8sgEAnUPmLbRzxVq54GnTEXQMD6sxNvliNM5Ivicot7oLT7E3ckeE79IufOcQgaW64uVGLJPTqfz/DFGmbzb0xo7g3sIaZpk306rxG8CPlhcLrstQd2JblbVy6G2074uUJOReKcxV8TkxEqkKAd9mJvbUuKWSqvDU6YnXAIABJvIidsBcFJbRHvnQSumRAjoJMk2nbUfL0xUzFAgSfw/PBteybg62kUI1St2iLQGAv7uRwGKrM6TomwJkwdr2mOsYMWnwQTrgdkqIkXgHdiCQPcLx6Y6PkuA5dB4n1qX1I0lRtspFztvHXfGA4bktTwoMnmSIE2mPU+eNzXpPVZqIKk018TMdMkwFAjkLCRzJxLLfkLMT2gohaugFigMwwAEnfSB9XlufXDs/nGLUwR9VdIIixFvUXt6YuZumELK9FAQIgyferCxnecUFIOnaygeK+20TtiseBlNUdd4hXp/oWXPsVqWVpVEk2dO5kwB0MjrjlWTpl6yCbs4+M+eNhx7LVU4ZQqV57xyKaTH9wKYNMWP2Reb+IYzHA6M1QxDFE8Tld1WQur3FhgRVWdt3R1Hs1nl1vS0Q0EhgPaXUGB+f3YPun3jp/XPAbs5lFKqxIZkEI4I8SMdiOcRY+7Bdzblv19PzxwZX7x0LgG8PM3PPGU4TlFTNomsAs1Oqs7PLLqX/MJPrGNXkjb4/fH4YwlRWXP5ZAbh6RU+1Gplbab7zGL+lVzJ5fhLvbmkr8QzKloNivmQqiPhjH0sqfaSdSkWA2vv8cGe3VZl4hVLHUwYgmNMxIHhkgWjmZEHnAC8P4u1JiYkMCCDsZ3x2S5IRaoL5niQroKmkJUpgAles7x0/OMRcR4sc4i6wBUUxI2I/DAWrmTNpE73wslnDTaRsRBHlhK22G1bkVSmVMGxGPAL4t5tgwkTq54poL4YWtxAyLYkTCVPux7SNhhUMyRcbDspT8B8W82jYDczv09IxkCsj4HG37LUCcsYi7HfnEfduMSzOoEpq0WM5UDC8HTJmAY84iOl8LLVHMgppHI7gqbL5bCfLHmdyaMBsCBpk85FhvIkkH34bSqqKfiELpWVG4vEAdLA9eu2ORU0c9Mr1KzgkFiCDjzEv6VS8v4v5YWD/BTSjl70lM9dJtG+Nb9J+V/8RTgGFy9ETHPuxA+WMjRzBWfMEe4/hjdfSBxYDMFVgzSpwwO8JEG8QcepF0n+xKTaSOe1BYW2+e/5jEbC+CvERpCtF4km0X26yIIvfEFPiMmSoGw8IA/COnLE3ZRB7s52PqZukzUmGnVpuHBJAQ+yoafbW888Vc92QrU3ZfCxUkGDBkWNmAO+Nd2SyxI4Yhgls3UqbbgNRH/AOM484jmNeYqsPrOx+LMcGIZxpIGcJ4V/o2srtoYVzqXe2lADA84HpPLA3shVUV31bFPCNWnUwdSqxI1TGx+eHrnFYVgzOCasgL1CkA+e0e/AjhmW7xyoXWQpKrfxHUoAMEETO8jE5LZoZ7xRsM32haoWo0VOoA+LWCFAJmCLTaB5Wxn8/w6qTBGpR4mdSPEYgb32IEAX84to8vlWp1BNKFZIanQUmSynQCSIYLcEqTMHffFHjWYK1GKhgNyIKkLoW5iInxedhzxGDrg5nswPwjLNUJNMkd2yySY0+K1zabbeWNpwHiGqrWHcRURgBDRCqTALTJ2WRfqTyxa4RlIIZVUKVUHRIA03QiQCbE35EiYw7OVoYwAv1ZCgFQYBIJHhMmefszacTnl1NofkEcQzbVdKd3TVlPsGFvcagSCSeRuBbGMFJmJXT4iTIEdTIH5eWDXakMC7IJp6zJnZumwiw5cgMZ8IFi8zfHTi2ViVsbv6QeMmp+jZcSBQoU9QP22pIT8BA+OND9D3A1enmajgEOBRv0jU33r8Mc1rZo1XLMSSY3uYAAF/QDHc/oxyHd8NpnnULVD72IH+6oxpOonodjNdmO8o5lsq6kKgdlJHKVFvI6sapx+B+f8sXeLZZe9R/rBGXzglD94xSc/h+OOHM7lZ0x4soZVAI9/3nHM+Bg/2nQ1f46R6axGOnUvzxzjs4dXEaEgz36EemsXx0+jfvMnm+Ej+kj/AOo1xy1ffc/Mk+/GXeLRjT/SQf8ASNf/ADfgMZZcdkuTmWx4WwtWJstpvq6W8jiEjAC0TU8zeYG0YYgviI4fRa+AwEwGPKQ8Iwk5E7xhyCwwEUZIMHOyub/aOjM2nSCBBIE2Y22JsMAjPz+WLHDqX7YMGMhT4UbS/SR4SD/XTAnG40Qy8Gi4xmg1SQegEE3NgJJtPnhuX4lrSagMyUtJvJCk8jsbjpibNZSGpaKZcAiSACLEElifb58rxyxU/tdiJbL+EPpJjpMTa0A9ccmnbyJZpKHAaDKrEzIBm15G+PcYA8eqCyt4RYenLn0wsN0n5DrXgML9D1dmILAL5XI3MEdT64t8b7AVKrFkDPoUpaBOgELM/v7+WA36211/9ZmnHrH3k4n4v25r1KrNSq1KSMS3di4UkybxecWXUp7r6h0IFJ2PzmYVytMt3TNRIEmDSCg7DlbD8r2Nr0wVai3e6iCYaFUafKNzudsNpdoawkakgmT+zUSTuSVFz5mThy8VYky9PxGTNEMNonaxg4L1G0J7Wbzs1wepSrZDUjEUKdd2fSYDFswYMjcjSfeMZw5OpqJKGbX238/jiF+O6wqscsQP/adeX7oI+XLEWb4jSqCGpUug0swj0Bpj540ZSW1FJRUu5Xz3ZlkoVKveqxVxqCnYwsxJkqCwEwJvGBPAEdMwh0mCQGhdUKwiYg2AM+7B7L1srENSP8azbzI292GkZYHwJVXzDqbRvtjN2mmgOPZB+pnatJgrUwyDxKdQUAcwRv8AWjYmOsWI06VNi5erTChgVCuAWI8UG4MTpsem9zjKqtFyPBVYxaSp+eoYtrlstF6bq3lUAv5yGxzdBfMn0l5DZz6MHBdEUOIlkBvqJJhoAsoA5aROAXGuKJfSVbaCuprCQb7X6XmN8QVqdHkpPrUQ/wDBSB+eI6i0itqCKZ31OZ+JjDrBG7dm6YPzValUpqps2rczEesW5H78UqXZ4m/6TQ9JqE+kClgqUp86a+W+/vb5YsAUdMCgAebAt+LmMXSUVsFQSM4abIRFSm3oHH3qMbzs19LFXL0VoPSRgghW8QtyBAva98BaD5W5YvPTSD/zzgtw/h9N6ZYU0aTAJBWAolmYhoEkqtjJvgSarcoma7gnbv8ATqpTuguhC2oMx3amIhkHWfdg1VaB/X9c8Y/sbktFaoQgUBCtixmWUyNRMi2841VdoHuj544M1a9jrx/CQqd/9r8cc+7K8e7ziOWXuNJFVV1AjaYNvnjduYDejH5HGM7I8Pq0uI0CwZQag+ruCfMee+On0iWptk80qiCvpKr/AOka4CNOq5tGwxkzWP2D8vzx1XtVlO8zGZFX2NcLAAYc5VvrRM6Tv5YAJ2SBDRUOhSQW8QBgnYxpO1oPTHTKa3ZypsxAzH7rfDHn6Ufst8OWN7n+x1h3dQUzpnSfESo5kC4PMycZnPZOvTYqS7CBJExB6wcLHIpcBtoHqurYEk8sa/szwRQrEmmzGJgksqkXFxpBn37jGV4TwmtVzCrTW92vYQJJJtIHu5jGwo1zlwKZBdgS7MvsyQdIkmSo52vt54nlbqkZbk9TsnS7thMGfa9qIM2HK0DnOM/m+A1FKhQX1AGwj4iZA9YwTrcTbSxHtAiVBNxvI5SPXniPg2dZu8YyF2LEQDF/a6329cRhPIhna4M81SH7s+1MRvfHTOzHDaf6EneINQZj4kFpY6ZkTtefPA6lwc96rqgDN7TadlIixCwBFrWxbpcPq0qWgVDTh9YhSxHOdMnrcC3lgzy641wxGnLkKfoZgtZmFyqwSYMiSYEW5HAitTpNl6NRnKBlDOpEgnQTvAAA9eUYJ5Cm4Rv2jV3JtFMrbkACAu5688U+IdjczmUUCaYDE6L6QLwYHPz88JGO9fU1djB56plxVcKQyh20tpI1CTBieYvhY0j/AESZiTcfA4WOiof5C6Z+CZPogzF5ZP4rfdh9P6H60e0oPqDjrYJG8/A/hj2enW++0cvPEutM6OmjkifQ3XP/AJtMeoP4Azhp+h3MT/eUo6y33FR9+OvjfmPlh04PXkDpo5GfomqxAknrKBdhaNRbrJjCpfRLmSbvSHoSf+WMdenHgfyP34HWkbQjmGV+ipg3jEj92oB67p19cW//AIVreAPU1D8wEAx0IgnkbbbgT7sSQ32fhGN1ZsGlHMW+iZ/8VAPPUefkMEqH0aVFQr+kCOmkkfBj88bdSx+pb1+URhlemQpLL4QJi52229MHqyNpSMKv0X1BvWpHnJon8HGIan0WVD7WYQTPs0jveJgxG0+U40p4z3p0Bwo8QiQL6CV6GJPOLjEeUd1LF4IaNB1AsogSWHJpkz8rYHVlzRqRkaf0cMgZTmkvYBVYljzWIkcuu/lh4+jZHJRaxVhBvB8J9rY3O3Ie7Bg5x4akiMwYE6t7z4pk3i8ehx7mcyNKIdBcDbVBmSRDNG2qP9q2B1ZWZaQPT+iZEMO4qk7H2ABPlJJt92CNLs2lMdyjhRGkAgqWGpmMyPF7RETB58sXMr2k1RTqU2QAyahB0yCPaqERefiffiBAUKtUV1UMCfDIgR7LLIcNc87jAlOUluZQSdol4bw96ZbVEbAgzqkzMfV9OvXfFmt+f3x+eK2UANaoB7KgAEjzbnAnr78Ws0YG39f98c0viOvH8JSzY8DejfccEaNKuqmKgmQTc35GQFtePhgdmag0kG39H5Y0HEeLpRTWnjMTKggBd56YeImXsDKOQYENY2nxGTaxNwRP8sV+IZU1PC1TreBty0kxIG0DrPXFTOcRq95dW3GqFJB1GARYj3+fni/lMxUVSGprEXHXrEna+5wX8yOqL2BvEcmLa0PhMBhAM7QY3m1sOegjalIADxqMbgT4SZuAevnbHtXMiRE6upjTB3Fr2nYYmFNN38AAAJvBJ6X8NzzvPvACvsbQr2IkyVFQbIG6gaZHIHSbgH1FsU6OUy6swcNpN7ECSPXlf1GJ87RcH9hpcEEkaxIWDJAO/i54bT4arXvTYW/aK0WjYqI+PXyw6TW5nH5HlHs5koOmg+kHVuWvETckb7DDRwOmhKLTdabHwiRfVaoTqQRzvI38sElzSUzpSqrA2AfUpuTIJYCT5g4stmHcALUQMwIFgZHWQTfa3y6Fyb5DoVFDh3D6SjQNWnyqI3qY5TFoxLWy6UwXJqsVHlfoASpG39RiSjQr6v2lOm8brYc4BhonyxfSkrQzUgjTsIF4sTpInqJnA2vcZK9qJMrXpp41cmZN4Mzz0gW5HDn42W9hlI9CD7pYXwNy/BqYJh3AJsJEe6b7emA+fy1RWZSB5MQyxYxINPxz64ySb5DVco1f9rH7dL4/zwsYkcUqi2nLmOcJf44WG0GtHUmp6QTckDa34wPjh6UpAJtbYxI+GBneFecAXw9c43X54ykvAuh+QoKQx5o9MUFzrbkjCPFY5e+YwylEVwkXzvEe/wDDr/2x6VwMXiZ1HnMQLW6wYkz54kHFhzBxnKINEi6hEkX+f3mx92HK1umBv9qBjH/N+WPDm18hhXNPgOhl01Re8QRP9HCFbzn0/o4orn6RjxAmdvP0xLScXkeliOV5m0z8sCw6R4nqJ9In59MOZCbEyDy3Bx536AgGxO1ud9vOAcPbSRe46fywbN/BTqcPQAeFInmFiZt7ycQ1OGjfu09yif8AttzwUmfqi17j5+uGfpA1R5dOX9fjhXRk2DlpLMeEciNIP3Y9/sxdwILSDptqBBF4Inexxf77yHu/PEP6VvIMjeCR8J5YXUkM2C85kyie+ASZMXi+/wCGKFU2M9PzwR4pVYgTzY/1GB1Y+16f8uIze50Y942UHI1XuDb5x+ONXS4TSprAZwPNiQJMjyF/TGUdJNuoj4iMa7kCLgWMc+v5+7FIypE8vKKwyqCJBO17dNxeVEgczijmuBUnJnvhO5V2A++/vBGCHcsDMkwPX1t13xI1LTIuyxt0tuL7YCnLklsZyj2RpT4a1S3UqbG9/CD87RglT4GNOlnnoQNJ5GxkxsPeJwQ7oQDDAfMbG9x8cPy2VXb8TafLB1tgVIoVKD2BgxcSJAPPecehDABJMbXg7xfy/LF6rlQLknaLm0/0MNo0fB4gNQFwGMT7xgathtRQ7hTMqIMgiPPy88MpZKi0zSQ7+1TURPmF6fdggtKGvYD035z7jtiUZdY2kExbkfQYEZsDlYBr8GplYU1Ekz+zqMAOsCY6YoZvsvWJ/ZZ2sg/iiwHlzvjYLQC+EQeo5x5YfTywBO0H7txiim0By2OZ8Q4ZmsuxYZsuYAOsMq+/SSDIvtviv+nZ1abGoHqKSvSoANyfEJA22GOqNw4HcAi8g3BtGK78CpkRogdOWxG3piin5Qtvsctp8QLAN4xIn2F5+/Cx0g9ml5WHLb8RhYHVh4Bc/JEHOsj1+8YnoiSd/jjzCwjOkkr22tfFY8/Q4WFjGPXWJI5KSPUbHFPPt4ivK/8AxD88eYWAuQS4KmRPicyZtztuBYbDBxB8p+RMY8wsUkJHgTIA8i06R7ixkemLtNBobyZvvOFhYm+DPkZVUKwCgAEyY5k3PzvizlqhJI82+RthYWMB8EOs6dz7J5nqMNYaiZvDEDy8Lc8LCwr4APy5sfUH3lQT88Qux7zf6hwsLE2ZFTjI/Zj/AFn5D7sCnb+v9nCwsJ3OvH8BHTG3+Zf+JcbCmg1HCwsU7EsvI0rc+Rt8Yw3MWqL6x7tLflhYWMuCDIeL1SpWDEhp918Oo1iVQk3Iv8F/PCwsFchQ5mkAG4/kceaZJn7P5Y9wsZ8ivkjzKjRPMQfu/PE9FzHv/HHmFhQsnFi0YrZhzIHWfkpI+7CwsHuKyOnmmhb/ANXxXzmecAQ3Ly6YWFhh48ESkxuficLCwsYQ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4582" name="Picture 8" descr="http://t0.gstatic.com/images?q=tbn:ANd9GcQiZ0sJFX-N_7BIdRMjZjswnANWLUAss17cvOZB4xYgTTGZXmKNU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00188"/>
            <a:ext cx="439578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Ледоминеральный</a:t>
            </a:r>
            <a:r>
              <a:rPr lang="ru-RU" b="1" dirty="0" smtClean="0"/>
              <a:t> комплекс "Ледяная гора"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1995 г. в целях сохранения уникального природного ледового комплекса.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МО г. </a:t>
            </a:r>
            <a:r>
              <a:rPr lang="ru-RU" dirty="0" err="1" smtClean="0"/>
              <a:t>Игарка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- 2900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правом берегу р. Енисей, в южной части Ермаковской излучины, в 100 км южнее г. </a:t>
            </a:r>
            <a:r>
              <a:rPr lang="ru-RU" dirty="0" err="1" smtClean="0"/>
              <a:t>Игарка</a:t>
            </a:r>
            <a:r>
              <a:rPr lang="ru-RU" dirty="0" smtClean="0"/>
              <a:t>, между п. Ермаково и станком Денежкино, у широты Северного полярного круга.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природный </a:t>
            </a:r>
            <a:r>
              <a:rPr lang="ru-RU" dirty="0" err="1" smtClean="0"/>
              <a:t>ледоминеральный</a:t>
            </a:r>
            <a:r>
              <a:rPr lang="ru-RU" dirty="0" smtClean="0"/>
              <a:t> комплекс.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Ледоминеральный</a:t>
            </a:r>
            <a:r>
              <a:rPr lang="ru-RU" b="1" dirty="0" smtClean="0"/>
              <a:t> комплекс "Ледяная гора"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6627" name="Picture 2" descr="Ледоминеральный комплекс `Ледяная гора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928813"/>
            <a:ext cx="2833687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http://www.doopt.ru/images/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063"/>
            <a:ext cx="5429250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"Лесной массив "</a:t>
            </a:r>
            <a:r>
              <a:rPr lang="ru-RU" b="1" dirty="0" err="1" smtClean="0"/>
              <a:t>Анцирские</a:t>
            </a:r>
            <a:r>
              <a:rPr lang="ru-RU" b="1" dirty="0" smtClean="0"/>
              <a:t> дачи"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27651" name="Содержимое 3"/>
          <p:cNvSpPr>
            <a:spLocks noGrp="1"/>
          </p:cNvSpPr>
          <p:nvPr>
            <p:ph idx="1"/>
          </p:nvPr>
        </p:nvSpPr>
        <p:spPr/>
        <p:txBody>
          <a:bodyPr>
            <a:spAutoFit/>
          </a:bodyPr>
          <a:lstStyle/>
          <a:p>
            <a:r>
              <a:rPr lang="ru-RU" smtClean="0"/>
              <a:t>Памятник природы образован в 1985 г. в целях сохранения уникального фонда различных пород хвойных лесных культур, создаваемого с 1949 г.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Канского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- 922,48 га.</a:t>
            </a:r>
          </a:p>
          <a:p>
            <a:r>
              <a:rPr lang="ru-RU" b="1" smtClean="0"/>
              <a:t>Границы:</a:t>
            </a:r>
            <a:r>
              <a:rPr lang="ru-RU" smtClean="0"/>
              <a:t> Памятник природы примыкает к 13-16 км Тасеевского тракта, начинается у с. Анцирь. Полностью занимает с 32 по 42 квартала Канского лесничества Канского лесхоза.</a:t>
            </a:r>
          </a:p>
          <a:p>
            <a:r>
              <a:rPr lang="ru-RU" b="1" smtClean="0"/>
              <a:t>Основные охраняемые объекты:</a:t>
            </a:r>
            <a:r>
              <a:rPr lang="ru-RU" smtClean="0"/>
              <a:t> лесной массив "Анцирские дачи".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0715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"Лесной массив "</a:t>
            </a:r>
            <a:r>
              <a:rPr lang="ru-RU" b="1" dirty="0" err="1" smtClean="0"/>
              <a:t>Анцирские</a:t>
            </a:r>
            <a:r>
              <a:rPr lang="ru-RU" b="1" dirty="0" smtClean="0"/>
              <a:t> дачи"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8675" name="Picture 2" descr="Памятник природы - Лесной массив `Анцирские дачи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214563"/>
            <a:ext cx="5643562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900" b="1" dirty="0" smtClean="0"/>
              <a:t>Лиственничная аллея протяженностью 1500 м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1991 г. в целях сохранения в естественном состоянии лиственничных насаждений для рекреационных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Боготольского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- 1,5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6 квартале </a:t>
            </a:r>
            <a:r>
              <a:rPr lang="ru-RU" dirty="0" err="1" smtClean="0"/>
              <a:t>Гремяченского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Боготольского</a:t>
            </a:r>
            <a:r>
              <a:rPr lang="ru-RU" dirty="0" smtClean="0"/>
              <a:t> лесхоза. Лесные насаждения находятся в береговой полосе р. Чулым, в пределах комплексного заказника </a:t>
            </a:r>
            <a:r>
              <a:rPr lang="ru-RU" dirty="0" err="1" smtClean="0"/>
              <a:t>Арга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/>
              <a:t>Лиственничная аллея протяженностью 1500 м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0723" name="Picture 2" descr="Памятник природы `Лиственничная аллея протяженностью 1500 м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047875"/>
            <a:ext cx="5405437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Лугавский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части уникальных ленточных боров Минусинской котловины, для рекреационных и оздоровительных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Минусинского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- 1990,0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входит в состав </a:t>
            </a:r>
            <a:r>
              <a:rPr lang="ru-RU" dirty="0" err="1" smtClean="0"/>
              <a:t>Лугавского</a:t>
            </a:r>
            <a:r>
              <a:rPr lang="ru-RU" dirty="0" smtClean="0"/>
              <a:t> лесничества кварталов № 89-90, 110-113, 153-156, 134-137, 165-169.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лесной массив.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Лугавский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2771" name="Picture 2" descr="Памятник природы - Лугавский б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214563"/>
            <a:ext cx="328612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http://t0.gstatic.com/images?q=tbn:ANd9GcSN9_J1TIX4axhdr31ayt70vRw4lwj5maBLhw6yU4rWJgHbM4K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214563"/>
            <a:ext cx="3143250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Маралья скала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6000750" cy="5643562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 </a:t>
            </a:r>
            <a:r>
              <a:rPr lang="ru-RU" b="1" dirty="0" smtClean="0"/>
              <a:t>Маралья скала</a:t>
            </a:r>
            <a:r>
              <a:rPr lang="ru-RU" dirty="0" smtClean="0"/>
              <a:t> образован в 1993 г. в целях сохранения скалы, как места произрастания реликтовых </a:t>
            </a:r>
            <a:r>
              <a:rPr lang="ru-RU" dirty="0" err="1" smtClean="0"/>
              <a:t>эндемичных</a:t>
            </a:r>
            <a:r>
              <a:rPr lang="ru-RU" dirty="0" smtClean="0"/>
              <a:t>, редких видов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104 квартале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лесхоза, на левом берегу р. </a:t>
            </a:r>
            <a:r>
              <a:rPr lang="ru-RU" dirty="0" err="1" smtClean="0"/>
              <a:t>Каринзюль</a:t>
            </a:r>
            <a:r>
              <a:rPr lang="ru-RU" dirty="0" smtClean="0"/>
              <a:t>, в отрогах Западного </a:t>
            </a:r>
            <a:r>
              <a:rPr lang="ru-RU" dirty="0" err="1" smtClean="0"/>
              <a:t>Саяна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место произрастания реликтовых </a:t>
            </a:r>
            <a:r>
              <a:rPr lang="ru-RU" dirty="0" err="1" smtClean="0"/>
              <a:t>эндемичных</a:t>
            </a:r>
            <a:r>
              <a:rPr lang="ru-RU" dirty="0" smtClean="0"/>
              <a:t>, редких видов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3796" name="Picture 2" descr="Памятник Природы - Маралья ска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285875"/>
            <a:ext cx="28575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Анашенский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9144000" cy="5572125"/>
          </a:xfrm>
        </p:spPr>
        <p:txBody>
          <a:bodyPr/>
          <a:lstStyle/>
          <a:p>
            <a:r>
              <a:rPr lang="ru-RU" smtClean="0"/>
              <a:t>Памятник природы </a:t>
            </a:r>
            <a:r>
              <a:rPr lang="ru-RU" b="1" smtClean="0"/>
              <a:t>Анашенский бор</a:t>
            </a:r>
            <a:r>
              <a:rPr lang="ru-RU" smtClean="0"/>
              <a:t> образован в 1981 г. в целях сохранения уникального лесного массива, живописного ландшафта, имеющего средообразующее значение.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Новоселовского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- 5849,0 га.</a:t>
            </a:r>
          </a:p>
          <a:p>
            <a:r>
              <a:rPr lang="ru-RU" b="1" smtClean="0"/>
              <a:t>Границы:</a:t>
            </a:r>
            <a:r>
              <a:rPr lang="ru-RU" smtClean="0"/>
              <a:t> Анашенский бор находится на правом берегу р. Енисей, протяженность бора - 18 км. Памятник природы отграничивается с юга - руслом р. Тальцы и землями совхоза "Анашенский", с востока и запада берегами Красноярского водохранилища;</a:t>
            </a:r>
          </a:p>
          <a:p>
            <a:r>
              <a:rPr lang="ru-RU" b="1" smtClean="0"/>
              <a:t>Основные охраняемые объекты:</a:t>
            </a:r>
            <a:r>
              <a:rPr lang="ru-RU" smtClean="0"/>
              <a:t> лесной массив.</a:t>
            </a:r>
          </a:p>
          <a:p>
            <a:endParaRPr lang="ru-RU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Место падения метеорита "</a:t>
            </a:r>
            <a:r>
              <a:rPr lang="ru-RU" b="1" dirty="0" err="1" smtClean="0"/>
              <a:t>Палласово</a:t>
            </a:r>
            <a:r>
              <a:rPr lang="ru-RU" b="1" dirty="0" smtClean="0"/>
              <a:t> железо"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1987 г. в целях сохранения места падения метеорита "</a:t>
            </a:r>
            <a:r>
              <a:rPr lang="ru-RU" dirty="0" err="1" smtClean="0"/>
              <a:t>Палласово</a:t>
            </a:r>
            <a:r>
              <a:rPr lang="ru-RU" dirty="0" smtClean="0"/>
              <a:t> железо", найденного в 1749 году академиком Палласом.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Новоселовского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- 78,0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Расположен в Новоселовском районе, на землях Новоселовского лесхоза, в 21 квартале </a:t>
            </a:r>
            <a:r>
              <a:rPr lang="ru-RU" dirty="0" err="1" smtClean="0"/>
              <a:t>Кульчекского</a:t>
            </a:r>
            <a:r>
              <a:rPr lang="ru-RU" dirty="0" smtClean="0"/>
              <a:t> лесничества на вершине сопки "Метеоритная".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место падения метеорита.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Место падения метеорита "</a:t>
            </a:r>
            <a:r>
              <a:rPr lang="ru-RU" b="1" dirty="0" err="1" smtClean="0"/>
              <a:t>Палласово</a:t>
            </a:r>
            <a:r>
              <a:rPr lang="ru-RU" b="1" dirty="0" smtClean="0"/>
              <a:t> железо"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5843" name="Picture 2" descr="http://t1.gstatic.com/images?q=tbn:ANd9GcS49zf7gRfr3PFyK5KZ7Bo8J7n66Rxh7ui1bpSoVB0ZEvi5Kg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857375"/>
            <a:ext cx="4129088" cy="305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 descr="http://www.doopt.ru/images/Meteorit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00188"/>
            <a:ext cx="4500562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Мининские</a:t>
            </a:r>
            <a:r>
              <a:rPr lang="ru-RU" b="1" dirty="0" smtClean="0"/>
              <a:t> столбы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2002 г. в целях сохранения в естественном состоянии уникального участка природы, гармонично сочетающего </a:t>
            </a:r>
            <a:r>
              <a:rPr lang="ru-RU" dirty="0" err="1" smtClean="0"/>
              <a:t>сивинитовые</a:t>
            </a:r>
            <a:r>
              <a:rPr lang="ru-RU" dirty="0" smtClean="0"/>
              <a:t> скалы с многообразием растительного и животного мира, а так же развитие экологического туризма.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МО г. Дивногорска и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 </a:t>
            </a:r>
            <a:r>
              <a:rPr lang="ru-RU" dirty="0" smtClean="0"/>
              <a:t>- 4372,1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природный комплекс "</a:t>
            </a:r>
            <a:r>
              <a:rPr lang="ru-RU" dirty="0" err="1" smtClean="0"/>
              <a:t>Мининские</a:t>
            </a:r>
            <a:r>
              <a:rPr lang="ru-RU" dirty="0" smtClean="0"/>
              <a:t> столбы".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Мининские</a:t>
            </a:r>
            <a:r>
              <a:rPr lang="ru-RU" b="1" dirty="0" smtClean="0"/>
              <a:t> столбы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7891" name="Picture 2" descr="Памятник природы - Мининские столб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857375"/>
            <a:ext cx="2571750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 descr="Памятник природы - Мининские столб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817688"/>
            <a:ext cx="2571750" cy="373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6" descr="Памятник природы - Мининские столб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857375"/>
            <a:ext cx="25558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"Музей вечной мерзлоты"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1995 г. в целях сохранения уникального геолого-географического полигона, включающего в себя подземную выработку в толще </a:t>
            </a:r>
            <a:r>
              <a:rPr lang="ru-RU" dirty="0" err="1" smtClean="0"/>
              <a:t>многомерзлотных</a:t>
            </a:r>
            <a:r>
              <a:rPr lang="ru-RU" dirty="0" smtClean="0"/>
              <a:t> пород.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МО г. </a:t>
            </a:r>
            <a:r>
              <a:rPr lang="ru-RU" dirty="0" err="1" smtClean="0"/>
              <a:t>Игарка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- 2,8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пологом склоне в юго-западном направлении в сторону р. Енисей. Расстояние до </a:t>
            </a:r>
            <a:r>
              <a:rPr lang="ru-RU" dirty="0" err="1" smtClean="0"/>
              <a:t>Игарской</a:t>
            </a:r>
            <a:r>
              <a:rPr lang="ru-RU" dirty="0" smtClean="0"/>
              <a:t> протоки составляет около 750 м. Границей охранной зоны является граница территории краеведческого комплекса и </a:t>
            </a:r>
            <a:r>
              <a:rPr lang="ru-RU" dirty="0" err="1" smtClean="0"/>
              <a:t>Игарской</a:t>
            </a:r>
            <a:r>
              <a:rPr lang="ru-RU" dirty="0" smtClean="0"/>
              <a:t> геокриологической лаборатории, дома ул. М. Театра 8 и ул. Чкалова 14.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геолого-географического полигона.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"Музей вечной мерзлоты"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9939" name="Picture 2" descr="http://www.doopt.ru/photo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786188"/>
            <a:ext cx="40005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 descr="http://www.doopt.ru/photo/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357313"/>
            <a:ext cx="3357563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6" descr="http://www.doopt.ru/photo/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857625"/>
            <a:ext cx="3930650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</a:t>
            </a:r>
            <a:r>
              <a:rPr lang="ru-RU" b="1" dirty="0" err="1" smtClean="0"/>
              <a:t>Абакшинское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уникального озера, ценного в эстетическом и оздоровительном отношении.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Сухобузимского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- 50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Озеро </a:t>
            </a:r>
            <a:r>
              <a:rPr lang="ru-RU" dirty="0" err="1" smtClean="0"/>
              <a:t>Абакшинское</a:t>
            </a:r>
            <a:r>
              <a:rPr lang="ru-RU" dirty="0" smtClean="0"/>
              <a:t> расположено в пойме р. Енисей, в 2-х км от берега реки, в 3-х км от с. </a:t>
            </a:r>
            <a:r>
              <a:rPr lang="ru-RU" dirty="0" err="1" smtClean="0"/>
              <a:t>Абакшино</a:t>
            </a:r>
            <a:r>
              <a:rPr lang="ru-RU" dirty="0" smtClean="0"/>
              <a:t>, в 400 м от автодороги </a:t>
            </a:r>
            <a:r>
              <a:rPr lang="ru-RU" dirty="0" err="1" smtClean="0"/>
              <a:t>Абакшино</a:t>
            </a:r>
            <a:r>
              <a:rPr lang="ru-RU" dirty="0" smtClean="0"/>
              <a:t> - </a:t>
            </a:r>
            <a:r>
              <a:rPr lang="ru-RU" dirty="0" err="1" smtClean="0"/>
              <a:t>Кононово</a:t>
            </a:r>
            <a:r>
              <a:rPr lang="ru-RU" dirty="0" smtClean="0"/>
              <a:t>. С западной и юго-западной стороны озера расположен сосновый бор.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</a:t>
            </a:r>
            <a:r>
              <a:rPr lang="ru-RU" dirty="0" err="1" smtClean="0"/>
              <a:t>Абакшинское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</a:t>
            </a:r>
            <a:r>
              <a:rPr lang="ru-RU" b="1" dirty="0" err="1" smtClean="0"/>
              <a:t>Абакшинское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1987" name="Picture 2" descr="http://www.doopt.ru/photo/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143375"/>
            <a:ext cx="3732213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http://www.doopt.ru/photo/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571625"/>
            <a:ext cx="3343275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6" descr="http://www.doopt.ru/photo/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500188"/>
            <a:ext cx="3414713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"Озеро Монастырское"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357188" y="3571875"/>
            <a:ext cx="8229600" cy="3065463"/>
          </a:xfrm>
        </p:spPr>
        <p:txBody>
          <a:bodyPr/>
          <a:lstStyle/>
          <a:p>
            <a:r>
              <a:rPr lang="ru-RU" smtClean="0"/>
              <a:t>Памятник природы образован в 2007 г. в целях сохранения уникального природного комплекса, сочетающего лечебное озеро с поддержанием оптимальных условий для рекреации.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Енисейского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- 578 га.</a:t>
            </a:r>
          </a:p>
          <a:p>
            <a:endParaRPr lang="ru-RU" smtClean="0"/>
          </a:p>
        </p:txBody>
      </p:sp>
      <p:pic>
        <p:nvPicPr>
          <p:cNvPr id="43012" name="Picture 2" descr="Озеро Монастырск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214438"/>
            <a:ext cx="2833688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4" descr="Озеро Монастырско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143000"/>
            <a:ext cx="2714625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Озеро Ойское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1985 г. в целях сохранения уникального озера, расположенного в зоне альпийских лугов, из которого вытекает ручей, являющийся истоком р. </a:t>
            </a:r>
            <a:r>
              <a:rPr lang="ru-RU" dirty="0" err="1" smtClean="0"/>
              <a:t>Оя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- 56,0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Озеро </a:t>
            </a:r>
            <a:r>
              <a:rPr lang="ru-RU" dirty="0" err="1" smtClean="0"/>
              <a:t>Ойское</a:t>
            </a:r>
            <a:r>
              <a:rPr lang="ru-RU" dirty="0" smtClean="0"/>
              <a:t> входит в состав 178 квартала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лесхоза. Озеро расположено на южном склоне хребта </a:t>
            </a:r>
            <a:r>
              <a:rPr lang="ru-RU" dirty="0" err="1" smtClean="0"/>
              <a:t>Кулумыс</a:t>
            </a:r>
            <a:r>
              <a:rPr lang="ru-RU" dirty="0" smtClean="0"/>
              <a:t>, отрог Западного </a:t>
            </a:r>
            <a:r>
              <a:rPr lang="ru-RU" dirty="0" err="1" smtClean="0"/>
              <a:t>Саяна</a:t>
            </a:r>
            <a:r>
              <a:rPr lang="ru-RU" dirty="0" smtClean="0"/>
              <a:t>, в бассейне р. Оленья речка.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</a:t>
            </a:r>
            <a:r>
              <a:rPr lang="ru-RU" dirty="0" err="1" smtClean="0"/>
              <a:t>Ойское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doopt.ru/images/Anash_bo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928688"/>
            <a:ext cx="4572000" cy="5214937"/>
          </a:xfrm>
          <a:noFill/>
        </p:spPr>
      </p:pic>
      <p:pic>
        <p:nvPicPr>
          <p:cNvPr id="8195" name="Picture 2" descr="Памятник природы - Анашенский б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357313"/>
            <a:ext cx="3357563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Анашенский бор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Озеро Ойское</a:t>
            </a:r>
          </a:p>
        </p:txBody>
      </p:sp>
      <p:pic>
        <p:nvPicPr>
          <p:cNvPr id="45059" name="Picture 2" descr="Памятник природы - Озеро Ойск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785938"/>
            <a:ext cx="5981700" cy="394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Светленькое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1993 г. в целях сохранения уникального природного объекта озера Светленькое.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Енисейского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- 1240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территории </a:t>
            </a:r>
            <a:r>
              <a:rPr lang="ru-RU" dirty="0" err="1" smtClean="0"/>
              <a:t>Касовского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Нижне-Енисейского</a:t>
            </a:r>
            <a:r>
              <a:rPr lang="ru-RU" dirty="0" smtClean="0"/>
              <a:t> лесхоза в кварталах № 716-719, 773-775. Включает в себя озеро Светленькое и прилегающую к нему лесную полосу шириной 3 км.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Светленькое.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Светленькое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7107" name="Picture 2" descr="Озеро Светленьк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286250"/>
            <a:ext cx="3143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4" descr="Озеро Светленько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500188"/>
            <a:ext cx="3333750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6" descr="Озеро Светленько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500188"/>
            <a:ext cx="3286125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</a:t>
            </a:r>
            <a:r>
              <a:rPr lang="ru-RU" b="1" dirty="0" err="1" smtClean="0"/>
              <a:t>Тиберкуль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1987 г. в целях сохранения уникального и живописного горного озера, для оздоровительных и рекреационных целей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- 2701,0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лесхоза в 172 квартале </a:t>
            </a:r>
            <a:r>
              <a:rPr lang="ru-RU" dirty="0" err="1" smtClean="0"/>
              <a:t>Табратского</a:t>
            </a:r>
            <a:r>
              <a:rPr lang="ru-RU" dirty="0" smtClean="0"/>
              <a:t> лесничества. Площадь озера - 2701 га. Озеро расположено в горной впадине, на высоте 443 м. над уровнем моря, в 130 км. от районного центра п. Курагино и 30 км. от с. Черемшанка. (УБРАТЬ «Площадь озера - 2701 га»).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</a:t>
            </a:r>
            <a:r>
              <a:rPr lang="ru-RU" dirty="0" err="1" smtClean="0"/>
              <a:t>Тиберкуль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Озеро Тиберкуль</a:t>
            </a:r>
            <a:endParaRPr lang="ru-RU" smtClean="0"/>
          </a:p>
        </p:txBody>
      </p:sp>
      <p:pic>
        <p:nvPicPr>
          <p:cNvPr id="49155" name="Picture 2" descr="Памятник природы - Озеро Тиберку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25"/>
            <a:ext cx="38385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4" descr="http://www.doopt.ru/images/Tiberkul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1928813"/>
            <a:ext cx="43751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</a:t>
            </a:r>
            <a:r>
              <a:rPr lang="ru-RU" b="1" dirty="0" err="1" smtClean="0"/>
              <a:t>Баджейская</a:t>
            </a:r>
            <a:r>
              <a:rPr lang="ru-RU" b="1" dirty="0" smtClean="0"/>
              <a:t>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Памятник природы образован в 1977 г. в целях сохранения крупнейшей пещеры мира в конгломератах.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Манского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- 37,1 га.</a:t>
            </a:r>
          </a:p>
          <a:p>
            <a:r>
              <a:rPr lang="ru-RU" b="1" smtClean="0"/>
              <a:t>Основные охраняемые объекты:</a:t>
            </a:r>
            <a:r>
              <a:rPr lang="ru-RU" smtClean="0"/>
              <a:t> Пещера "Баджейская".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</a:t>
            </a:r>
            <a:r>
              <a:rPr lang="ru-RU" b="1" dirty="0" err="1" smtClean="0"/>
              <a:t>Баджейская</a:t>
            </a:r>
            <a:r>
              <a:rPr lang="ru-RU" b="1" dirty="0" smtClean="0"/>
              <a:t>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1203" name="Picture 2" descr="Памятник природы - Пещера `Баджейская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357438"/>
            <a:ext cx="39052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4" descr="Памятник природы - Пещера `Баджейская`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928813"/>
            <a:ext cx="4000500" cy="419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"Караульная"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500188"/>
            <a:ext cx="4686300" cy="4967287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1977 г. в целях сохранения уникальной и одной из самых посещаемых пещер в крае.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- 10,6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пещера Караульная.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2228" name="Picture 2" descr="Памятник природы - Пещера `Караульная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857375"/>
            <a:ext cx="263048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</a:t>
            </a:r>
            <a:r>
              <a:rPr lang="ru-RU" b="1" dirty="0" err="1" smtClean="0"/>
              <a:t>Лысанская</a:t>
            </a:r>
            <a:r>
              <a:rPr lang="ru-RU" b="1" dirty="0" smtClean="0"/>
              <a:t>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85875"/>
            <a:ext cx="5429250" cy="557212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1977 г. в целях сохранения уникальной пещеры, представляющей геологический интерес.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Площадь:</a:t>
            </a:r>
            <a:r>
              <a:rPr lang="ru-RU" dirty="0" smtClean="0"/>
              <a:t> протяженность ходов пещеры 2400 м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Пещера расположена на территории </a:t>
            </a:r>
            <a:r>
              <a:rPr lang="ru-RU" dirty="0" err="1" smtClean="0"/>
              <a:t>Кошурниковского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Кизирского</a:t>
            </a:r>
            <a:r>
              <a:rPr lang="ru-RU" dirty="0" smtClean="0"/>
              <a:t> лесхоза. Находится у подножия южного борта ручья </a:t>
            </a:r>
            <a:r>
              <a:rPr lang="ru-RU" dirty="0" err="1" smtClean="0"/>
              <a:t>Лысан</a:t>
            </a:r>
            <a:r>
              <a:rPr lang="ru-RU" dirty="0" smtClean="0"/>
              <a:t>, в 300 м от его устья, на 9 м выше уреза воды ручья. Устье пещеры расположено на высоте с отметкой 682,8 м. Местность горно-таёжная, пещера расположена в 35 км восточнее п. </a:t>
            </a:r>
            <a:r>
              <a:rPr lang="ru-RU" dirty="0" err="1" smtClean="0"/>
              <a:t>Щетинкино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пещера </a:t>
            </a:r>
            <a:r>
              <a:rPr lang="ru-RU" dirty="0" err="1" smtClean="0"/>
              <a:t>Лысанская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3252" name="Picture 2" descr="Памятник природы - Пещера `Лысанская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857375"/>
            <a:ext cx="2673350" cy="404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"Майская"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4714875" cy="5929312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1977 г. в целях сохранения уникальной и одной из крупнейших пещер в крае.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МО г. Дивногорска.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- 5,6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Пещера Майская расположена в 15 км от п. Шумиха, в кв. № 97 </a:t>
            </a:r>
            <a:r>
              <a:rPr lang="ru-RU" dirty="0" err="1" smtClean="0"/>
              <a:t>Хмельниковского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Дивногорского</a:t>
            </a:r>
            <a:r>
              <a:rPr lang="ru-RU" dirty="0" smtClean="0"/>
              <a:t> </a:t>
            </a:r>
            <a:r>
              <a:rPr lang="ru-RU" dirty="0" err="1" smtClean="0"/>
              <a:t>лесхоз-техникума</a:t>
            </a:r>
            <a:r>
              <a:rPr lang="ru-RU" dirty="0" smtClean="0"/>
              <a:t>. Граница наземной части памятника природы входит в состав выдела 13 квартала № 97 </a:t>
            </a:r>
            <a:r>
              <a:rPr lang="ru-RU" dirty="0" err="1" smtClean="0"/>
              <a:t>Хмельниковского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Дивногорского</a:t>
            </a:r>
            <a:r>
              <a:rPr lang="ru-RU" dirty="0" smtClean="0"/>
              <a:t> </a:t>
            </a:r>
            <a:r>
              <a:rPr lang="ru-RU" dirty="0" err="1" smtClean="0"/>
              <a:t>лесхоз-техникума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пещера Майская.</a:t>
            </a:r>
            <a:endParaRPr lang="ru-RU" dirty="0"/>
          </a:p>
        </p:txBody>
      </p:sp>
      <p:pic>
        <p:nvPicPr>
          <p:cNvPr id="54276" name="Picture 2" descr="Памятник природы - Пещера `Майская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428750"/>
            <a:ext cx="3160712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Березово-муравьиная роща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6286500" cy="55721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1987 г. в целях сохранения уникального участка леса с большим количеством муравейников.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Устюгского</a:t>
            </a:r>
            <a:r>
              <a:rPr lang="ru-RU" dirty="0" smtClean="0"/>
              <a:t> совхоза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300 м от д. Плоское, по обе стороны дороги из п. Емельяново, в 10, 11 кварталах ГУ сельский лесхоз "</a:t>
            </a:r>
            <a:r>
              <a:rPr lang="ru-RU" dirty="0" err="1" smtClean="0"/>
              <a:t>Емельяновский</a:t>
            </a:r>
            <a:r>
              <a:rPr lang="ru-RU" dirty="0" smtClean="0"/>
              <a:t>", в квартале 4 Красноярского военного лесничества.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березовая роща; муравейники.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9220" name="Picture 2" descr="Памятник природы «Березово-муравьиная роща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857375"/>
            <a:ext cx="2760662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Река </a:t>
            </a:r>
            <a:r>
              <a:rPr lang="ru-RU" b="1" dirty="0" err="1" smtClean="0"/>
              <a:t>Шушь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полигона экологического воспитания и образования учащихся поселка Шушенское, река </a:t>
            </a:r>
            <a:r>
              <a:rPr lang="ru-RU" dirty="0" err="1" smtClean="0"/>
              <a:t>Шушь</a:t>
            </a:r>
            <a:r>
              <a:rPr lang="ru-RU" dirty="0" smtClean="0"/>
              <a:t> входит в состав экскурсионного государственного историко-этнографического музея-заповедника "Шушенское".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Шушенского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- 780,0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Река </a:t>
            </a:r>
            <a:r>
              <a:rPr lang="ru-RU" dirty="0" err="1" smtClean="0"/>
              <a:t>Шушь</a:t>
            </a:r>
            <a:r>
              <a:rPr lang="ru-RU" dirty="0" smtClean="0"/>
              <a:t> правый приток р. Енисея, является водоёмом второго порядка. Берёт начало с Саянских гор и протекает по таёжной и лесостепной зонам. В состав памятника природы входит прибрежная полоса шириной 50 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река </a:t>
            </a:r>
            <a:r>
              <a:rPr lang="ru-RU" dirty="0" err="1" smtClean="0"/>
              <a:t>Шушь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Река </a:t>
            </a:r>
            <a:r>
              <a:rPr lang="ru-RU" b="1" dirty="0" err="1" smtClean="0"/>
              <a:t>Шушь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6323" name="Picture 2" descr="http://t1.gstatic.com/images?q=tbn:ANd9GcSila0YBiiQdn9wnN9qPD6cjkZ73dysD5pH2I4wAxqDH5Jjle_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357438"/>
            <a:ext cx="3706812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4" descr="http://t0.gstatic.com/images?q=tbn:ANd9GcQu0BtBTwl2hp6NhvBp3VYd4xF6kxYdlufgNkrxoztzMkov4cHj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357438"/>
            <a:ext cx="38147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Рыбинский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в естественном состоянии одного из самых крупных массивов сосновых насаждений в Рыбинском районе.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Рыбинского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- 1363,0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</a:t>
            </a:r>
            <a:r>
              <a:rPr lang="ru-RU" dirty="0" err="1" smtClean="0"/>
              <a:t>Рыбинский</a:t>
            </a:r>
            <a:r>
              <a:rPr lang="ru-RU" dirty="0" smtClean="0"/>
              <a:t> бор расположен по обе стороны Саянского тракта. На севере и северо-западе граничит с пахотными землями АО "</a:t>
            </a:r>
            <a:r>
              <a:rPr lang="ru-RU" dirty="0" err="1" smtClean="0"/>
              <a:t>Переясловский</a:t>
            </a:r>
            <a:r>
              <a:rPr lang="ru-RU" dirty="0" smtClean="0"/>
              <a:t>", на юге, юго-западе - по р. Рыбной.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сосновые насаждения.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Режим особой охраны и природопользования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Рыбинский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8371" name="AutoShape 2" descr="data:image/jpeg;base64,/9j/4AAQSkZJRgABAQAAAQABAAD/2wCEAAkGBhQSERUUExQWFRUVGCAYFxgYFxoaHxocGx0aGxwYGxkaHCceHhsjGxgbIC8gIycpLCwsGiAxNTAqNScrLCkBCQoKDgwOGg8PGi8kHyQsLCwsLCwsLCwsLCwsKSwsLCwsLCwsLCwsLCksKSwsLCwsLCwsLCwsLCwsLCwsLCwsLP/AABEIALYBFAMBIgACEQEDEQH/xAAcAAACAgMBAQAAAAAAAAAAAAAEBQADAQIGBwj/xAA/EAABAgUCBAMGBAUEAQQDAAABAhEAAxIhMQRBBSJRYXGBkQYTMqGxwULR4fAUIzNSYnKCovGSFSSy0kNzwv/EABoBAAMBAQEBAAAAAAAAAAAAAAECAwAEBQb/xAAqEQACAwACAgAFBAIDAAAAAAAAAQIRIRIxA0EEIlFhcRMygfAUsUJSkf/aAAwDAQACEQMRAD8A7/hvExNSGR0LJDWU4BAcMMjrvvBkpBStYUlRYAuyjZrbgbwuWUSnoUorWa6Us6nwGYAJfa2Ya8MM6aalihOAkm9rEqO7vtHCoW2ObaHUpQoITk3pJcj9+mIKTxNVTUkeIYN1fd/rGF+z6feFaFEFRdR7NYJ2F73BvF50ywoAMU7ncfv9iOhRkgYEo1AP37RcIrlSmz+UWxYUkSJEjGJFc+cEJKjgXMbmKJqwElySL47XMYwn4pMkzUulSSo2A8SNjuPzhMqWr4Sy3skoHiS4e/p4dqeJqlKmEy3DWdNwSxuBZopOqU3KbguoE02BJ/FliIo4krXsOVqQlH8wMSaXA2bo2GbO4NjCfikxSwUpKaTezuzmxADHLnwjTU6x5bKN3Zr4d/v4Qmnaw3vYenp1gwh7A36RpqhMlgpIGHN3G7N5CF83SE87K53IPMHux8b94YS+ITDy2IYhmBbZ/LrBSQaFErRQTSqghyWyEnu1zFG2gJBPDNGmSlKWAJuTm4DsX6RYCUKUXdX4bbdw2CB38sQOnXCnkJCBbmNRdru/fbw3gRWocKJDNuGfs5GbXjkkm27A2Ml6kK5QWUl6RsC+D59YG04mOCspt1I3cWYHHQwtlkkgA5uX9bjPaCUa0uAVVdWLPZr2DDtsCOkDhWGscT6ShRAawYbvu5fDA/TEJpilISAUu5qt0J6tfBuI2nTAElIU5cBmBIfJG7F/pE4Rqq5gqLJBIJubJAAQSW+fQ+Mb9qGuysGX8MxTWIuQLsbEtnHjA05EpEkEhIqFg9QfAObXAPZz2gnismsq5GKw4Yu5B38i9+sAafgctSSKy4Dm7DqGcXu+O0NCUa0e/SBJ3FkHBZYSQ1Apc7BLMAxz16RXIQqWqXNIvUCHAOMZDf22bcdbdBo/ZNIqUg+8pGFJKc5x0Je9mTu7RWuQZSpZmgICJgUrewDsE7O7Pfa4aH/Uj0h19WKOJizqQXBLlRIL5Yird3DbdYFJlqpCSAPxCncd7Fj6xdxviyVzSJaakBSihKgXAL2bPfyECSpC1m5Sg9DY3ZmG+XOSGJitUtJ3fQzlSpa8LKfdILOp6Vf4pJul35he9hFE3VzAZ3MVVUBSgS70qGchRDhg7XHSBJnC6S1SXqpqclJI6EAvd74tmLpGlmSpsxMpKlUpqKikApSwJLXYhTXB+rQMHVlUvhSakXaxUqpLBgSAE/3OANh8oJk6aRLQFMoqBLVYw1P3fwxAapxqYrF3JOzu/wBooRqVOH65LkeX5Q1MXsZzJqaaQAmo+uz2/LMUaWUtNSxaxAHqCQ9rXPWNdTpknFSeZi4dzZxi2Rvv4QRKqTIWCrlJJSKjlOWS7EZu2/cRkMkM/Z7V0SR/QDknnUQejsB2iQPw3SaYykmYvmIuGmFu3KGjMQklbwZ2egK0qZGoqZa9wpKSeXmJS27YxjeC9PxdKpgRLmEhQYJpPK2Ki8dVo5KKbD1vC3iPsrLXzIAlzKgqsDp1Dh4ko3o1h+lVNBNQDHDHHi+0FoU4fEBaCZNCf5ly9upvktbwg4GHQpmJEiQQEiRIkYxI5vjPGFylF08ina7ENaofY4D9ob8WmhMo1KKRYOCxDlnjiOIzJhS8ycFpSHFqip6fTzMNFCSdGi5yVEFaSlW6i7qBYAt/d4Z8oEmaeWbpnBVJdiNhu2HzYwFrNe5IAKUhmckt1JJGHMAzppxLSCT0H6RdRZKxpMnpDJUK2DVjLEdB0gLUcLB5pZJAuXPw9SS2PzhfKmJ/E3cOXfs0XBYSklIZ9lWV6/bpB4tdBT+pWhLPSXBsVMRS36nHaAzpVKSpQskfEcAvfxPWDUoC5bHIDlTvnLCobN+826OeskykKpSpgSdwN6T8TRnKgqFlB0xQhKSClhvZ73I3I7xkhRq3QBUGvfa2SIZy9LdVKFOzArLk/wCRBG7G1w3TYPVEMlJap2PhcFgS187flzyempFUkCoApUEv8SWSVOC6Qkl3qs7b42jVS1CYE2dLlyCl/i8L+W0ZJcy0PZRZsdwPqOsHLkJE34Ra9KgWNT2Ad3F/TyicpDVZrpZaUgVKICk3vl75vsXfLh4E1vE0qUfdpApBuWH9zm2Tj0HeN0qlkKSQlmAS4vu5Ydzk72jWVwSVzrU4SGATVS7gOCbAM7ub9RC2l2bjeGU8QTWG/t5knD5s3S9xlziN539OpwkEncvsWPZnHWzwPrOFmUFqE1DISCAuxUkliAUhja7gNY4xC1fHUgZJNgGABt0+V+8Oo8tRmq7Os0XE1pQkl0pNqiVgnYJQSwNrZ3hfx/SylMoLmORVzU2F3DjIemw6enPD2jnkUo3b4j2a5NgO/aMaSXNnhRmKVRKTsRYEsLnAL9Lxl4nB8m6DdmClEiYHJIDEKSUuSRYJBFw/73iyeszzUoU9A5scOS3g/fODF+l0YlzglK0kkGpd3Tg8tQ+J2un5tfbiOre6VApSTSKh1yQb3d+vWKctCqNZGtmAGUVOlSgokJAUFYZ1CosCfhcA3aK1cRH8TMNSkFiEqcHmSQxdNtnYW2jUcSWQE7OMBi4Ni+xHYjvd4A1CBLnBgF3JIUAAbnodwx2+8NFW9HsZ8A0QnLKZg+PBYHmL7hinv2inWaSXLLATBQoVEpDggsWcMQzM7fD6r5WtMt7AqOCFEkdQzte2XxD7QL/iEqYEOASlKndYyqkmxa1usF3F2+hc9AeukJRIPM7TFgKbNId7G/qReBZiCZaiSHJLdbEF+wb6Rbr+FTpTuhSEkqF2L2YixvYt5wCvTL9xWomn8NrOWe+xv+7RSNOmmGxppNYoS0CoJtu4e5uG2iQtlypZSkmpRIvzJSBc2Fjtv4xIVpWFn0PwHiCZ0qpP/XYwzjgPZ/QzJa+Umh3tyAMws753cHFsvHeJWMPHHCSeIzTN4kSJFAEiRIkYxIr1E2lJP7/6jcmFnEwFpIqptY/Y7/eAzHO8bmEqKq0UoB5VnJ6O/wBekc9qtaSAHKWwLUjt4eFoP4p7PqJKkvZ8KBvYta5jl9TYgObZt36G8WgkyDuwzWLrpBpLbAN02NrEYjfRcMmFYKHSlLKUTuzbWt27wKuch3SxezWB+eY3m68ulKbHqHFT7G7WaKaMq9hvFdLKKlUEJAukUh2bJCXAfq4gKbJlIUUqdd7Xa25Is3Z89N4HCQVKZbKOQxLts/37bxTNmubWKrbP+eYyQzf2CZUsKSAjloFySkBR8SQeo9I30utlhRLkqGVjlSHsW7C19+0U6UCgpWHJDfExvsewZ8/WL5UwJSstSCCBYMbMQCXfOw8SISX0GUfbLeI6qlLJyRZtwzAZ7N5wAjSLIrY9/wDSAQH3Adu3SNzrDOqmLSyB8KRjPQXYkkj8o21uuUmWOjENnodxi/7zEqawRJWazVmmUVAKIBcAeTBnw2R49YxPeYp61JLYAfqbuXx9HirXzmlpQlucAliPhIfc8pA2DG/do1BKUqSoVkgIIL3BILuCwLt6+q17KS9IqSl0qKlElIuU+B+IEZe3rDhOoP8ADlT1FdgSP7mBOX3z3Hko4yslazyqIICgguSPEjyDizRsnWPJlJpqNQCVOQ4ChUmk71NffzEGUeVMWL0aatAXOWhViZSrKUSkkOXG19gN23eEi+AywlLg1U2Y2JO6i9rbfrDHWCYuYSGBTLUSmwDAhNuouCRb1EVz59UtIqYMABnZyXbcnHeFUmkW4qraFKeFO7/ywM2JewIsQTcGJxDiZISmgAAs7EOAwdzckNjO0dNwWWhSSZgegk83get2ftuMMI5v2hKSoOQsDCnY9n8opGXKVMm0kVpUszSlNJIBU4vYCpkk55UlhFIJYkgMon4Rc9XLfIQDLnXpXYN0ywtf7wbM06mApILikf6rso9x4RSqF7CFpqou9gHFglzbGMAncneF2u0g94wKlWLlR6Eh/BoOVoqpSaaqhMppc2Fzbqc7W84tRwtImSvdqLLlzFc12pruQQ3wgH8jjJ0OlYmmSEgpAUCFMXvyudz1AvbrDfhwT/DTZnNylAywck2JzgA2D2yMFbrEB0DIDKJw4JfbG4fMN+E6eWrQ6xRVSpNFCDu73bchiH6Hwh3q0WtCNRKXPTLWn3igqbNTQ9ZBSgKUQS5Dj6O4aFk2YP4FgSSF3Bwm4uCzXYDMdFwnSInnToXMZYmzySFgH4QoWNgFLt3viOZ12mpkKNRtMUko2zYhrnu9oWNYM8LuFcSCJQS4Bvt3N8HaJG3BNLLMoFSwCSbMs9vwpIiQJVbMexT5IJqTMUOYAkJKgwzcAsq+9nh7w6UkOzggAEEu20JdCuYSBXZXxFOL7fE42xHRaWQEpFgDu0cfjpoaRdEiRIsISJEiRjA02e4UxYix7Wfp0vHHavQzZkxSBMSlJYkAXVbLYYjxhv7QTyiYhkqCjuHY9Oz+MKtToFqCVJWtJAPwc3RrXbvhoF0K9AtRwxcj4VsomxUoIZ+5LXFr+Ec3xOeofGQT2Y+ZKSz5hjrdVNKikqC9rOQD0d7qezYhVqFISecgn8VmY42Nh2bfeLQ+5N6DKmLWlkkNskPgDJADAN3gzSyVl8qAfBFLs7vYN4Ob7GBV8YVSJaBT/lcFr7dC/jeKPeolspl1BwQS19gALiz+EO7Gi0gwzFFHKAP7n3O3dzGZViqopJVZiHJe5NTYtn84EmcVmFLBHZ/A2bqfpDDh3DiywumyqSd7fiyC1wHF+3QN0tKpW8NuGy0hIqSajZIuHy6jf13LAbXp4prPeEIJqpsOjBuUds+sE6WSR7pikEi9yTlYZITc1YDfKKp5SiaoB1DmfxZDhyXap2ftmEvbHcLZhSkMzhkENS++AM9QPMuA0WDhxuWXyAlQAYqB/DnNnhdqpHOWBpB3Ll83tbPQM3oz/wDUQZawQQT8LAcu+xsL4v8AaJyT7QsY7Yk42olSUgUgJLFmUWfbDkbxRqJxoSnYAFTk5ZgCR13BY9w0GapJVMlh2JSSdrsCXcblw3hFS9EXdSuZ0s7bqLEEvbHXMMnSBwsrMhK0KKUhLXDFRA2UHe7VC3aMe5mBIUlBZwhJB6kFzzFi7W+Y3xqFKpWlKUulbFkBh1IWCz9y2RcwLpAGDoJmFThlhmBBpZviseuYNCLGdPqtSB7yoGWtaGCafwgh9zSXQA2z9WhZYgPYJRyuVbIOH8LMTiLCgkVpCW90QRzJPxi/MXU3XFxbpXqgUkpYhpYUou7KZT46ku3bpEqo6IuxppJlCFsl1VG5vU1rDGbY+phRx3hYQiUpi6spJPKQ1vQguOsO+DKKEzFCUFlKlC5Niwbs7k2uY53jcxUyeDN5ASoJSf8AFNks+KgBmNBbZOWuirRSZasuFMSjJYoBKSf8asjpBGmQspRNCa0pUQVEFlLuopAd1ZdwxvtmGuk4QgzkB0pAlkl3ZSbAY3Iqz/aR0gXXhaFyyl0o5RykpqSkqAUzsCEFnFy79y3O3Q3BpaKpE9KVVqUpSq3JqLHPLTnO4c+sFmWZs+SpCmqr5gC4qt8JwxUdy5eLRNQ0pXMkc6SzG1JFWA+RdxCVOpMr3dBIOXDuFPZjZiw+cOk2J0XcR0pkzUpUsqpUCQAoNcEEVJAO7WsQdrk/hepQjT6xMwvMUkJQnLfEpUz1CRv8QgTX6+bOEtRmFZYfEA4OCCWuHvfrFmo05SJpJcqGUErBAqsSMZGH8oNuqYVmhWkmpQqXMUUgGZNqPYIexY9WHQ9HhJO1CTIXSAP5hISSLAszDrs46RrP1KigJAdNSiTu5Sx8mDwKpA90ojlIUA2xBbd8xSEQTehOj0ZmJepmt9+o6xIYezepaUR/K+I/GhajgbpIDRI0m7YVG0e66WWEqB6+LflmGwhBL1QCrrDPa4O3wgbF/tD2UupIILgx5/hfZpG8SJEjoFJGDGFrABJwIXq4qhQKSQCbc2LxjCriWrJWpK0hbWZwlgdidzcdsd25fU8RnyuZIKZaTZJcgG1ipO9/Lzi+YgBe7mxT7z/+vxeUL9fPYWWQlIslyG68qcn6wEtJtgGr4lNUo5BbqGbrZusCq0ilmuYoguwUANrZfNv3tbK0y1H3hClPezqbdy9wc3OIqCFqNyaUAlP4wH3y3nFk66MkbI0VBCwSQCXUU5YgZzZ/J4ynWFRWSo2+EM23g4HgRAM5Si/M6XOfJ+hfpEQpOEjuCbkOMC/WMXQTodJyqUXSSQB0uAWxcln2xBcnVlJmAKLBRchLMH7ZHYgdReBDqEBKlVEB3ABqsyAA2QbbekX6CWmYSa0oJu2Wc4qFsFmPQPAv6htJ0izSKKqQGqAUHFgkOTnu/ixHWB63mAJAAOCL0hg7Xezjx6xmRLUp0kimklh2NibYfYFz1ERMjmQQ9nS/km1z3gukCnKW4W6l0oZVT/ECwDXAdh1B3zbtA8hQoNzYOzWGwt0x6vtfOtUr3aklRaogXdmB2exsLYzGJ2SSCoFwSfMWGA2WvnN4WsClRXwzlW6r8irl7ukD6EjxG8UhbkVBJYy2APUHLYOcdYoM0cpQmjkU4fJy/wB79IXkqBAZjUA+3kGyxgqFjPyUbcX5ZiqVO1iQSxxdiH3OYxJlGoC5AYO4Szgde5z27QJOAJLkgud/S4bfeDjplSx8QA6kFnYEAEDN+sO8RHvS/wDhilTEtSg3IYkBseL794Z6vUpEwkkLZICa+bZQBwxhSpJuaipkncEO4ZJO2/pBfFZwXMDBmQE2/wAQbnx9YlJWX8edHQe/FE5UtSGK8XF2AqAA3dXieln5PilbuoZKr2LAO+56x1XCqRKnFaStHvFgDdwWChgFWzl8HvHFcUlGpLqKirAOb7doHhW0J5LTGc/iyipCkjCCA/8AaS7k7hh+8wRopwWZXvCVgku/gAq7WDl223hIuSpFillJcF+oe4JzjtHRrZPu0pUHckhJcJDXDm5cPcY9Y00vQ0G32LdQpUqb7spC0itSFWZSVf8AFxcPbweANTLSPcMsKVS5AexcZcXt0hvxPSqUqWQwWZapjEBQDA2sHYoe3ge5WcWn1StGUsUpBSwJJCnDggjJ7PZoeHoWS0v1ygyFBFLoSksPip3c3BIb92gjS6dapUyapJKaSlJv3B32fBEZ1+mJSGZkoTZS6DUAHF7Ozhn9WgWXMXL96mWolLMsMWpL2IO9vlG7WCWwDTKcoT/kT5sBcvhx+3gHU2JsQ7Pc33du7QwkILIPM1fS1kv4O0Ca5XxApD8pJZrEWsOXfLfWLR7M+jOgBpPIFXyX7WsREi7hUmaUEoCiH2Cu39sYgSbsyOy0fDJqppQJgpUo7FLje3xAJD0qIOO0erezumMqQiWV102dm+TmPM+FErCl3JAJSCXAwbgXuAc5tHc+zvFpc5KFKWSql72q2xa4NmZ48+MnYEdREjAijiClCWqhNStk9fnFzAHF+KhBKGct+vht844njGulHCVJyRUSEt27jHp4Qz1urXLFSlFiAQlnN9nPTHlCLVTwFVKHuyrmS4BSXxSC/wC3gR12TkxYpCWqUCrcJTUzb3Ic+NgIGnahlgpqfYAdsDd8/KLk69IPxFSjjNj0bH2gwIZIWJQCi/O7UlmtTg3z4+EVujKNoFmzVKIQ7v8AhuALfjuMNjEWSFsL0sss1tjkA3bPl1aBtOClOc3UoKxm3Qux3gnh+nFbLW4eprKUd3Nj8j+itqikYtdkmzJSEfAaypwblJD4Y3ALA+XeF5nDnHKHSTufw4Be1jBU5LTAHch2IUSwCk7KsfXrAmnxuU2JwB5v9ekBF1EmlTLHvKyl0q5LsDcOycmwFs/OMy5oCiQsOsu9LBPMTdLOos3hGNPpUrMyZuhbpSTZyQPOx+XpnTpT7twsVPYMkvzE7XBY2sPyoye2Wy55YMbFw46OMdSS9jsBG1POpd+QYZhgb+QDNmN9AvmZ98tZLrTfre+PtAXH1FyfwlRGALsNs7tftAjrop5G1bKzPrS7lPMSkWu5uf2NoZSEj3K1LUXYlJ3JIDP1Tvdt4V6VVKACcs4z+IFxdh0bqDB88OhbB6EipOSxABLgszZ8YMvoTihbplc6Abmkv9RYeAjKwlUxILgGYkWzj8JOPONuHkVgqsBKUHu9kKbHe3eKZU6qaj/9ibFrMGv8/KNWjfkD1+npnLQ4LKZ7Wv8AnDbiEhK5SZgKQ9IUku5pSA9LUjcwHLk86iR+NqbKNsgfmbQdqtSUtKUKQab5Zw9glzhX06QJPcFSoXzdYilSAkoBu+HFiEthxfvtBGo1SpizUSQE04ewS2c4v2gHVTQCLPym7Hs/rBQmAJWoAkhJIfayLuc5NuwtBksVFIYdFptUBJnoBb+fMISHxUzjsL2/OOW41L55ITSkISAQDercnu8PUyv5U5RFQE5YJAG603LbZYYv3hHxnTlE9LoCSUhQADFtrde/aE8VWL5HpvxbXkkCokCyb3YnB6ekEaXUUzUurCThWD+HDswDNf6wpnSlPUTkOx8cfeDNRoyhSQTlBLuS4xYs/wC27wzSqhVKXYeiW0wBTBPulm/NYoUMDoxxjOzwj43KEsgBJCCEzJbmxSpJqa3VhY/hPWC9TpSkVK3QDjJNY36EN4xOOzjMkJc3QEJH+kINID3/ABF/+o0P3KjS0Y8d1aUBKaXCkJVUWtUkKyQ5ZzvcABrPAvB5qapxVbkLqDv+JgdrqbYn0hXx0qrRVYGWlne/KG8rsIZcOCkzJoICVFBDM7mkm1/OG41ACXzAuinVJlpUpQQFknp/TIGBmwH7eFet5XSQCSEkG9gwLC7MX3G1oJ0upISmk/jP/wASOljs8Ca6WSyiRcD8QfHR3+UUivmBII4eXRg5OA/3ESKNICU5IvsIkCS0ePR7Nw5KZinDU3KOUJsNjuwfdvpHQ+xujSiQWAcrJO9zdnN7O0eZyFTJJpmAkIUzVAKNQuSwN8WcNsI9P9mtahUtk2vhwezv5R50FxYnY9jnPaPiDqEmhRc2UCQHyxLU469rQ/nk0mkgFrE484891epWNS4mpQSXICQkr7AmzG23rFpOkAYe0eoH8GxBFJDGz26n1jhU6xCgLpWpsFRVhrEqw3aw+UdJx7XoVKUhmIUTkKHgw5nLm3Y5jjdAqUhVSkLUeijSAR0vfzx0hfh18uiSdsZHQqcGggA3IATawBAsSTl/ONphUqke7MyoNcWfqGwW6wDruIrmXPKKjS5Cj63Jt26xlMtVCTV8a6WJN+hLF8npF39xohM6dRygS0k2dBBvhnHkc9RvG3uykrUUp5UlwFJvUNgTVYMeW4sIH0HCisJm1Jc3Zxal7sSzs1u7xtqJylKSkBKmtaknluxO4BJu93MK9wa2wb+PBnEE/wAsh6bCzjp6P94ytI921viAZRG9IHo3z7QIud/7ghKbsGDXJ5ckW9G9YKmnkQbDnNgx2SR32z4wzWovF2jGj1RMpSSKk+8Kna4xZ8h2FoFkznGL1AEt4/lnxizTTh7pRv8A1Cf3vAGjmAoS5uVB892itYyY90qnKrAAqFny6ug/d4r18oJUoMeUkAKAbYEO1zceEEcDUXUQL+9SP7iWq232ikhSppJIUPeqSpTWBJQyXOcH0ia7HloH7ghAUTyvT1u5JAgzTBKZE0h0ukAOLcoup3+Iu2N4L4zw/wB0lCUqqyohmAU3Q+XhiFK5oGnmWBVYO2Awv+/nGT5f+iNUzZE6mkhlUy6bj/D9YF0RKpqcHnsOppLeOAIt084JTc2KClwHyGsOkD8Ok/zGUDZZLAX5QSwHiIdKrDJ6i/hhBn8wsZhs+c227dDB3EdQj3UlYI5viCjUzhLblWGG+Ip4eTMmIUEqCgtmCXwk7IwAww+H7RnjWjMqXLCqX+F8WTYEgh/wuCb5sIm9kFN0JtashfLuGzYY+doJnTEhK3Jsk0l9+RrNlgRC7ia2UwPn18usEar+mewPpyCKtZEEXdnQaHV0pmy01AzJpGGd1Agvf+3B6wu41NCtXKYgvKDn/Koufl842kJKpikpJCa3SHZ3Vb5JN4C1UkjWJH4qU26knEShHX+DNfMZ1MkVClIcDa+/6s/hDhOjUZl0kBUtRDkJAchLkbJAOAR4sGhVr57rSLk+7DeIO5/eBDLjWoPvgk4KQlRNrVdALMPPEB3g9JFftMopVNSLpSiWkMQQGTNYDcnvAXFUA6Yrs/IlrbIRjfJL94nGEoadRMK6qS5SXFlim/i+2S/YfihHuALu/SzAJZvSHiuicmmDa7VCYmWpSeakJJBIakAO2HPV4u4VZSlKU5psnx28AIW6lYoS2ab+px2tt3gzhOpDlJs6XqZyG6WwTntFZKkST0p00y8sH+97t0a+PrFGsl3BGDYXD9nG0bSga5bX5ww8GirUkW8L+PaHX7hn0W6RPLjfp+sSLdEoUYPy/KMROTdlIrD0Pi+lJK2peYu5PZg+bKBLn0Mdb7CaX4ySpwrxDMfxFyc9ekefjU/zEklJBUCQQUsXuwx1fZn8vTPZxSESjN/CQCKSCPJgk98HxjhSaIor9rPaNMhPuwVpXkMRjoWL377Rxuk1qFKUSldTg1ls91G/gPARZxHjCZkyZUllFZWS1wLAAOC1hmFOv1fvi0t0JS4IcFrXJZrm8V4+gJ2Z4mEVfiAdgqwcW6bwitU7rmMbAuA3QqcbdIaTUgsCslPciwDfh2FxA833QQ4qCj0SLeL3a+3SHhioWjSaqYtVTANikMB8g5N/GLNKk++SSvmStJJ/t5hgAbRrKnEJBqDvy1ANhV8EeQivS64icJgZwoKZhTYuxH2aCx1RtpdUCV7ClxTcB3ABLXdrxZKnOuXzM+N+ockDDj/qFmknFJW1J5Ei5te3zdoN95zAqZ0pPwlm5lYJfrBaKLoGSspnqADkAYZrF3i+XqHpAL86jbHwi99w+0AInPPUq+ALnt38IP4dNCyh7UiYoqNsqlpAH5d4ZrL/AL0FPDWRNHul3Y+8bruX+0CaIumS267vjexH2jdE+qUu4DrBc7kk/qYp4bO/og4Ewlz2SC3z+cUrH/fRl2h/7MUqTZPN74buaQkkht/L7wCj+qk0AkzC/fmRcd429kJlkA4M057IAcjpeAdJNaagZPvPV1Bv33hUvmkF9Ida/iFdIDj4gSdyzvfulsYYRpxdMkaYGX7wVAVVAZDOpn8s9YWrWOT/AFKc9eUxfxE/+2RfZRHT4mhONNfkzSaK9KhJlglylKSrq/l5j53jbT62qakpSBzEeIKTY2vkjfbpGmg/oLDn+mrHYosbY/SA+DnmSX/EfLkPyvFa7EfaDNBr1omE1EFMw4a12JAx/wBmHnFNUidJkKmzJq7OVqlgEsBaxJLnc2+ccrplstZG00/UwRxUtJkBv/xv5k/P99ISUE2g3gLxlPOFEXV6Hb6xfMV/Kmj/ABY/+Uv8op4uvnSd29bn8o31c50TH3GRa5Wgn8vOKViMssacLSFz7OAVBmsQOdWTZgPWBZqwNegpCVPSc0gmoYJakeLN2izgk1FR95UWKTZVKjyqsLEXeF+sI/i/5YLWpBOBykB+oeJKPzP8Bb6YVxJLailQKSRgjBf5kEZ3g/jmqRM1CChwyAFVDcFRO7lwE56wv1s99WCU02TUGIZil7HG/rtGeMJI1SnTel+9gq8Djq/AyefyaTph92tRUpnSMNYIa3XEY1pBkA4cqY22SABjt89oqVMHuJjbrSBUOidjfzD7gxXq1fyUWyVP0t55gpaTXZqjSqmSGAAKUqVcpBUEkuz3LVYgPhiSVsM0n84YcDmNNlu1K60F8FwC3V8Y3bwgDQponUqdNLpPZresWftCLst4Uo+/ksqk1hldC5viBNQTUern6mLuETymfKUDSQsEHpf6RTqTzq8Tu+533g/8jeg3SIFAqBu7MWs5/wATEirTTjSz46n6dokTcbZVPD0XhciXLlImKSFpSXUCC4YOznlJgjiXH/5CJKSwAqYBhSXKX6kBrYzAfE+IhMilADqTSTdiRdxuGv6NHP6+aqkhRvuGZsm1mA7RyeGLbtkZvKRsvWEqOWIvfHqWiiXOI2sbO5xd7bvgwJptTSSkygt8ZCnOwKb+TRdMAJIpNiQwdh4k3a++8dTXoEUW6TRVVEkB2wbhyGB6CDtTpQ6U1JUUsFHqTcsbEgAsftC/SzUuAxqNrEXJKWZvADN4N1mqTWkIawS6nZ1MMDYWby7xKV8hvRSZjKloK1KQS6gLsQ4x/txezRRMFNRJLC9stS7G1i/yEY12oeYCSMVAgkjCyzt1a7ekJpkwlSt899jf9YpCN6YbaJQKZjAO8sAMPD77RWvXVFahdkhz/uJJ+mOkCaU2mEOCACC9gxEXaIppJNsAHHQmGca0ZMrStJnK6P0fAP1aDPZriXu5j0hQoUgjqFKGfSF6PjW/U4w5CvlGNFhZBww9Sdt8Q7jaoyZcg1Sj2Sgn/wAqfvFEpXw9HV/8QIgmMhuqQP8Ak/3ih7+EMkZs6X2YnU0ncFbEHqn9PnCnRF1p/wBQ+sZ0GqZBZ7JUX7lgD82gSVMYv0aFjHWwt4gszHWOgrP/ABME61Z9yBsB1y6ift8oA0CQpYfDF/Agj5PE1QUlkrBHKD5FyCOxBg1oFILkzv5C3bBZ+5Tj6RVwn45YveY2f8Wjfhkj3v8ALwVBQBYnm/C9iwcMTsIK0XB1ypssLKQRMuHduV9rGzRm0rQL6F+nXaYWfn+5i3XKJRLB2kfJ8xXppTBTEKJJ+SVGCNW4QCxA9w18fGx8TcdNoHs14B66a6h2t/yP5xrqFECYDvj1EVTjzRVNmPUTvFKM2OOCTF1lSCykpSQA7lmDgjcZgbimpK9SVbkJxy3pSPK93i3gUgrWaXekYuSLOG3/AEgLWiqarvbDdBEklzZnLA6dq1Tp6VKXzUJSCWuEgAZ7AXicXqTPVV8QTcu7uC5+eI00c5lEqoUwZiWNgAGJBBGzHxjXioJWothgb4d9jfaBXzfwHkUJSr3JUxo94AbhnYN3wY01U3+WkdzFadSQgoJJSVgkPZw32gjW6I0AiluZTVpcCo2Yl8eZhqp6CweXqlS/drSSChdQI2xcem8W64qTqFFeVGo43Y/hgKfgQ202jOq9wiUEiZQpJcsDQCXw3wjvc3hpZrFQu4bLqnS02utIuoJFzuo2HjGmqTStQ6KI+ZjRBAUHw4+saryfExvZvRfplMMPeJGJKLYeMxhksPX+G+zKCuX7xNQSS7kjIDn1iv2l9ibqmSRY5Fyx69R5ekb6WfMfJYElvS0OdJxshqs9o8KPxE4P7AXFqjy2f7M6gK5Ja/EA7Of2Ykv2R1a0qV7th3sTm/77R7Po/aFBssgHwNvFnHnDZPu1B7EHz+0ehHzSmrj/AKCoHhkj2fmJmJqdgwWSCzAbMwPw4scRZN0LqSgPZTVMemQfEjvHtE7hcpW3pAquASsOr5f/AFhG/J9g8TxXi+iUKEqSBblIfZB5c7ED6wpVpVBa0gkAJKrKI+FNWetvWPdtZ7KSZpdTlsfTDdLQFqvYWSognIBTcbKyLQ8fJNLUDizw+RIUVGnuD6j84ZSOEro2ChSpiblxhsPfEerzvY2WVVMn/aGe7387xTqfZKWSnmUAkgsx2xtbygS+Il/1DwkeVo0K1IXyMUCq7/CLkh797d400XC1qkqUgEuHI3FNT26PSOt49V1XApXulSkk0mzKF2LVcxFnD+sDaXgCJKQGqBdKghLJudme12u+IT/MVfQHFrs8p1OgmIIrHxCxBBBuwuPD5RovRqprNnv3849P41whCkSkFQQJcxKmKSzZIIbJcZgPV8PlzElCaS6VAO9ib1OLxWPxaaQHhwmj4esy1qAtSrJbBT64Nu0CypJNk3J+5Ij0TQpmJllKxWoBwdlG4dVruGd+kc9p9CkT0o93QFlSVColiHYPlnfvftFI+e7MJdNopwS4SeYlNx4lxbZs+EONTwoKWKypTSqsUu5BApYq3W53cGwhzo9CpC6FVKRSxckAghI5VHsYs9puGvJTMQCSFXuwYPypSMmztCfrXKjVhy+mTQs3YMq5TU9ipgHFybNFun1aRNCnDhWxrF2+EgMzWvFknSkar3YY8oIud0JJcC+S8HahVGpQmUlPMnmFIYl1YbcsL5ire/wASaJIUlXLSDVYB35VG3boWiicHcJf+mx2bmSfDaHsrTAqZvwEgAkkPjLk58I0TwFRQVJPLzOC7gA2JA82tsbRua9g05zUS7m97WH7eLToHDEsobs4vcAt5xZqpapakFviBpOXANNj4p+cW6hMwOFBix62KTv5RVy6ozMcG1hlTgQOiT+oF28IK4to5k2dNUlNpkyoAtU4LWv/AJGzm1y8ESeDrb3glOCAolLlnuzuw2F4FUFBZFBJdqQ7tuLXFm9Ii3crQb9AplpUkIS5KSVHH4qQQNizAuSIzrtMFHlUCSwuwDjF3Ix1MECQyzUKSxNwxHZ1WdoG/gujGwZ3bYYhrBYoq+sOZ/FUp04QECtYIKrHldt97bMw8YrRw1IHM5NYsFBOxLfCb2tDT/0ETEoQQpDKUSSLAkVAsWZNslsxpzj7Cjl9QeVPeGfsxq0hQRMoMsLCylQyPhIBy7Ht94Xa2TQSg/hLRNICCCxIAI6O728bxV00b2Drz4GIcnxi2cjm8894xqJSkrUFfECXd3fd4IoVo1Gnax6D7xIr0qmB8fsIkSk9Gs9R4TqlmTfxOHZ+u8M5RKlAkC+377fWJpZyCioWD2H78Ys00wFTYTjPrHzs3bMghGgQxNQSbOota+Hi/TcUVJLAiYnBYFwf9toxJlyh8Srm7O9g7D7xbqOCoPNJWEK+T9bGG8XkcZWXS9oe6eaVhwxHhFoq/wAYSaHhUxwozamFw5Lv1ffvDZGlf4TjNxbxj14yUlYWqLjV/j+/OMGcR+If+P6xodAdyPWIND1I+f5w2Awn8Yev/GKzrV+P+39I3/gk/wB3y/WMDSDZQ8x+sbDYVL1JPxJHoPuIqmTB/YkHqwgo6MbrT8oyNEjdXo0BqL7NYuWlJygH/aj/AOsCTNIgYlpHelLv5JEOzppex9QT9I2GnT28wfziL8Hjfo2eznyghNPuyzNgesLZshVSSQGSGAIFut8/KO1TJRuE+kVq0srcI9T9In/jpdAaRyGlmqBNaQbMBa/RwRAvEFqUUhMpJa4JuxG7fLwJjsJ8iVsE+QP3ECGYEWSEeSHP1aEfhnF2gcG/ZwWl4S2o97QyiSCNroLZwOW7vmBZ2iUdQSiWamJSkEKD5yPH5x3mt45SP6M1XU0IIDdgr9vAMviQUQqgPs6ACO1oZeTyLZIRwo5zQcOVMUSZYIY85qfktgXdy7Q31chaEoIQhJmhipFSAFAvzJvU6d+xg+RxQp5bDupznO2cekUalaVggrLdrdGFxs2YT9Vt6DKOXn8ASSkkrUtD2F6bg7ZJHUde0ba+SiYpRAJAy5u9vpY9YN1CVhR5ird3thsdWiqfKqD3B9Nv2Yupt62TeGZOglsXJASm5fNwAxZnbyPWEeo06RNas1JJSXPQhyCT12vDz+DQpCQSqpi3fF/D9YCmezYJ/qBwAWbr+R/ODGaT1hsV6ZQUog9CxA3xvj6xJa5aSoqDOSCUlN+Yqw99hbp4Q44hppKSQx/ucN6klnAYbXp6mEfvQZgqDkKa+2LHbGYpGXJWY118oZIHOXBDEuMhV7G5fvDeTq1TUKSSpVaWXZJLOCd74LP28hSiWkqJCZhIJcOOgH4jjrFmhnJocSg7sQSHwou5Y9OmBAbtBEvtLo0DUsmUpCCA7H4rOWyAprEddhBOg4coKeUl0EhJJAunel7AuHuHEV8f1lOvBCQKCl0hRUCWD5JALWt0dzmHmj4hMKCEod1PQxAAA8e2Ip5JOMV+DNnIzeEqC6FEAPY2uWfD9H9IN9ppCKgsGr3gUolm5nGbnqTt8oY8b06lKSp0gpu6QBzZbow27HvCv2imzFmWFkOpyAGyabejDyENCfKSdgsW6QsMtf8Ae0SC9BonTdhfp4HrEhpSVho9C0U1KkjIB5m9fvB8pHKCLXb7/nEiR4U8YV0ZC89QAPPrFC9UpQcnFv36RIkb2N6KtPqlIVY5Ltt0+8NEcRI5r2+IPkfR4kSPQ+H6Kw/aO5eoqD39Y2E49fnEiR1mL5aFEWPzMbjRqO4iRIASpcpQ3x0jX3gwSr1/WMRIJjdM1AyCf34xpNnoNgn1MYiQEAprHSNDEiQyMQqIismMxIxjUCK5uiCrq/frGYkAKAZ2iA+FREDK0qruUq8iPziRIRxT9BaTQP8AwN+j2sX+0Ff+iWAKttgz+MSJHNNV0Sn44roIRwZJLOXG7bHzg/W+zSVqQpBpUE0l8KsRf6RIkcPkm08DGKEHE+FNMAcEE0pfY0k7bfl3skkex4mTKCr4lC4cMHLno9j6xIkXh5JJYTaVh+r9kkSysPU1kn4bu3MzvtfxtE0OiTkBqXzfAJ+gI9MRmJFOTb0KWnJe0XCx/EmlkJSBYDYMSbnPN1/OO702k93LIT1GS9trNYsOsSJD+dvhEH1Cp3sr71iCkMgBmd7dS7Z6fWOR4j7P+/nsspCZdQNIu4ULgbgvv3iRIj45NaUklR1Gs4HLl0BBWkFFTO9yS+YkSJC6Gk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58372" name="AutoShape 4" descr="data:image/jpeg;base64,/9j/4AAQSkZJRgABAQAAAQABAAD/2wCEAAkGBhQSERUUExQWFRUVGCAYFxgYFxoaHxocGx0aGxwYGxkaHCceHhsjGxgbIC8gIycpLCwsGiAxNTAqNScrLCkBCQoKDgwOGg8PGi8kHyQsLCwsLCwsLCwsLCwsKSwsLCwsLCwsLCwsLCksKSwsLCwsLCwsLCwsLCwsLCwsLCwsLP/AABEIALYBFAMBIgACEQEDEQH/xAAcAAACAgMBAQAAAAAAAAAAAAAEBQADAQIGBwj/xAA/EAABAgUCBAMGBAUEAQQDAAABAhEAAxIhMQRBBSJRYXGBkQYTMqGxwULR4fAUIzNSYnKCovGSFSSy0kNzwv/EABoBAAMBAQEBAAAAAAAAAAAAAAECAwAEBQb/xAAqEQACAwACAgAFBAIDAAAAAAAAAQIRIRIxA0EEIlFhcRMygfAUsUJSkf/aAAwDAQACEQMRAD8A7/hvExNSGR0LJDWU4BAcMMjrvvBkpBStYUlRYAuyjZrbgbwuWUSnoUorWa6Us6nwGYAJfa2Ya8MM6aalihOAkm9rEqO7vtHCoW2ObaHUpQoITk3pJcj9+mIKTxNVTUkeIYN1fd/rGF+z6feFaFEFRdR7NYJ2F73BvF50ywoAMU7ncfv9iOhRkgYEo1AP37RcIrlSmz+UWxYUkSJEjGJFc+cEJKjgXMbmKJqwElySL47XMYwn4pMkzUulSSo2A8SNjuPzhMqWr4Sy3skoHiS4e/p4dqeJqlKmEy3DWdNwSxuBZopOqU3KbguoE02BJ/FliIo4krXsOVqQlH8wMSaXA2bo2GbO4NjCfikxSwUpKaTezuzmxADHLnwjTU6x5bKN3Zr4d/v4Qmnaw3vYenp1gwh7A36RpqhMlgpIGHN3G7N5CF83SE87K53IPMHux8b94YS+ITDy2IYhmBbZ/LrBSQaFErRQTSqghyWyEnu1zFG2gJBPDNGmSlKWAJuTm4DsX6RYCUKUXdX4bbdw2CB38sQOnXCnkJCBbmNRdru/fbw3gRWocKJDNuGfs5GbXjkkm27A2Ml6kK5QWUl6RsC+D59YG04mOCspt1I3cWYHHQwtlkkgA5uX9bjPaCUa0uAVVdWLPZr2DDtsCOkDhWGscT6ShRAawYbvu5fDA/TEJpilISAUu5qt0J6tfBuI2nTAElIU5cBmBIfJG7F/pE4Rqq5gqLJBIJubJAAQSW+fQ+Mb9qGuysGX8MxTWIuQLsbEtnHjA05EpEkEhIqFg9QfAObXAPZz2gnismsq5GKw4Yu5B38i9+sAafgctSSKy4Dm7DqGcXu+O0NCUa0e/SBJ3FkHBZYSQ1Apc7BLMAxz16RXIQqWqXNIvUCHAOMZDf22bcdbdBo/ZNIqUg+8pGFJKc5x0Je9mTu7RWuQZSpZmgICJgUrewDsE7O7Pfa4aH/Uj0h19WKOJizqQXBLlRIL5Yird3DbdYFJlqpCSAPxCncd7Fj6xdxviyVzSJaakBSihKgXAL2bPfyECSpC1m5Sg9DY3ZmG+XOSGJitUtJ3fQzlSpa8LKfdILOp6Vf4pJul35he9hFE3VzAZ3MVVUBSgS70qGchRDhg7XHSBJnC6S1SXqpqclJI6EAvd74tmLpGlmSpsxMpKlUpqKikApSwJLXYhTXB+rQMHVlUvhSakXaxUqpLBgSAE/3OANh8oJk6aRLQFMoqBLVYw1P3fwxAapxqYrF3JOzu/wBooRqVOH65LkeX5Q1MXsZzJqaaQAmo+uz2/LMUaWUtNSxaxAHqCQ9rXPWNdTpknFSeZi4dzZxi2Rvv4QRKqTIWCrlJJSKjlOWS7EZu2/cRkMkM/Z7V0SR/QDknnUQejsB2iQPw3SaYykmYvmIuGmFu3KGjMQklbwZ2egK0qZGoqZa9wpKSeXmJS27YxjeC9PxdKpgRLmEhQYJpPK2Ki8dVo5KKbD1vC3iPsrLXzIAlzKgqsDp1Dh4ko3o1h+lVNBNQDHDHHi+0FoU4fEBaCZNCf5ly9upvktbwg4GHQpmJEiQQEiRIkYxI5vjPGFylF08ina7ENaofY4D9ob8WmhMo1KKRYOCxDlnjiOIzJhS8ycFpSHFqip6fTzMNFCSdGi5yVEFaSlW6i7qBYAt/d4Z8oEmaeWbpnBVJdiNhu2HzYwFrNe5IAKUhmckt1JJGHMAzppxLSCT0H6RdRZKxpMnpDJUK2DVjLEdB0gLUcLB5pZJAuXPw9SS2PzhfKmJ/E3cOXfs0XBYSklIZ9lWV6/bpB4tdBT+pWhLPSXBsVMRS36nHaAzpVKSpQskfEcAvfxPWDUoC5bHIDlTvnLCobN+826OeskykKpSpgSdwN6T8TRnKgqFlB0xQhKSClhvZ73I3I7xkhRq3QBUGvfa2SIZy9LdVKFOzArLk/wCRBG7G1w3TYPVEMlJap2PhcFgS187flzyempFUkCoApUEv8SWSVOC6Qkl3qs7b42jVS1CYE2dLlyCl/i8L+W0ZJcy0PZRZsdwPqOsHLkJE34Ra9KgWNT2Ad3F/TyicpDVZrpZaUgVKICk3vl75vsXfLh4E1vE0qUfdpApBuWH9zm2Tj0HeN0qlkKSQlmAS4vu5Ydzk72jWVwSVzrU4SGATVS7gOCbAM7ub9RC2l2bjeGU8QTWG/t5knD5s3S9xlziN539OpwkEncvsWPZnHWzwPrOFmUFqE1DISCAuxUkliAUhja7gNY4xC1fHUgZJNgGABt0+V+8Oo8tRmq7Os0XE1pQkl0pNqiVgnYJQSwNrZ3hfx/SylMoLmORVzU2F3DjIemw6enPD2jnkUo3b4j2a5NgO/aMaSXNnhRmKVRKTsRYEsLnAL9Lxl4nB8m6DdmClEiYHJIDEKSUuSRYJBFw/73iyeszzUoU9A5scOS3g/fODF+l0YlzglK0kkGpd3Tg8tQ+J2un5tfbiOre6VApSTSKh1yQb3d+vWKctCqNZGtmAGUVOlSgokJAUFYZ1CosCfhcA3aK1cRH8TMNSkFiEqcHmSQxdNtnYW2jUcSWQE7OMBi4Ni+xHYjvd4A1CBLnBgF3JIUAAbnodwx2+8NFW9HsZ8A0QnLKZg+PBYHmL7hinv2inWaSXLLATBQoVEpDggsWcMQzM7fD6r5WtMt7AqOCFEkdQzte2XxD7QL/iEqYEOASlKndYyqkmxa1usF3F2+hc9AeukJRIPM7TFgKbNId7G/qReBZiCZaiSHJLdbEF+wb6Rbr+FTpTuhSEkqF2L2YixvYt5wCvTL9xWomn8NrOWe+xv+7RSNOmmGxppNYoS0CoJtu4e5uG2iQtlypZSkmpRIvzJSBc2Fjtv4xIVpWFn0PwHiCZ0qpP/XYwzjgPZ/QzJa+Umh3tyAMws753cHFsvHeJWMPHHCSeIzTN4kSJFAEiRIkYxIr1E2lJP7/6jcmFnEwFpIqptY/Y7/eAzHO8bmEqKq0UoB5VnJ6O/wBekc9qtaSAHKWwLUjt4eFoP4p7PqJKkvZ8KBvYta5jl9TYgObZt36G8WgkyDuwzWLrpBpLbAN02NrEYjfRcMmFYKHSlLKUTuzbWt27wKuch3SxezWB+eY3m68ulKbHqHFT7G7WaKaMq9hvFdLKKlUEJAukUh2bJCXAfq4gKbJlIUUqdd7Xa25Is3Z89N4HCQVKZbKOQxLts/37bxTNmubWKrbP+eYyQzf2CZUsKSAjloFySkBR8SQeo9I30utlhRLkqGVjlSHsW7C19+0U6UCgpWHJDfExvsewZ8/WL5UwJSstSCCBYMbMQCXfOw8SISX0GUfbLeI6qlLJyRZtwzAZ7N5wAjSLIrY9/wDSAQH3Adu3SNzrDOqmLSyB8KRjPQXYkkj8o21uuUmWOjENnodxi/7zEqawRJWazVmmUVAKIBcAeTBnw2R49YxPeYp61JLYAfqbuXx9HirXzmlpQlucAliPhIfc8pA2DG/do1BKUqSoVkgIIL3BILuCwLt6+q17KS9IqSl0qKlElIuU+B+IEZe3rDhOoP8ADlT1FdgSP7mBOX3z3Hko4yslazyqIICgguSPEjyDizRsnWPJlJpqNQCVOQ4ChUmk71NffzEGUeVMWL0aatAXOWhViZSrKUSkkOXG19gN23eEi+AywlLg1U2Y2JO6i9rbfrDHWCYuYSGBTLUSmwDAhNuouCRb1EVz59UtIqYMABnZyXbcnHeFUmkW4qraFKeFO7/ywM2JewIsQTcGJxDiZISmgAAs7EOAwdzckNjO0dNwWWhSSZgegk83get2ftuMMI5v2hKSoOQsDCnY9n8opGXKVMm0kVpUszSlNJIBU4vYCpkk55UlhFIJYkgMon4Rc9XLfIQDLnXpXYN0ywtf7wbM06mApILikf6rso9x4RSqF7CFpqou9gHFglzbGMAncneF2u0g94wKlWLlR6Eh/BoOVoqpSaaqhMppc2Fzbqc7W84tRwtImSvdqLLlzFc12pruQQ3wgH8jjJ0OlYmmSEgpAUCFMXvyudz1AvbrDfhwT/DTZnNylAywck2JzgA2D2yMFbrEB0DIDKJw4JfbG4fMN+E6eWrQ6xRVSpNFCDu73bchiH6Hwh3q0WtCNRKXPTLWn3igqbNTQ9ZBSgKUQS5Dj6O4aFk2YP4FgSSF3Bwm4uCzXYDMdFwnSInnToXMZYmzySFgH4QoWNgFLt3viOZ12mpkKNRtMUko2zYhrnu9oWNYM8LuFcSCJQS4Bvt3N8HaJG3BNLLMoFSwCSbMs9vwpIiQJVbMexT5IJqTMUOYAkJKgwzcAsq+9nh7w6UkOzggAEEu20JdCuYSBXZXxFOL7fE42xHRaWQEpFgDu0cfjpoaRdEiRIsISJEiRjA02e4UxYix7Wfp0vHHavQzZkxSBMSlJYkAXVbLYYjxhv7QTyiYhkqCjuHY9Oz+MKtToFqCVJWtJAPwc3RrXbvhoF0K9AtRwxcj4VsomxUoIZ+5LXFr+Ec3xOeofGQT2Y+ZKSz5hjrdVNKikqC9rOQD0d7qezYhVqFISecgn8VmY42Nh2bfeLQ+5N6DKmLWlkkNskPgDJADAN3gzSyVl8qAfBFLs7vYN4Ob7GBV8YVSJaBT/lcFr7dC/jeKPeolspl1BwQS19gALiz+EO7Gi0gwzFFHKAP7n3O3dzGZViqopJVZiHJe5NTYtn84EmcVmFLBHZ/A2bqfpDDh3DiywumyqSd7fiyC1wHF+3QN0tKpW8NuGy0hIqSajZIuHy6jf13LAbXp4prPeEIJqpsOjBuUds+sE6WSR7pikEi9yTlYZITc1YDfKKp5SiaoB1DmfxZDhyXap2ftmEvbHcLZhSkMzhkENS++AM9QPMuA0WDhxuWXyAlQAYqB/DnNnhdqpHOWBpB3Ll83tbPQM3oz/wDUQZawQQT8LAcu+xsL4v8AaJyT7QsY7Yk42olSUgUgJLFmUWfbDkbxRqJxoSnYAFTk5ZgCR13BY9w0GapJVMlh2JSSdrsCXcblw3hFS9EXdSuZ0s7bqLEEvbHXMMnSBwsrMhK0KKUhLXDFRA2UHe7VC3aMe5mBIUlBZwhJB6kFzzFi7W+Y3xqFKpWlKUulbFkBh1IWCz9y2RcwLpAGDoJmFThlhmBBpZviseuYNCLGdPqtSB7yoGWtaGCafwgh9zSXQA2z9WhZYgPYJRyuVbIOH8LMTiLCgkVpCW90QRzJPxi/MXU3XFxbpXqgUkpYhpYUou7KZT46ku3bpEqo6IuxppJlCFsl1VG5vU1rDGbY+phRx3hYQiUpi6spJPKQ1vQguOsO+DKKEzFCUFlKlC5Niwbs7k2uY53jcxUyeDN5ASoJSf8AFNks+KgBmNBbZOWuirRSZasuFMSjJYoBKSf8asjpBGmQspRNCa0pUQVEFlLuopAd1ZdwxvtmGuk4QgzkB0pAlkl3ZSbAY3Iqz/aR0gXXhaFyyl0o5RykpqSkqAUzsCEFnFy79y3O3Q3BpaKpE9KVVqUpSq3JqLHPLTnO4c+sFmWZs+SpCmqr5gC4qt8JwxUdy5eLRNQ0pXMkc6SzG1JFWA+RdxCVOpMr3dBIOXDuFPZjZiw+cOk2J0XcR0pkzUpUsqpUCQAoNcEEVJAO7WsQdrk/hepQjT6xMwvMUkJQnLfEpUz1CRv8QgTX6+bOEtRmFZYfEA4OCCWuHvfrFmo05SJpJcqGUErBAqsSMZGH8oNuqYVmhWkmpQqXMUUgGZNqPYIexY9WHQ9HhJO1CTIXSAP5hISSLAszDrs46RrP1KigJAdNSiTu5Sx8mDwKpA90ojlIUA2xBbd8xSEQTehOj0ZmJepmt9+o6xIYezepaUR/K+I/GhajgbpIDRI0m7YVG0e66WWEqB6+LflmGwhBL1QCrrDPa4O3wgbF/tD2UupIILgx5/hfZpG8SJEjoFJGDGFrABJwIXq4qhQKSQCbc2LxjCriWrJWpK0hbWZwlgdidzcdsd25fU8RnyuZIKZaTZJcgG1ipO9/Lzi+YgBe7mxT7z/+vxeUL9fPYWWQlIslyG68qcn6wEtJtgGr4lNUo5BbqGbrZusCq0ilmuYoguwUANrZfNv3tbK0y1H3hClPezqbdy9wc3OIqCFqNyaUAlP4wH3y3nFk66MkbI0VBCwSQCXUU5YgZzZ/J4ynWFRWSo2+EM23g4HgRAM5Si/M6XOfJ+hfpEQpOEjuCbkOMC/WMXQTodJyqUXSSQB0uAWxcln2xBcnVlJmAKLBRchLMH7ZHYgdReBDqEBKlVEB3ABqsyAA2QbbekX6CWmYSa0oJu2Wc4qFsFmPQPAv6htJ0izSKKqQGqAUHFgkOTnu/ixHWB63mAJAAOCL0hg7Xezjx6xmRLUp0kimklh2NibYfYFz1ERMjmQQ9nS/km1z3gukCnKW4W6l0oZVT/ECwDXAdh1B3zbtA8hQoNzYOzWGwt0x6vtfOtUr3aklRaogXdmB2exsLYzGJ2SSCoFwSfMWGA2WvnN4WsClRXwzlW6r8irl7ukD6EjxG8UhbkVBJYy2APUHLYOcdYoM0cpQmjkU4fJy/wB79IXkqBAZjUA+3kGyxgqFjPyUbcX5ZiqVO1iQSxxdiH3OYxJlGoC5AYO4Szgde5z27QJOAJLkgud/S4bfeDjplSx8QA6kFnYEAEDN+sO8RHvS/wDhilTEtSg3IYkBseL794Z6vUpEwkkLZICa+bZQBwxhSpJuaipkncEO4ZJO2/pBfFZwXMDBmQE2/wAQbnx9YlJWX8edHQe/FE5UtSGK8XF2AqAA3dXieln5PilbuoZKr2LAO+56x1XCqRKnFaStHvFgDdwWChgFWzl8HvHFcUlGpLqKirAOb7doHhW0J5LTGc/iyipCkjCCA/8AaS7k7hh+8wRopwWZXvCVgku/gAq7WDl223hIuSpFillJcF+oe4JzjtHRrZPu0pUHckhJcJDXDm5cPcY9Y00vQ0G32LdQpUqb7spC0itSFWZSVf8AFxcPbweANTLSPcMsKVS5AexcZcXt0hvxPSqUqWQwWZapjEBQDA2sHYoe3ge5WcWn1StGUsUpBSwJJCnDggjJ7PZoeHoWS0v1ygyFBFLoSksPip3c3BIb92gjS6dapUyapJKaSlJv3B32fBEZ1+mJSGZkoTZS6DUAHF7Ozhn9WgWXMXL96mWolLMsMWpL2IO9vlG7WCWwDTKcoT/kT5sBcvhx+3gHU2JsQ7Pc33du7QwkILIPM1fS1kv4O0Ca5XxApD8pJZrEWsOXfLfWLR7M+jOgBpPIFXyX7WsREi7hUmaUEoCiH2Cu39sYgSbsyOy0fDJqppQJgpUo7FLje3xAJD0qIOO0erezumMqQiWV102dm+TmPM+FErCl3JAJSCXAwbgXuAc5tHc+zvFpc5KFKWSql72q2xa4NmZ48+MnYEdREjAijiClCWqhNStk9fnFzAHF+KhBKGct+vht844njGulHCVJyRUSEt27jHp4Qz1urXLFSlFiAQlnN9nPTHlCLVTwFVKHuyrmS4BSXxSC/wC3gR12TkxYpCWqUCrcJTUzb3Ic+NgIGnahlgpqfYAdsDd8/KLk69IPxFSjjNj0bH2gwIZIWJQCi/O7UlmtTg3z4+EVujKNoFmzVKIQ7v8AhuALfjuMNjEWSFsL0sss1tjkA3bPl1aBtOClOc3UoKxm3Qux3gnh+nFbLW4eprKUd3Nj8j+itqikYtdkmzJSEfAaypwblJD4Y3ALA+XeF5nDnHKHSTufw4Be1jBU5LTAHch2IUSwCk7KsfXrAmnxuU2JwB5v9ekBF1EmlTLHvKyl0q5LsDcOycmwFs/OMy5oCiQsOsu9LBPMTdLOos3hGNPpUrMyZuhbpSTZyQPOx+XpnTpT7twsVPYMkvzE7XBY2sPyoye2Wy55YMbFw46OMdSS9jsBG1POpd+QYZhgb+QDNmN9AvmZ98tZLrTfre+PtAXH1FyfwlRGALsNs7tftAjrop5G1bKzPrS7lPMSkWu5uf2NoZSEj3K1LUXYlJ3JIDP1Tvdt4V6VVKACcs4z+IFxdh0bqDB88OhbB6EipOSxABLgszZ8YMvoTihbplc6Abmkv9RYeAjKwlUxILgGYkWzj8JOPONuHkVgqsBKUHu9kKbHe3eKZU6qaj/9ibFrMGv8/KNWjfkD1+npnLQ4LKZ7Wv8AnDbiEhK5SZgKQ9IUku5pSA9LUjcwHLk86iR+NqbKNsgfmbQdqtSUtKUKQab5Zw9glzhX06QJPcFSoXzdYilSAkoBu+HFiEthxfvtBGo1SpizUSQE04ewS2c4v2gHVTQCLPym7Hs/rBQmAJWoAkhJIfayLuc5NuwtBksVFIYdFptUBJnoBb+fMISHxUzjsL2/OOW41L55ITSkISAQDercnu8PUyv5U5RFQE5YJAG603LbZYYv3hHxnTlE9LoCSUhQADFtrde/aE8VWL5HpvxbXkkCokCyb3YnB6ekEaXUUzUurCThWD+HDswDNf6wpnSlPUTkOx8cfeDNRoyhSQTlBLuS4xYs/wC27wzSqhVKXYeiW0wBTBPulm/NYoUMDoxxjOzwj43KEsgBJCCEzJbmxSpJqa3VhY/hPWC9TpSkVK3QDjJNY36EN4xOOzjMkJc3QEJH+kINID3/ABF/+o0P3KjS0Y8d1aUBKaXCkJVUWtUkKyQ5ZzvcABrPAvB5qapxVbkLqDv+JgdrqbYn0hXx0qrRVYGWlne/KG8rsIZcOCkzJoICVFBDM7mkm1/OG41ACXzAuinVJlpUpQQFknp/TIGBmwH7eFet5XSQCSEkG9gwLC7MX3G1oJ0upISmk/jP/wASOljs8Ca6WSyiRcD8QfHR3+UUivmBII4eXRg5OA/3ESKNICU5IvsIkCS0ePR7Nw5KZinDU3KOUJsNjuwfdvpHQ+xujSiQWAcrJO9zdnN7O0eZyFTJJpmAkIUzVAKNQuSwN8WcNsI9P9mtahUtk2vhwezv5R50FxYnY9jnPaPiDqEmhRc2UCQHyxLU469rQ/nk0mkgFrE484891epWNS4mpQSXICQkr7AmzG23rFpOkAYe0eoH8GxBFJDGz26n1jhU6xCgLpWpsFRVhrEqw3aw+UdJx7XoVKUhmIUTkKHgw5nLm3Y5jjdAqUhVSkLUeijSAR0vfzx0hfh18uiSdsZHQqcGggA3IATawBAsSTl/ONphUqke7MyoNcWfqGwW6wDruIrmXPKKjS5Cj63Jt26xlMtVCTV8a6WJN+hLF8npF39xohM6dRygS0k2dBBvhnHkc9RvG3uykrUUp5UlwFJvUNgTVYMeW4sIH0HCisJm1Jc3Zxal7sSzs1u7xtqJylKSkBKmtaknluxO4BJu93MK9wa2wb+PBnEE/wAsh6bCzjp6P94ytI921viAZRG9IHo3z7QIud/7ghKbsGDXJ5ckW9G9YKmnkQbDnNgx2SR32z4wzWovF2jGj1RMpSSKk+8Kna4xZ8h2FoFkznGL1AEt4/lnxizTTh7pRv8A1Cf3vAGjmAoS5uVB892itYyY90qnKrAAqFny6ug/d4r18oJUoMeUkAKAbYEO1zceEEcDUXUQL+9SP7iWq232ikhSppJIUPeqSpTWBJQyXOcH0ia7HloH7ghAUTyvT1u5JAgzTBKZE0h0ukAOLcoup3+Iu2N4L4zw/wB0lCUqqyohmAU3Q+XhiFK5oGnmWBVYO2Awv+/nGT5f+iNUzZE6mkhlUy6bj/D9YF0RKpqcHnsOppLeOAIt084JTc2KClwHyGsOkD8Ok/zGUDZZLAX5QSwHiIdKrDJ6i/hhBn8wsZhs+c227dDB3EdQj3UlYI5viCjUzhLblWGG+Ip4eTMmIUEqCgtmCXwk7IwAww+H7RnjWjMqXLCqX+F8WTYEgh/wuCb5sIm9kFN0JtashfLuGzYY+doJnTEhK3Jsk0l9+RrNlgRC7ia2UwPn18usEar+mewPpyCKtZEEXdnQaHV0pmy01AzJpGGd1Agvf+3B6wu41NCtXKYgvKDn/Koufl842kJKpikpJCa3SHZ3Vb5JN4C1UkjWJH4qU26knEShHX+DNfMZ1MkVClIcDa+/6s/hDhOjUZl0kBUtRDkJAchLkbJAOAR4sGhVr57rSLk+7DeIO5/eBDLjWoPvgk4KQlRNrVdALMPPEB3g9JFftMopVNSLpSiWkMQQGTNYDcnvAXFUA6Yrs/IlrbIRjfJL94nGEoadRMK6qS5SXFlim/i+2S/YfihHuALu/SzAJZvSHiuicmmDa7VCYmWpSeakJJBIakAO2HPV4u4VZSlKU5psnx28AIW6lYoS2ab+px2tt3gzhOpDlJs6XqZyG6WwTntFZKkST0p00y8sH+97t0a+PrFGsl3BGDYXD9nG0bSga5bX5ww8GirUkW8L+PaHX7hn0W6RPLjfp+sSLdEoUYPy/KMROTdlIrD0Pi+lJK2peYu5PZg+bKBLn0Mdb7CaX4ySpwrxDMfxFyc9ekefjU/zEklJBUCQQUsXuwx1fZn8vTPZxSESjN/CQCKSCPJgk98HxjhSaIor9rPaNMhPuwVpXkMRjoWL377Rxuk1qFKUSldTg1ls91G/gPARZxHjCZkyZUllFZWS1wLAAOC1hmFOv1fvi0t0JS4IcFrXJZrm8V4+gJ2Z4mEVfiAdgqwcW6bwitU7rmMbAuA3QqcbdIaTUgsCslPciwDfh2FxA833QQ4qCj0SLeL3a+3SHhioWjSaqYtVTANikMB8g5N/GLNKk++SSvmStJJ/t5hgAbRrKnEJBqDvy1ANhV8EeQivS64icJgZwoKZhTYuxH2aCx1RtpdUCV7ClxTcB3ABLXdrxZKnOuXzM+N+ockDDj/qFmknFJW1J5Ei5te3zdoN95zAqZ0pPwlm5lYJfrBaKLoGSspnqADkAYZrF3i+XqHpAL86jbHwi99w+0AInPPUq+ALnt38IP4dNCyh7UiYoqNsqlpAH5d4ZrL/AL0FPDWRNHul3Y+8bruX+0CaIumS267vjexH2jdE+qUu4DrBc7kk/qYp4bO/og4Ewlz2SC3z+cUrH/fRl2h/7MUqTZPN74buaQkkht/L7wCj+qk0AkzC/fmRcd429kJlkA4M057IAcjpeAdJNaagZPvPV1Bv33hUvmkF9Ida/iFdIDj4gSdyzvfulsYYRpxdMkaYGX7wVAVVAZDOpn8s9YWrWOT/AFKc9eUxfxE/+2RfZRHT4mhONNfkzSaK9KhJlglylKSrq/l5j53jbT62qakpSBzEeIKTY2vkjfbpGmg/oLDn+mrHYosbY/SA+DnmSX/EfLkPyvFa7EfaDNBr1omE1EFMw4a12JAx/wBmHnFNUidJkKmzJq7OVqlgEsBaxJLnc2+ccrplstZG00/UwRxUtJkBv/xv5k/P99ISUE2g3gLxlPOFEXV6Hb6xfMV/Kmj/ABY/+Uv8op4uvnSd29bn8o31c50TH3GRa5Wgn8vOKViMssacLSFz7OAVBmsQOdWTZgPWBZqwNegpCVPSc0gmoYJakeLN2izgk1FR95UWKTZVKjyqsLEXeF+sI/i/5YLWpBOBykB+oeJKPzP8Bb6YVxJLailQKSRgjBf5kEZ3g/jmqRM1CChwyAFVDcFRO7lwE56wv1s99WCU02TUGIZil7HG/rtGeMJI1SnTel+9gq8Djq/AyefyaTph92tRUpnSMNYIa3XEY1pBkA4cqY22SABjt89oqVMHuJjbrSBUOidjfzD7gxXq1fyUWyVP0t55gpaTXZqjSqmSGAAKUqVcpBUEkuz3LVYgPhiSVsM0n84YcDmNNlu1K60F8FwC3V8Y3bwgDQponUqdNLpPZresWftCLst4Uo+/ksqk1hldC5viBNQTUern6mLuETymfKUDSQsEHpf6RTqTzq8Tu+533g/8jeg3SIFAqBu7MWs5/wATEirTTjSz46n6dokTcbZVPD0XhciXLlImKSFpSXUCC4YOznlJgjiXH/5CJKSwAqYBhSXKX6kBrYzAfE+IhMilADqTSTdiRdxuGv6NHP6+aqkhRvuGZsm1mA7RyeGLbtkZvKRsvWEqOWIvfHqWiiXOI2sbO5xd7bvgwJptTSSkygt8ZCnOwKb+TRdMAJIpNiQwdh4k3a++8dTXoEUW6TRVVEkB2wbhyGB6CDtTpQ6U1JUUsFHqTcsbEgAsftC/SzUuAxqNrEXJKWZvADN4N1mqTWkIawS6nZ1MMDYWby7xKV8hvRSZjKloK1KQS6gLsQ4x/txezRRMFNRJLC9stS7G1i/yEY12oeYCSMVAgkjCyzt1a7ekJpkwlSt899jf9YpCN6YbaJQKZjAO8sAMPD77RWvXVFahdkhz/uJJ+mOkCaU2mEOCACC9gxEXaIppJNsAHHQmGca0ZMrStJnK6P0fAP1aDPZriXu5j0hQoUgjqFKGfSF6PjW/U4w5CvlGNFhZBww9Sdt8Q7jaoyZcg1Sj2Sgn/wAqfvFEpXw9HV/8QIgmMhuqQP8Ak/3ih7+EMkZs6X2YnU0ncFbEHqn9PnCnRF1p/wBQ+sZ0GqZBZ7JUX7lgD82gSVMYv0aFjHWwt4gszHWOgrP/ABME61Z9yBsB1y6ift8oA0CQpYfDF/Agj5PE1QUlkrBHKD5FyCOxBg1oFILkzv5C3bBZ+5Tj6RVwn45YveY2f8Wjfhkj3v8ALwVBQBYnm/C9iwcMTsIK0XB1ypssLKQRMuHduV9rGzRm0rQL6F+nXaYWfn+5i3XKJRLB2kfJ8xXppTBTEKJJ+SVGCNW4QCxA9w18fGx8TcdNoHs14B66a6h2t/yP5xrqFECYDvj1EVTjzRVNmPUTvFKM2OOCTF1lSCykpSQA7lmDgjcZgbimpK9SVbkJxy3pSPK93i3gUgrWaXekYuSLOG3/AEgLWiqarvbDdBEklzZnLA6dq1Tp6VKXzUJSCWuEgAZ7AXicXqTPVV8QTcu7uC5+eI00c5lEqoUwZiWNgAGJBBGzHxjXioJWothgb4d9jfaBXzfwHkUJSr3JUxo94AbhnYN3wY01U3+WkdzFadSQgoJJSVgkPZw32gjW6I0AiluZTVpcCo2Yl8eZhqp6CweXqlS/drSSChdQI2xcem8W64qTqFFeVGo43Y/hgKfgQ202jOq9wiUEiZQpJcsDQCXw3wjvc3hpZrFQu4bLqnS02utIuoJFzuo2HjGmqTStQ6KI+ZjRBAUHw4+saryfExvZvRfplMMPeJGJKLYeMxhksPX+G+zKCuX7xNQSS7kjIDn1iv2l9ibqmSRY5Fyx69R5ekb6WfMfJYElvS0OdJxshqs9o8KPxE4P7AXFqjy2f7M6gK5Ja/EA7Of2Ykv2R1a0qV7th3sTm/77R7Po/aFBssgHwNvFnHnDZPu1B7EHz+0ehHzSmrj/AKCoHhkj2fmJmJqdgwWSCzAbMwPw4scRZN0LqSgPZTVMemQfEjvHtE7hcpW3pAquASsOr5f/AFhG/J9g8TxXi+iUKEqSBblIfZB5c7ED6wpVpVBa0gkAJKrKI+FNWetvWPdtZ7KSZpdTlsfTDdLQFqvYWSognIBTcbKyLQ8fJNLUDizw+RIUVGnuD6j84ZSOEro2ChSpiblxhsPfEerzvY2WVVMn/aGe7387xTqfZKWSnmUAkgsx2xtbygS+Il/1DwkeVo0K1IXyMUCq7/CLkh797d400XC1qkqUgEuHI3FNT26PSOt49V1XApXulSkk0mzKF2LVcxFnD+sDaXgCJKQGqBdKghLJudme12u+IT/MVfQHFrs8p1OgmIIrHxCxBBBuwuPD5RovRqprNnv3849P41whCkSkFQQJcxKmKSzZIIbJcZgPV8PlzElCaS6VAO9ib1OLxWPxaaQHhwmj4esy1qAtSrJbBT64Nu0CypJNk3J+5Ij0TQpmJllKxWoBwdlG4dVruGd+kc9p9CkT0o93QFlSVColiHYPlnfvftFI+e7MJdNopwS4SeYlNx4lxbZs+EONTwoKWKypTSqsUu5BApYq3W53cGwhzo9CpC6FVKRSxckAghI5VHsYs9puGvJTMQCSFXuwYPypSMmztCfrXKjVhy+mTQs3YMq5TU9ipgHFybNFun1aRNCnDhWxrF2+EgMzWvFknSkar3YY8oIud0JJcC+S8HahVGpQmUlPMnmFIYl1YbcsL5ire/wASaJIUlXLSDVYB35VG3boWiicHcJf+mx2bmSfDaHsrTAqZvwEgAkkPjLk58I0TwFRQVJPLzOC7gA2JA82tsbRua9g05zUS7m97WH7eLToHDEsobs4vcAt5xZqpapakFviBpOXANNj4p+cW6hMwOFBix62KTv5RVy6ozMcG1hlTgQOiT+oF28IK4to5k2dNUlNpkyoAtU4LWv/AJGzm1y8ESeDrb3glOCAolLlnuzuw2F4FUFBZFBJdqQ7tuLXFm9Ii3crQb9AplpUkIS5KSVHH4qQQNizAuSIzrtMFHlUCSwuwDjF3Ix1MECQyzUKSxNwxHZ1WdoG/gujGwZ3bYYhrBYoq+sOZ/FUp04QECtYIKrHldt97bMw8YrRw1IHM5NYsFBOxLfCb2tDT/0ETEoQQpDKUSSLAkVAsWZNslsxpzj7Cjl9QeVPeGfsxq0hQRMoMsLCylQyPhIBy7Ht94Xa2TQSg/hLRNICCCxIAI6O728bxV00b2Drz4GIcnxi2cjm8894xqJSkrUFfECXd3fd4IoVo1Gnax6D7xIr0qmB8fsIkSk9Gs9R4TqlmTfxOHZ+u8M5RKlAkC+377fWJpZyCioWD2H78Ys00wFTYTjPrHzs3bMghGgQxNQSbOota+Hi/TcUVJLAiYnBYFwf9toxJlyh8Srm7O9g7D7xbqOCoPNJWEK+T9bGG8XkcZWXS9oe6eaVhwxHhFoq/wAYSaHhUxwozamFw5Lv1ffvDZGlf4TjNxbxj14yUlYWqLjV/j+/OMGcR+If+P6xodAdyPWIND1I+f5w2Awn8Yev/GKzrV+P+39I3/gk/wB3y/WMDSDZQ8x+sbDYVL1JPxJHoPuIqmTB/YkHqwgo6MbrT8oyNEjdXo0BqL7NYuWlJygH/aj/AOsCTNIgYlpHelLv5JEOzppex9QT9I2GnT28wfziL8Hjfo2eznyghNPuyzNgesLZshVSSQGSGAIFut8/KO1TJRuE+kVq0srcI9T9In/jpdAaRyGlmqBNaQbMBa/RwRAvEFqUUhMpJa4JuxG7fLwJjsJ8iVsE+QP3ECGYEWSEeSHP1aEfhnF2gcG/ZwWl4S2o97QyiSCNroLZwOW7vmBZ2iUdQSiWamJSkEKD5yPH5x3mt45SP6M1XU0IIDdgr9vAMviQUQqgPs6ACO1oZeTyLZIRwo5zQcOVMUSZYIY85qfktgXdy7Q31chaEoIQhJmhipFSAFAvzJvU6d+xg+RxQp5bDupznO2cekUalaVggrLdrdGFxs2YT9Vt6DKOXn8ASSkkrUtD2F6bg7ZJHUde0ba+SiYpRAJAy5u9vpY9YN1CVhR5ird3thsdWiqfKqD3B9Nv2Yupt62TeGZOglsXJASm5fNwAxZnbyPWEeo06RNas1JJSXPQhyCT12vDz+DQpCQSqpi3fF/D9YCmezYJ/qBwAWbr+R/ODGaT1hsV6ZQUog9CxA3xvj6xJa5aSoqDOSCUlN+Yqw99hbp4Q44hppKSQx/ucN6klnAYbXp6mEfvQZgqDkKa+2LHbGYpGXJWY118oZIHOXBDEuMhV7G5fvDeTq1TUKSSpVaWXZJLOCd74LP28hSiWkqJCZhIJcOOgH4jjrFmhnJocSg7sQSHwou5Y9OmBAbtBEvtLo0DUsmUpCCA7H4rOWyAprEddhBOg4coKeUl0EhJJAunel7AuHuHEV8f1lOvBCQKCl0hRUCWD5JALWt0dzmHmj4hMKCEod1PQxAAA8e2Ip5JOMV+DNnIzeEqC6FEAPY2uWfD9H9IN9ppCKgsGr3gUolm5nGbnqTt8oY8b06lKSp0gpu6QBzZbow27HvCv2imzFmWFkOpyAGyabejDyENCfKSdgsW6QsMtf8Ae0SC9BonTdhfp4HrEhpSVho9C0U1KkjIB5m9fvB8pHKCLXb7/nEiR4U8YV0ZC89QAPPrFC9UpQcnFv36RIkb2N6KtPqlIVY5Ltt0+8NEcRI5r2+IPkfR4kSPQ+H6Kw/aO5eoqD39Y2E49fnEiR1mL5aFEWPzMbjRqO4iRIASpcpQ3x0jX3gwSr1/WMRIJjdM1AyCf34xpNnoNgn1MYiQEAprHSNDEiQyMQqIismMxIxjUCK5uiCrq/frGYkAKAZ2iA+FREDK0qruUq8iPziRIRxT9BaTQP8AwN+j2sX+0Ff+iWAKttgz+MSJHNNV0Sn44roIRwZJLOXG7bHzg/W+zSVqQpBpUE0l8KsRf6RIkcPkm08DGKEHE+FNMAcEE0pfY0k7bfl3skkex4mTKCr4lC4cMHLno9j6xIkXh5JJYTaVh+r9kkSysPU1kn4bu3MzvtfxtE0OiTkBqXzfAJ+gI9MRmJFOTb0KWnJe0XCx/EmlkJSBYDYMSbnPN1/OO702k93LIT1GS9trNYsOsSJD+dvhEH1Cp3sr71iCkMgBmd7dS7Z6fWOR4j7P+/nsspCZdQNIu4ULgbgvv3iRIj45NaUklR1Gs4HLl0BBWkFFTO9yS+YkSJC6Gk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58373" name="AutoShape 6" descr="data:image/jpeg;base64,/9j/4AAQSkZJRgABAQAAAQABAAD/2wCEAAkGBhQSERUUExQWFRUVGCAYFxgYFxoaHxocGx0aGxwYGxkaHCceHhsjGxgbIC8gIycpLCwsGiAxNTAqNScrLCkBCQoKDgwOGg8PGi8kHyQsLCwsLCwsLCwsLCwsKSwsLCwsLCwsLCwsLCksKSwsLCwsLCwsLCwsLCwsLCwsLCwsLP/AABEIALYBFAMBIgACEQEDEQH/xAAcAAACAgMBAQAAAAAAAAAAAAAEBQADAQIGBwj/xAA/EAABAgUCBAMGBAUEAQQDAAABAhEAAxIhMQRBBSJRYXGBkQYTMqGxwULR4fAUIzNSYnKCovGSFSSy0kNzwv/EABoBAAMBAQEBAAAAAAAAAAAAAAECAwAEBQb/xAAqEQACAwACAgAFBAIDAAAAAAAAAQIRIRIxA0EEIlFhcRMygfAUsUJSkf/aAAwDAQACEQMRAD8A7/hvExNSGR0LJDWU4BAcMMjrvvBkpBStYUlRYAuyjZrbgbwuWUSnoUorWa6Us6nwGYAJfa2Ya8MM6aalihOAkm9rEqO7vtHCoW2ObaHUpQoITk3pJcj9+mIKTxNVTUkeIYN1fd/rGF+z6feFaFEFRdR7NYJ2F73BvF50ywoAMU7ncfv9iOhRkgYEo1AP37RcIrlSmz+UWxYUkSJEjGJFc+cEJKjgXMbmKJqwElySL47XMYwn4pMkzUulSSo2A8SNjuPzhMqWr4Sy3skoHiS4e/p4dqeJqlKmEy3DWdNwSxuBZopOqU3KbguoE02BJ/FliIo4krXsOVqQlH8wMSaXA2bo2GbO4NjCfikxSwUpKaTezuzmxADHLnwjTU6x5bKN3Zr4d/v4Qmnaw3vYenp1gwh7A36RpqhMlgpIGHN3G7N5CF83SE87K53IPMHux8b94YS+ITDy2IYhmBbZ/LrBSQaFErRQTSqghyWyEnu1zFG2gJBPDNGmSlKWAJuTm4DsX6RYCUKUXdX4bbdw2CB38sQOnXCnkJCBbmNRdru/fbw3gRWocKJDNuGfs5GbXjkkm27A2Ml6kK5QWUl6RsC+D59YG04mOCspt1I3cWYHHQwtlkkgA5uX9bjPaCUa0uAVVdWLPZr2DDtsCOkDhWGscT6ShRAawYbvu5fDA/TEJpilISAUu5qt0J6tfBuI2nTAElIU5cBmBIfJG7F/pE4Rqq5gqLJBIJubJAAQSW+fQ+Mb9qGuysGX8MxTWIuQLsbEtnHjA05EpEkEhIqFg9QfAObXAPZz2gnismsq5GKw4Yu5B38i9+sAafgctSSKy4Dm7DqGcXu+O0NCUa0e/SBJ3FkHBZYSQ1Apc7BLMAxz16RXIQqWqXNIvUCHAOMZDf22bcdbdBo/ZNIqUg+8pGFJKc5x0Je9mTu7RWuQZSpZmgICJgUrewDsE7O7Pfa4aH/Uj0h19WKOJizqQXBLlRIL5Yird3DbdYFJlqpCSAPxCncd7Fj6xdxviyVzSJaakBSihKgXAL2bPfyECSpC1m5Sg9DY3ZmG+XOSGJitUtJ3fQzlSpa8LKfdILOp6Vf4pJul35he9hFE3VzAZ3MVVUBSgS70qGchRDhg7XHSBJnC6S1SXqpqclJI6EAvd74tmLpGlmSpsxMpKlUpqKikApSwJLXYhTXB+rQMHVlUvhSakXaxUqpLBgSAE/3OANh8oJk6aRLQFMoqBLVYw1P3fwxAapxqYrF3JOzu/wBooRqVOH65LkeX5Q1MXsZzJqaaQAmo+uz2/LMUaWUtNSxaxAHqCQ9rXPWNdTpknFSeZi4dzZxi2Rvv4QRKqTIWCrlJJSKjlOWS7EZu2/cRkMkM/Z7V0SR/QDknnUQejsB2iQPw3SaYykmYvmIuGmFu3KGjMQklbwZ2egK0qZGoqZa9wpKSeXmJS27YxjeC9PxdKpgRLmEhQYJpPK2Ki8dVo5KKbD1vC3iPsrLXzIAlzKgqsDp1Dh4ko3o1h+lVNBNQDHDHHi+0FoU4fEBaCZNCf5ly9upvktbwg4GHQpmJEiQQEiRIkYxI5vjPGFylF08ina7ENaofY4D9ob8WmhMo1KKRYOCxDlnjiOIzJhS8ycFpSHFqip6fTzMNFCSdGi5yVEFaSlW6i7qBYAt/d4Z8oEmaeWbpnBVJdiNhu2HzYwFrNe5IAKUhmckt1JJGHMAzppxLSCT0H6RdRZKxpMnpDJUK2DVjLEdB0gLUcLB5pZJAuXPw9SS2PzhfKmJ/E3cOXfs0XBYSklIZ9lWV6/bpB4tdBT+pWhLPSXBsVMRS36nHaAzpVKSpQskfEcAvfxPWDUoC5bHIDlTvnLCobN+826OeskykKpSpgSdwN6T8TRnKgqFlB0xQhKSClhvZ73I3I7xkhRq3QBUGvfa2SIZy9LdVKFOzArLk/wCRBG7G1w3TYPVEMlJap2PhcFgS187flzyempFUkCoApUEv8SWSVOC6Qkl3qs7b42jVS1CYE2dLlyCl/i8L+W0ZJcy0PZRZsdwPqOsHLkJE34Ra9KgWNT2Ad3F/TyicpDVZrpZaUgVKICk3vl75vsXfLh4E1vE0qUfdpApBuWH9zm2Tj0HeN0qlkKSQlmAS4vu5Ydzk72jWVwSVzrU4SGATVS7gOCbAM7ub9RC2l2bjeGU8QTWG/t5knD5s3S9xlziN539OpwkEncvsWPZnHWzwPrOFmUFqE1DISCAuxUkliAUhja7gNY4xC1fHUgZJNgGABt0+V+8Oo8tRmq7Os0XE1pQkl0pNqiVgnYJQSwNrZ3hfx/SylMoLmORVzU2F3DjIemw6enPD2jnkUo3b4j2a5NgO/aMaSXNnhRmKVRKTsRYEsLnAL9Lxl4nB8m6DdmClEiYHJIDEKSUuSRYJBFw/73iyeszzUoU9A5scOS3g/fODF+l0YlzglK0kkGpd3Tg8tQ+J2un5tfbiOre6VApSTSKh1yQb3d+vWKctCqNZGtmAGUVOlSgokJAUFYZ1CosCfhcA3aK1cRH8TMNSkFiEqcHmSQxdNtnYW2jUcSWQE7OMBi4Ni+xHYjvd4A1CBLnBgF3JIUAAbnodwx2+8NFW9HsZ8A0QnLKZg+PBYHmL7hinv2inWaSXLLATBQoVEpDggsWcMQzM7fD6r5WtMt7AqOCFEkdQzte2XxD7QL/iEqYEOASlKndYyqkmxa1usF3F2+hc9AeukJRIPM7TFgKbNId7G/qReBZiCZaiSHJLdbEF+wb6Rbr+FTpTuhSEkqF2L2YixvYt5wCvTL9xWomn8NrOWe+xv+7RSNOmmGxppNYoS0CoJtu4e5uG2iQtlypZSkmpRIvzJSBc2Fjtv4xIVpWFn0PwHiCZ0qpP/XYwzjgPZ/QzJa+Umh3tyAMws753cHFsvHeJWMPHHCSeIzTN4kSJFAEiRIkYxIr1E2lJP7/6jcmFnEwFpIqptY/Y7/eAzHO8bmEqKq0UoB5VnJ6O/wBekc9qtaSAHKWwLUjt4eFoP4p7PqJKkvZ8KBvYta5jl9TYgObZt36G8WgkyDuwzWLrpBpLbAN02NrEYjfRcMmFYKHSlLKUTuzbWt27wKuch3SxezWB+eY3m68ulKbHqHFT7G7WaKaMq9hvFdLKKlUEJAukUh2bJCXAfq4gKbJlIUUqdd7Xa25Is3Z89N4HCQVKZbKOQxLts/37bxTNmubWKrbP+eYyQzf2CZUsKSAjloFySkBR8SQeo9I30utlhRLkqGVjlSHsW7C19+0U6UCgpWHJDfExvsewZ8/WL5UwJSstSCCBYMbMQCXfOw8SISX0GUfbLeI6qlLJyRZtwzAZ7N5wAjSLIrY9/wDSAQH3Adu3SNzrDOqmLSyB8KRjPQXYkkj8o21uuUmWOjENnodxi/7zEqawRJWazVmmUVAKIBcAeTBnw2R49YxPeYp61JLYAfqbuXx9HirXzmlpQlucAliPhIfc8pA2DG/do1BKUqSoVkgIIL3BILuCwLt6+q17KS9IqSl0qKlElIuU+B+IEZe3rDhOoP8ADlT1FdgSP7mBOX3z3Hko4yslazyqIICgguSPEjyDizRsnWPJlJpqNQCVOQ4ChUmk71NffzEGUeVMWL0aatAXOWhViZSrKUSkkOXG19gN23eEi+AywlLg1U2Y2JO6i9rbfrDHWCYuYSGBTLUSmwDAhNuouCRb1EVz59UtIqYMABnZyXbcnHeFUmkW4qraFKeFO7/ywM2JewIsQTcGJxDiZISmgAAs7EOAwdzckNjO0dNwWWhSSZgegk83get2ftuMMI5v2hKSoOQsDCnY9n8opGXKVMm0kVpUszSlNJIBU4vYCpkk55UlhFIJYkgMon4Rc9XLfIQDLnXpXYN0ywtf7wbM06mApILikf6rso9x4RSqF7CFpqou9gHFglzbGMAncneF2u0g94wKlWLlR6Eh/BoOVoqpSaaqhMppc2Fzbqc7W84tRwtImSvdqLLlzFc12pruQQ3wgH8jjJ0OlYmmSEgpAUCFMXvyudz1AvbrDfhwT/DTZnNylAywck2JzgA2D2yMFbrEB0DIDKJw4JfbG4fMN+E6eWrQ6xRVSpNFCDu73bchiH6Hwh3q0WtCNRKXPTLWn3igqbNTQ9ZBSgKUQS5Dj6O4aFk2YP4FgSSF3Bwm4uCzXYDMdFwnSInnToXMZYmzySFgH4QoWNgFLt3viOZ12mpkKNRtMUko2zYhrnu9oWNYM8LuFcSCJQS4Bvt3N8HaJG3BNLLMoFSwCSbMs9vwpIiQJVbMexT5IJqTMUOYAkJKgwzcAsq+9nh7w6UkOzggAEEu20JdCuYSBXZXxFOL7fE42xHRaWQEpFgDu0cfjpoaRdEiRIsISJEiRjA02e4UxYix7Wfp0vHHavQzZkxSBMSlJYkAXVbLYYjxhv7QTyiYhkqCjuHY9Oz+MKtToFqCVJWtJAPwc3RrXbvhoF0K9AtRwxcj4VsomxUoIZ+5LXFr+Ec3xOeofGQT2Y+ZKSz5hjrdVNKikqC9rOQD0d7qezYhVqFISecgn8VmY42Nh2bfeLQ+5N6DKmLWlkkNskPgDJADAN3gzSyVl8qAfBFLs7vYN4Ob7GBV8YVSJaBT/lcFr7dC/jeKPeolspl1BwQS19gALiz+EO7Gi0gwzFFHKAP7n3O3dzGZViqopJVZiHJe5NTYtn84EmcVmFLBHZ/A2bqfpDDh3DiywumyqSd7fiyC1wHF+3QN0tKpW8NuGy0hIqSajZIuHy6jf13LAbXp4prPeEIJqpsOjBuUds+sE6WSR7pikEi9yTlYZITc1YDfKKp5SiaoB1DmfxZDhyXap2ftmEvbHcLZhSkMzhkENS++AM9QPMuA0WDhxuWXyAlQAYqB/DnNnhdqpHOWBpB3Ll83tbPQM3oz/wDUQZawQQT8LAcu+xsL4v8AaJyT7QsY7Yk42olSUgUgJLFmUWfbDkbxRqJxoSnYAFTk5ZgCR13BY9w0GapJVMlh2JSSdrsCXcblw3hFS9EXdSuZ0s7bqLEEvbHXMMnSBwsrMhK0KKUhLXDFRA2UHe7VC3aMe5mBIUlBZwhJB6kFzzFi7W+Y3xqFKpWlKUulbFkBh1IWCz9y2RcwLpAGDoJmFThlhmBBpZviseuYNCLGdPqtSB7yoGWtaGCafwgh9zSXQA2z9WhZYgPYJRyuVbIOH8LMTiLCgkVpCW90QRzJPxi/MXU3XFxbpXqgUkpYhpYUou7KZT46ku3bpEqo6IuxppJlCFsl1VG5vU1rDGbY+phRx3hYQiUpi6spJPKQ1vQguOsO+DKKEzFCUFlKlC5Niwbs7k2uY53jcxUyeDN5ASoJSf8AFNks+KgBmNBbZOWuirRSZasuFMSjJYoBKSf8asjpBGmQspRNCa0pUQVEFlLuopAd1ZdwxvtmGuk4QgzkB0pAlkl3ZSbAY3Iqz/aR0gXXhaFyyl0o5RykpqSkqAUzsCEFnFy79y3O3Q3BpaKpE9KVVqUpSq3JqLHPLTnO4c+sFmWZs+SpCmqr5gC4qt8JwxUdy5eLRNQ0pXMkc6SzG1JFWA+RdxCVOpMr3dBIOXDuFPZjZiw+cOk2J0XcR0pkzUpUsqpUCQAoNcEEVJAO7WsQdrk/hepQjT6xMwvMUkJQnLfEpUz1CRv8QgTX6+bOEtRmFZYfEA4OCCWuHvfrFmo05SJpJcqGUErBAqsSMZGH8oNuqYVmhWkmpQqXMUUgGZNqPYIexY9WHQ9HhJO1CTIXSAP5hISSLAszDrs46RrP1KigJAdNSiTu5Sx8mDwKpA90ojlIUA2xBbd8xSEQTehOj0ZmJepmt9+o6xIYezepaUR/K+I/GhajgbpIDRI0m7YVG0e66WWEqB6+LflmGwhBL1QCrrDPa4O3wgbF/tD2UupIILgx5/hfZpG8SJEjoFJGDGFrABJwIXq4qhQKSQCbc2LxjCriWrJWpK0hbWZwlgdidzcdsd25fU8RnyuZIKZaTZJcgG1ipO9/Lzi+YgBe7mxT7z/+vxeUL9fPYWWQlIslyG68qcn6wEtJtgGr4lNUo5BbqGbrZusCq0ilmuYoguwUANrZfNv3tbK0y1H3hClPezqbdy9wc3OIqCFqNyaUAlP4wH3y3nFk66MkbI0VBCwSQCXUU5YgZzZ/J4ynWFRWSo2+EM23g4HgRAM5Si/M6XOfJ+hfpEQpOEjuCbkOMC/WMXQTodJyqUXSSQB0uAWxcln2xBcnVlJmAKLBRchLMH7ZHYgdReBDqEBKlVEB3ABqsyAA2QbbekX6CWmYSa0oJu2Wc4qFsFmPQPAv6htJ0izSKKqQGqAUHFgkOTnu/ixHWB63mAJAAOCL0hg7Xezjx6xmRLUp0kimklh2NibYfYFz1ERMjmQQ9nS/km1z3gukCnKW4W6l0oZVT/ECwDXAdh1B3zbtA8hQoNzYOzWGwt0x6vtfOtUr3aklRaogXdmB2exsLYzGJ2SSCoFwSfMWGA2WvnN4WsClRXwzlW6r8irl7ukD6EjxG8UhbkVBJYy2APUHLYOcdYoM0cpQmjkU4fJy/wB79IXkqBAZjUA+3kGyxgqFjPyUbcX5ZiqVO1iQSxxdiH3OYxJlGoC5AYO4Szgde5z27QJOAJLkgud/S4bfeDjplSx8QA6kFnYEAEDN+sO8RHvS/wDhilTEtSg3IYkBseL794Z6vUpEwkkLZICa+bZQBwxhSpJuaipkncEO4ZJO2/pBfFZwXMDBmQE2/wAQbnx9YlJWX8edHQe/FE5UtSGK8XF2AqAA3dXieln5PilbuoZKr2LAO+56x1XCqRKnFaStHvFgDdwWChgFWzl8HvHFcUlGpLqKirAOb7doHhW0J5LTGc/iyipCkjCCA/8AaS7k7hh+8wRopwWZXvCVgku/gAq7WDl223hIuSpFillJcF+oe4JzjtHRrZPu0pUHckhJcJDXDm5cPcY9Y00vQ0G32LdQpUqb7spC0itSFWZSVf8AFxcPbweANTLSPcMsKVS5AexcZcXt0hvxPSqUqWQwWZapjEBQDA2sHYoe3ge5WcWn1StGUsUpBSwJJCnDggjJ7PZoeHoWS0v1ygyFBFLoSksPip3c3BIb92gjS6dapUyapJKaSlJv3B32fBEZ1+mJSGZkoTZS6DUAHF7Ozhn9WgWXMXL96mWolLMsMWpL2IO9vlG7WCWwDTKcoT/kT5sBcvhx+3gHU2JsQ7Pc33du7QwkILIPM1fS1kv4O0Ca5XxApD8pJZrEWsOXfLfWLR7M+jOgBpPIFXyX7WsREi7hUmaUEoCiH2Cu39sYgSbsyOy0fDJqppQJgpUo7FLje3xAJD0qIOO0erezumMqQiWV102dm+TmPM+FErCl3JAJSCXAwbgXuAc5tHc+zvFpc5KFKWSql72q2xa4NmZ48+MnYEdREjAijiClCWqhNStk9fnFzAHF+KhBKGct+vht844njGulHCVJyRUSEt27jHp4Qz1urXLFSlFiAQlnN9nPTHlCLVTwFVKHuyrmS4BSXxSC/wC3gR12TkxYpCWqUCrcJTUzb3Ic+NgIGnahlgpqfYAdsDd8/KLk69IPxFSjjNj0bH2gwIZIWJQCi/O7UlmtTg3z4+EVujKNoFmzVKIQ7v8AhuALfjuMNjEWSFsL0sss1tjkA3bPl1aBtOClOc3UoKxm3Qux3gnh+nFbLW4eprKUd3Nj8j+itqikYtdkmzJSEfAaypwblJD4Y3ALA+XeF5nDnHKHSTufw4Be1jBU5LTAHch2IUSwCk7KsfXrAmnxuU2JwB5v9ekBF1EmlTLHvKyl0q5LsDcOycmwFs/OMy5oCiQsOsu9LBPMTdLOos3hGNPpUrMyZuhbpSTZyQPOx+XpnTpT7twsVPYMkvzE7XBY2sPyoye2Wy55YMbFw46OMdSS9jsBG1POpd+QYZhgb+QDNmN9AvmZ98tZLrTfre+PtAXH1FyfwlRGALsNs7tftAjrop5G1bKzPrS7lPMSkWu5uf2NoZSEj3K1LUXYlJ3JIDP1Tvdt4V6VVKACcs4z+IFxdh0bqDB88OhbB6EipOSxABLgszZ8YMvoTihbplc6Abmkv9RYeAjKwlUxILgGYkWzj8JOPONuHkVgqsBKUHu9kKbHe3eKZU6qaj/9ibFrMGv8/KNWjfkD1+npnLQ4LKZ7Wv8AnDbiEhK5SZgKQ9IUku5pSA9LUjcwHLk86iR+NqbKNsgfmbQdqtSUtKUKQab5Zw9glzhX06QJPcFSoXzdYilSAkoBu+HFiEthxfvtBGo1SpizUSQE04ewS2c4v2gHVTQCLPym7Hs/rBQmAJWoAkhJIfayLuc5NuwtBksVFIYdFptUBJnoBb+fMISHxUzjsL2/OOW41L55ITSkISAQDercnu8PUyv5U5RFQE5YJAG603LbZYYv3hHxnTlE9LoCSUhQADFtrde/aE8VWL5HpvxbXkkCokCyb3YnB6ekEaXUUzUurCThWD+HDswDNf6wpnSlPUTkOx8cfeDNRoyhSQTlBLuS4xYs/wC27wzSqhVKXYeiW0wBTBPulm/NYoUMDoxxjOzwj43KEsgBJCCEzJbmxSpJqa3VhY/hPWC9TpSkVK3QDjJNY36EN4xOOzjMkJc3QEJH+kINID3/ABF/+o0P3KjS0Y8d1aUBKaXCkJVUWtUkKyQ5ZzvcABrPAvB5qapxVbkLqDv+JgdrqbYn0hXx0qrRVYGWlne/KG8rsIZcOCkzJoICVFBDM7mkm1/OG41ACXzAuinVJlpUpQQFknp/TIGBmwH7eFet5XSQCSEkG9gwLC7MX3G1oJ0upISmk/jP/wASOljs8Ca6WSyiRcD8QfHR3+UUivmBII4eXRg5OA/3ESKNICU5IvsIkCS0ePR7Nw5KZinDU3KOUJsNjuwfdvpHQ+xujSiQWAcrJO9zdnN7O0eZyFTJJpmAkIUzVAKNQuSwN8WcNsI9P9mtahUtk2vhwezv5R50FxYnY9jnPaPiDqEmhRc2UCQHyxLU469rQ/nk0mkgFrE484891epWNS4mpQSXICQkr7AmzG23rFpOkAYe0eoH8GxBFJDGz26n1jhU6xCgLpWpsFRVhrEqw3aw+UdJx7XoVKUhmIUTkKHgw5nLm3Y5jjdAqUhVSkLUeijSAR0vfzx0hfh18uiSdsZHQqcGggA3IATawBAsSTl/ONphUqke7MyoNcWfqGwW6wDruIrmXPKKjS5Cj63Jt26xlMtVCTV8a6WJN+hLF8npF39xohM6dRygS0k2dBBvhnHkc9RvG3uykrUUp5UlwFJvUNgTVYMeW4sIH0HCisJm1Jc3Zxal7sSzs1u7xtqJylKSkBKmtaknluxO4BJu93MK9wa2wb+PBnEE/wAsh6bCzjp6P94ytI921viAZRG9IHo3z7QIud/7ghKbsGDXJ5ckW9G9YKmnkQbDnNgx2SR32z4wzWovF2jGj1RMpSSKk+8Kna4xZ8h2FoFkznGL1AEt4/lnxizTTh7pRv8A1Cf3vAGjmAoS5uVB892itYyY90qnKrAAqFny6ug/d4r18oJUoMeUkAKAbYEO1zceEEcDUXUQL+9SP7iWq232ikhSppJIUPeqSpTWBJQyXOcH0ia7HloH7ghAUTyvT1u5JAgzTBKZE0h0ukAOLcoup3+Iu2N4L4zw/wB0lCUqqyohmAU3Q+XhiFK5oGnmWBVYO2Awv+/nGT5f+iNUzZE6mkhlUy6bj/D9YF0RKpqcHnsOppLeOAIt084JTc2KClwHyGsOkD8Ok/zGUDZZLAX5QSwHiIdKrDJ6i/hhBn8wsZhs+c227dDB3EdQj3UlYI5viCjUzhLblWGG+Ip4eTMmIUEqCgtmCXwk7IwAww+H7RnjWjMqXLCqX+F8WTYEgh/wuCb5sIm9kFN0JtashfLuGzYY+doJnTEhK3Jsk0l9+RrNlgRC7ia2UwPn18usEar+mewPpyCKtZEEXdnQaHV0pmy01AzJpGGd1Agvf+3B6wu41NCtXKYgvKDn/Koufl842kJKpikpJCa3SHZ3Vb5JN4C1UkjWJH4qU26knEShHX+DNfMZ1MkVClIcDa+/6s/hDhOjUZl0kBUtRDkJAchLkbJAOAR4sGhVr57rSLk+7DeIO5/eBDLjWoPvgk4KQlRNrVdALMPPEB3g9JFftMopVNSLpSiWkMQQGTNYDcnvAXFUA6Yrs/IlrbIRjfJL94nGEoadRMK6qS5SXFlim/i+2S/YfihHuALu/SzAJZvSHiuicmmDa7VCYmWpSeakJJBIakAO2HPV4u4VZSlKU5psnx28AIW6lYoS2ab+px2tt3gzhOpDlJs6XqZyG6WwTntFZKkST0p00y8sH+97t0a+PrFGsl3BGDYXD9nG0bSga5bX5ww8GirUkW8L+PaHX7hn0W6RPLjfp+sSLdEoUYPy/KMROTdlIrD0Pi+lJK2peYu5PZg+bKBLn0Mdb7CaX4ySpwrxDMfxFyc9ekefjU/zEklJBUCQQUsXuwx1fZn8vTPZxSESjN/CQCKSCPJgk98HxjhSaIor9rPaNMhPuwVpXkMRjoWL377Rxuk1qFKUSldTg1ls91G/gPARZxHjCZkyZUllFZWS1wLAAOC1hmFOv1fvi0t0JS4IcFrXJZrm8V4+gJ2Z4mEVfiAdgqwcW6bwitU7rmMbAuA3QqcbdIaTUgsCslPciwDfh2FxA833QQ4qCj0SLeL3a+3SHhioWjSaqYtVTANikMB8g5N/GLNKk++SSvmStJJ/t5hgAbRrKnEJBqDvy1ANhV8EeQivS64icJgZwoKZhTYuxH2aCx1RtpdUCV7ClxTcB3ABLXdrxZKnOuXzM+N+ockDDj/qFmknFJW1J5Ei5te3zdoN95zAqZ0pPwlm5lYJfrBaKLoGSspnqADkAYZrF3i+XqHpAL86jbHwi99w+0AInPPUq+ALnt38IP4dNCyh7UiYoqNsqlpAH5d4ZrL/AL0FPDWRNHul3Y+8bruX+0CaIumS267vjexH2jdE+qUu4DrBc7kk/qYp4bO/og4Ewlz2SC3z+cUrH/fRl2h/7MUqTZPN74buaQkkht/L7wCj+qk0AkzC/fmRcd429kJlkA4M057IAcjpeAdJNaagZPvPV1Bv33hUvmkF9Ida/iFdIDj4gSdyzvfulsYYRpxdMkaYGX7wVAVVAZDOpn8s9YWrWOT/AFKc9eUxfxE/+2RfZRHT4mhONNfkzSaK9KhJlglylKSrq/l5j53jbT62qakpSBzEeIKTY2vkjfbpGmg/oLDn+mrHYosbY/SA+DnmSX/EfLkPyvFa7EfaDNBr1omE1EFMw4a12JAx/wBmHnFNUidJkKmzJq7OVqlgEsBaxJLnc2+ccrplstZG00/UwRxUtJkBv/xv5k/P99ISUE2g3gLxlPOFEXV6Hb6xfMV/Kmj/ABY/+Uv8op4uvnSd29bn8o31c50TH3GRa5Wgn8vOKViMssacLSFz7OAVBmsQOdWTZgPWBZqwNegpCVPSc0gmoYJakeLN2izgk1FR95UWKTZVKjyqsLEXeF+sI/i/5YLWpBOBykB+oeJKPzP8Bb6YVxJLailQKSRgjBf5kEZ3g/jmqRM1CChwyAFVDcFRO7lwE56wv1s99WCU02TUGIZil7HG/rtGeMJI1SnTel+9gq8Djq/AyefyaTph92tRUpnSMNYIa3XEY1pBkA4cqY22SABjt89oqVMHuJjbrSBUOidjfzD7gxXq1fyUWyVP0t55gpaTXZqjSqmSGAAKUqVcpBUEkuz3LVYgPhiSVsM0n84YcDmNNlu1K60F8FwC3V8Y3bwgDQponUqdNLpPZresWftCLst4Uo+/ksqk1hldC5viBNQTUern6mLuETymfKUDSQsEHpf6RTqTzq8Tu+533g/8jeg3SIFAqBu7MWs5/wATEirTTjSz46n6dokTcbZVPD0XhciXLlImKSFpSXUCC4YOznlJgjiXH/5CJKSwAqYBhSXKX6kBrYzAfE+IhMilADqTSTdiRdxuGv6NHP6+aqkhRvuGZsm1mA7RyeGLbtkZvKRsvWEqOWIvfHqWiiXOI2sbO5xd7bvgwJptTSSkygt8ZCnOwKb+TRdMAJIpNiQwdh4k3a++8dTXoEUW6TRVVEkB2wbhyGB6CDtTpQ6U1JUUsFHqTcsbEgAsftC/SzUuAxqNrEXJKWZvADN4N1mqTWkIawS6nZ1MMDYWby7xKV8hvRSZjKloK1KQS6gLsQ4x/txezRRMFNRJLC9stS7G1i/yEY12oeYCSMVAgkjCyzt1a7ekJpkwlSt899jf9YpCN6YbaJQKZjAO8sAMPD77RWvXVFahdkhz/uJJ+mOkCaU2mEOCACC9gxEXaIppJNsAHHQmGca0ZMrStJnK6P0fAP1aDPZriXu5j0hQoUgjqFKGfSF6PjW/U4w5CvlGNFhZBww9Sdt8Q7jaoyZcg1Sj2Sgn/wAqfvFEpXw9HV/8QIgmMhuqQP8Ak/3ih7+EMkZs6X2YnU0ncFbEHqn9PnCnRF1p/wBQ+sZ0GqZBZ7JUX7lgD82gSVMYv0aFjHWwt4gszHWOgrP/ABME61Z9yBsB1y6ift8oA0CQpYfDF/Agj5PE1QUlkrBHKD5FyCOxBg1oFILkzv5C3bBZ+5Tj6RVwn45YveY2f8Wjfhkj3v8ALwVBQBYnm/C9iwcMTsIK0XB1ypssLKQRMuHduV9rGzRm0rQL6F+nXaYWfn+5i3XKJRLB2kfJ8xXppTBTEKJJ+SVGCNW4QCxA9w18fGx8TcdNoHs14B66a6h2t/yP5xrqFECYDvj1EVTjzRVNmPUTvFKM2OOCTF1lSCykpSQA7lmDgjcZgbimpK9SVbkJxy3pSPK93i3gUgrWaXekYuSLOG3/AEgLWiqarvbDdBEklzZnLA6dq1Tp6VKXzUJSCWuEgAZ7AXicXqTPVV8QTcu7uC5+eI00c5lEqoUwZiWNgAGJBBGzHxjXioJWothgb4d9jfaBXzfwHkUJSr3JUxo94AbhnYN3wY01U3+WkdzFadSQgoJJSVgkPZw32gjW6I0AiluZTVpcCo2Yl8eZhqp6CweXqlS/drSSChdQI2xcem8W64qTqFFeVGo43Y/hgKfgQ202jOq9wiUEiZQpJcsDQCXw3wjvc3hpZrFQu4bLqnS02utIuoJFzuo2HjGmqTStQ6KI+ZjRBAUHw4+saryfExvZvRfplMMPeJGJKLYeMxhksPX+G+zKCuX7xNQSS7kjIDn1iv2l9ibqmSRY5Fyx69R5ekb6WfMfJYElvS0OdJxshqs9o8KPxE4P7AXFqjy2f7M6gK5Ja/EA7Of2Ykv2R1a0qV7th3sTm/77R7Po/aFBssgHwNvFnHnDZPu1B7EHz+0ehHzSmrj/AKCoHhkj2fmJmJqdgwWSCzAbMwPw4scRZN0LqSgPZTVMemQfEjvHtE7hcpW3pAquASsOr5f/AFhG/J9g8TxXi+iUKEqSBblIfZB5c7ED6wpVpVBa0gkAJKrKI+FNWetvWPdtZ7KSZpdTlsfTDdLQFqvYWSognIBTcbKyLQ8fJNLUDizw+RIUVGnuD6j84ZSOEro2ChSpiblxhsPfEerzvY2WVVMn/aGe7387xTqfZKWSnmUAkgsx2xtbygS+Il/1DwkeVo0K1IXyMUCq7/CLkh797d400XC1qkqUgEuHI3FNT26PSOt49V1XApXulSkk0mzKF2LVcxFnD+sDaXgCJKQGqBdKghLJudme12u+IT/MVfQHFrs8p1OgmIIrHxCxBBBuwuPD5RovRqprNnv3849P41whCkSkFQQJcxKmKSzZIIbJcZgPV8PlzElCaS6VAO9ib1OLxWPxaaQHhwmj4esy1qAtSrJbBT64Nu0CypJNk3J+5Ij0TQpmJllKxWoBwdlG4dVruGd+kc9p9CkT0o93QFlSVColiHYPlnfvftFI+e7MJdNopwS4SeYlNx4lxbZs+EONTwoKWKypTSqsUu5BApYq3W53cGwhzo9CpC6FVKRSxckAghI5VHsYs9puGvJTMQCSFXuwYPypSMmztCfrXKjVhy+mTQs3YMq5TU9ipgHFybNFun1aRNCnDhWxrF2+EgMzWvFknSkar3YY8oIud0JJcC+S8HahVGpQmUlPMnmFIYl1YbcsL5ire/wASaJIUlXLSDVYB35VG3boWiicHcJf+mx2bmSfDaHsrTAqZvwEgAkkPjLk58I0TwFRQVJPLzOC7gA2JA82tsbRua9g05zUS7m97WH7eLToHDEsobs4vcAt5xZqpapakFviBpOXANNj4p+cW6hMwOFBix62KTv5RVy6ozMcG1hlTgQOiT+oF28IK4to5k2dNUlNpkyoAtU4LWv/AJGzm1y8ESeDrb3glOCAolLlnuzuw2F4FUFBZFBJdqQ7tuLXFm9Ii3crQb9AplpUkIS5KSVHH4qQQNizAuSIzrtMFHlUCSwuwDjF3Ix1MECQyzUKSxNwxHZ1WdoG/gujGwZ3bYYhrBYoq+sOZ/FUp04QECtYIKrHldt97bMw8YrRw1IHM5NYsFBOxLfCb2tDT/0ETEoQQpDKUSSLAkVAsWZNslsxpzj7Cjl9QeVPeGfsxq0hQRMoMsLCylQyPhIBy7Ht94Xa2TQSg/hLRNICCCxIAI6O728bxV00b2Drz4GIcnxi2cjm8894xqJSkrUFfECXd3fd4IoVo1Gnax6D7xIr0qmB8fsIkSk9Gs9R4TqlmTfxOHZ+u8M5RKlAkC+377fWJpZyCioWD2H78Ys00wFTYTjPrHzs3bMghGgQxNQSbOota+Hi/TcUVJLAiYnBYFwf9toxJlyh8Srm7O9g7D7xbqOCoPNJWEK+T9bGG8XkcZWXS9oe6eaVhwxHhFoq/wAYSaHhUxwozamFw5Lv1ffvDZGlf4TjNxbxj14yUlYWqLjV/j+/OMGcR+If+P6xodAdyPWIND1I+f5w2Awn8Yev/GKzrV+P+39I3/gk/wB3y/WMDSDZQ8x+sbDYVL1JPxJHoPuIqmTB/YkHqwgo6MbrT8oyNEjdXo0BqL7NYuWlJygH/aj/AOsCTNIgYlpHelLv5JEOzppex9QT9I2GnT28wfziL8Hjfo2eznyghNPuyzNgesLZshVSSQGSGAIFut8/KO1TJRuE+kVq0srcI9T9In/jpdAaRyGlmqBNaQbMBa/RwRAvEFqUUhMpJa4JuxG7fLwJjsJ8iVsE+QP3ECGYEWSEeSHP1aEfhnF2gcG/ZwWl4S2o97QyiSCNroLZwOW7vmBZ2iUdQSiWamJSkEKD5yPH5x3mt45SP6M1XU0IIDdgr9vAMviQUQqgPs6ACO1oZeTyLZIRwo5zQcOVMUSZYIY85qfktgXdy7Q31chaEoIQhJmhipFSAFAvzJvU6d+xg+RxQp5bDupznO2cekUalaVggrLdrdGFxs2YT9Vt6DKOXn8ASSkkrUtD2F6bg7ZJHUde0ba+SiYpRAJAy5u9vpY9YN1CVhR5ird3thsdWiqfKqD3B9Nv2Yupt62TeGZOglsXJASm5fNwAxZnbyPWEeo06RNas1JJSXPQhyCT12vDz+DQpCQSqpi3fF/D9YCmezYJ/qBwAWbr+R/ODGaT1hsV6ZQUog9CxA3xvj6xJa5aSoqDOSCUlN+Yqw99hbp4Q44hppKSQx/ucN6klnAYbXp6mEfvQZgqDkKa+2LHbGYpGXJWY118oZIHOXBDEuMhV7G5fvDeTq1TUKSSpVaWXZJLOCd74LP28hSiWkqJCZhIJcOOgH4jjrFmhnJocSg7sQSHwou5Y9OmBAbtBEvtLo0DUsmUpCCA7H4rOWyAprEddhBOg4coKeUl0EhJJAunel7AuHuHEV8f1lOvBCQKCl0hRUCWD5JALWt0dzmHmj4hMKCEod1PQxAAA8e2Ip5JOMV+DNnIzeEqC6FEAPY2uWfD9H9IN9ppCKgsGr3gUolm5nGbnqTt8oY8b06lKSp0gpu6QBzZbow27HvCv2imzFmWFkOpyAGyabejDyENCfKSdgsW6QsMtf8Ae0SC9BonTdhfp4HrEhpSVho9C0U1KkjIB5m9fvB8pHKCLXb7/nEiR4U8YV0ZC89QAPPrFC9UpQcnFv36RIkb2N6KtPqlIVY5Ltt0+8NEcRI5r2+IPkfR4kSPQ+H6Kw/aO5eoqD39Y2E49fnEiR1mL5aFEWPzMbjRqO4iRIASpcpQ3x0jX3gwSr1/WMRIJjdM1AyCf34xpNnoNgn1MYiQEAprHSNDEiQyMQqIismMxIxjUCK5uiCrq/frGYkAKAZ2iA+FREDK0qruUq8iPziRIRxT9BaTQP8AwN+j2sX+0Ff+iWAKttgz+MSJHNNV0Sn44roIRwZJLOXG7bHzg/W+zSVqQpBpUE0l8KsRf6RIkcPkm08DGKEHE+FNMAcEE0pfY0k7bfl3skkex4mTKCr4lC4cMHLno9j6xIkXh5JJYTaVh+r9kkSysPU1kn4bu3MzvtfxtE0OiTkBqXzfAJ+gI9MRmJFOTb0KWnJe0XCx/EmlkJSBYDYMSbnPN1/OO702k93LIT1GS9trNYsOsSJD+dvhEH1Cp3sr71iCkMgBmd7dS7Z6fWOR4j7P+/nsspCZdQNIu4ULgbgvv3iRIj45NaUklR1Gs4HLl0BBWkFFTO9yS+YkSJC6Gk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58374" name="Picture 8" descr="http://t0.gstatic.com/images?q=tbn:ANd9GcRacU-dabcr8Q2gciAskCACU4w1CncFA9sA06605M35aJCPiTAOi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71625"/>
            <a:ext cx="400526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0" descr="http://t3.gstatic.com/images?q=tbn:ANd9GcT78Ffsoghd1W0mGKUN8uHk-aPPYfO6uEz_p8NACB3Q0B0f7xa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71625"/>
            <a:ext cx="39338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Сосновый бор в Канске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5257800" cy="489585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1985 г. в целях сохранения расположенного в черте города лесного массива, для рекреационных и оздоровительных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г. Канска.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- 143,5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Сосновый бор расположен на правом берегу р. Кан, в северо-западном районе г. Канска, в жилом массиве.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лесной массив.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9396" name="Picture 2" descr="Памятник природы `Сосновый бор в г. Канске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1643063"/>
            <a:ext cx="3127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Чинжебский</a:t>
            </a:r>
            <a:r>
              <a:rPr lang="ru-RU" b="1" dirty="0" smtClean="0"/>
              <a:t> водопад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04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Памятник природы образован в 1987 г. в целях сохранения уникального гидро-геологического комплекса.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Курагинского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- 0,024 га.</a:t>
            </a:r>
          </a:p>
          <a:p>
            <a:r>
              <a:rPr lang="ru-RU" b="1" smtClean="0"/>
              <a:t>Границы:</a:t>
            </a:r>
            <a:r>
              <a:rPr lang="ru-RU" smtClean="0"/>
              <a:t> Памятник природы расположен в 221 квартале Кошурниковского лесничества Кизирского лесхоза, по ручью Зелёный - правому притоку р. В. Чинжеба гидросистемы р. Кизир.</a:t>
            </a:r>
          </a:p>
          <a:p>
            <a:r>
              <a:rPr lang="ru-RU" b="1" smtClean="0"/>
              <a:t>Основные охраняемые объекты:</a:t>
            </a:r>
            <a:r>
              <a:rPr lang="ru-RU" smtClean="0"/>
              <a:t> водопад.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Чинжебский водопад</a:t>
            </a:r>
            <a:endParaRPr lang="ru-RU" smtClean="0"/>
          </a:p>
        </p:txBody>
      </p:sp>
      <p:pic>
        <p:nvPicPr>
          <p:cNvPr id="61443" name="Picture 2" descr="http://t1.gstatic.com/images?q=tbn:ANd9GcT3yMb8sA8ti6ysW_691sX2wWooQIZtTFaPBmHzuvPQDec6_s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000250"/>
            <a:ext cx="2662237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6" descr="http://t0.gstatic.com/images?q=tbn:ANd9GcQs46eJptX8XAfmm7MoiPG8RfKO2Y34dHfq4OmQsCirxpvI2SR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000250"/>
            <a:ext cx="4319588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Верховье реки первой Белой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00188"/>
            <a:ext cx="8258175" cy="4824412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1993 г. в целях сохранения участка кедрово-пихтовой тайги с комплексом видов древних и реликтовых растений доледникового периода, некоторые из которых встречаются только в Ермаковском районе и на оз.Байкал.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- 30,0 га (длиной 1,5 км, шириной (вместе с охранной зоной) 200 м)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входит в состав 85 квартала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лесхоза. Бассейн р. Белая входит в систему р. Большой </a:t>
            </a:r>
            <a:r>
              <a:rPr lang="ru-RU" dirty="0" err="1" smtClean="0"/>
              <a:t>Кебеж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участок кедрово-пихтовой тайги с комплексом видов древних и реликтовых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Верховье реки первой Белой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1267" name="Picture 2" descr="http://www.doopt.ru/photo/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714500"/>
            <a:ext cx="2881312" cy="428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http://www.svyato.info/uploads/posts/2009-02/1234152511_view_over_ufa_riv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857375"/>
            <a:ext cx="54292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Второй родник на р. Ужурка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3357563"/>
            <a:ext cx="8715375" cy="3214687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1991 г. в целях сохранения родника как источника чистой воды.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Ужурского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- 0,0001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въезде в г. Ужур, в 25-30 м западнее полотна дороги Назарово-Ужур и впадает в р. Чернавка (правый приток р. Ужурка).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родник.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2292" name="Picture 2" descr="Памятник природы - Второй родник на р. Ужур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285875"/>
            <a:ext cx="3357563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/>
            <a:r>
              <a:rPr lang="ru-RU" sz="4400" b="1" smtClean="0"/>
              <a:t>Геологический разрез по р. Ореш</a:t>
            </a:r>
            <a:br>
              <a:rPr lang="ru-RU" sz="4400" b="1" smtClean="0"/>
            </a:br>
            <a:endParaRPr lang="ru-RU" sz="44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313"/>
            <a:ext cx="6572250" cy="528637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естественных скальных обнажений - образований </a:t>
            </a:r>
            <a:r>
              <a:rPr lang="ru-RU" dirty="0" err="1" smtClean="0"/>
              <a:t>Джебашской</a:t>
            </a:r>
            <a:r>
              <a:rPr lang="ru-RU" dirty="0" smtClean="0"/>
              <a:t> серии и являющихся опорным разрезом стратиграфического расчленения.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находится в устье р. Ореш по ее правому берегу в кв. 207 </a:t>
            </a:r>
            <a:r>
              <a:rPr lang="ru-RU" dirty="0" err="1" smtClean="0"/>
              <a:t>Араданского</a:t>
            </a:r>
            <a:r>
              <a:rPr lang="ru-RU" dirty="0" smtClean="0"/>
              <a:t> лесничества Усинского лесхоза.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геологический разрез.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3316" name="Picture 2" descr="Памятник природы - Геологический разрез по р. Оре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500188"/>
            <a:ext cx="2643187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9e71bb2bb8bd1abc05aaf1655d45869758452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171</TotalTime>
  <Words>872</Words>
  <Application>Microsoft Office PowerPoint</Application>
  <PresentationFormat>Экран (4:3)</PresentationFormat>
  <Paragraphs>218</Paragraphs>
  <Slides>56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  <vt:variant>
        <vt:lpstr>Произвольные показы</vt:lpstr>
      </vt:variant>
      <vt:variant>
        <vt:i4>1</vt:i4>
      </vt:variant>
    </vt:vector>
  </HeadingPairs>
  <TitlesOfParts>
    <vt:vector size="62" baseType="lpstr">
      <vt:lpstr>Constantia</vt:lpstr>
      <vt:lpstr>Arial</vt:lpstr>
      <vt:lpstr>Calibri</vt:lpstr>
      <vt:lpstr>Wingdings 2</vt:lpstr>
      <vt:lpstr>Поток</vt:lpstr>
      <vt:lpstr>Памятники природы  </vt:lpstr>
      <vt:lpstr>Презентация PowerPoint</vt:lpstr>
      <vt:lpstr>Анашенский бор </vt:lpstr>
      <vt:lpstr>Анашенский бор </vt:lpstr>
      <vt:lpstr>Березово-муравьиная роща </vt:lpstr>
      <vt:lpstr>Верховье реки первой Белой </vt:lpstr>
      <vt:lpstr>Верховье реки первой Белой </vt:lpstr>
      <vt:lpstr>Второй родник на р. Ужурка </vt:lpstr>
      <vt:lpstr>Геологический разрез по р. Ореш </vt:lpstr>
      <vt:lpstr>Гмирянский бор </vt:lpstr>
      <vt:lpstr>Гмирянский бор </vt:lpstr>
      <vt:lpstr>Дендрарий СибГТУ </vt:lpstr>
      <vt:lpstr>Дендрарий СибГТУ</vt:lpstr>
      <vt:lpstr>Дендросад в районе Старого скита </vt:lpstr>
      <vt:lpstr>Дендросад в районе Старого скита </vt:lpstr>
      <vt:lpstr>Каменный городок </vt:lpstr>
      <vt:lpstr>Каменный городок </vt:lpstr>
      <vt:lpstr>Красивая береза </vt:lpstr>
      <vt:lpstr>Кривинский бор </vt:lpstr>
      <vt:lpstr>Кривинский бор </vt:lpstr>
      <vt:lpstr>Ледоминеральный комплекс "Ледяная гора" </vt:lpstr>
      <vt:lpstr>Ледоминеральный комплекс "Ледяная гора" </vt:lpstr>
      <vt:lpstr>"Лесной массив "Анцирские дачи" </vt:lpstr>
      <vt:lpstr>"Лесной массив "Анцирские дачи" </vt:lpstr>
      <vt:lpstr>Лиственничная аллея протяженностью 1500 м  </vt:lpstr>
      <vt:lpstr>Лиственничная аллея протяженностью 1500 м </vt:lpstr>
      <vt:lpstr>Лугавский бор </vt:lpstr>
      <vt:lpstr>Лугавский бор </vt:lpstr>
      <vt:lpstr>Маралья скала </vt:lpstr>
      <vt:lpstr>Место падения метеорита "Палласово железо" </vt:lpstr>
      <vt:lpstr>Место падения метеорита "Палласово железо" </vt:lpstr>
      <vt:lpstr>Мининские столбы </vt:lpstr>
      <vt:lpstr>Мининские столбы </vt:lpstr>
      <vt:lpstr>"Музей вечной мерзлоты" </vt:lpstr>
      <vt:lpstr>"Музей вечной мерзлоты" </vt:lpstr>
      <vt:lpstr>Озеро Абакшинское </vt:lpstr>
      <vt:lpstr>Озеро Абакшинское </vt:lpstr>
      <vt:lpstr>"Озеро Монастырское" </vt:lpstr>
      <vt:lpstr>Озеро Ойское</vt:lpstr>
      <vt:lpstr>Озеро Ойское</vt:lpstr>
      <vt:lpstr>Озеро Светленькое </vt:lpstr>
      <vt:lpstr>Озеро Светленькое </vt:lpstr>
      <vt:lpstr>Озеро Тиберкуль </vt:lpstr>
      <vt:lpstr>Озеро Тиберкуль</vt:lpstr>
      <vt:lpstr>Пещера "Баджейская" </vt:lpstr>
      <vt:lpstr>Пещера "Баджейская" </vt:lpstr>
      <vt:lpstr>Пещера "Караульная" </vt:lpstr>
      <vt:lpstr>Пещера "Лысанская" </vt:lpstr>
      <vt:lpstr>Пещера "Майская" </vt:lpstr>
      <vt:lpstr>Река Шушь </vt:lpstr>
      <vt:lpstr>Река Шушь </vt:lpstr>
      <vt:lpstr>Рыбинский бор </vt:lpstr>
      <vt:lpstr>Рыбинский бор </vt:lpstr>
      <vt:lpstr>Сосновый бор в Канске </vt:lpstr>
      <vt:lpstr>Чинжебский водопад </vt:lpstr>
      <vt:lpstr>Чинжебский водопад</vt:lpstr>
      <vt:lpstr>Произвольный показ 1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Олег Грибан</cp:lastModifiedBy>
  <cp:revision>17</cp:revision>
  <dcterms:created xsi:type="dcterms:W3CDTF">2012-01-29T11:02:51Z</dcterms:created>
  <dcterms:modified xsi:type="dcterms:W3CDTF">2012-05-01T08:50:50Z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817004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