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sldIdLst>
    <p:sldId id="268" r:id="rId2"/>
    <p:sldId id="275" r:id="rId3"/>
    <p:sldId id="259" r:id="rId4"/>
    <p:sldId id="272" r:id="rId5"/>
    <p:sldId id="267" r:id="rId6"/>
    <p:sldId id="273" r:id="rId7"/>
    <p:sldId id="266" r:id="rId8"/>
    <p:sldId id="269" r:id="rId9"/>
    <p:sldId id="277" r:id="rId10"/>
    <p:sldId id="270" r:id="rId11"/>
    <p:sldId id="271" r:id="rId12"/>
    <p:sldId id="278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97DF51-0837-4A3F-ABAE-CBC1A7D2C136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6E03A-CA7F-4D24-AF66-8C998C47BC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1774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9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9.xml" Type="http://schemas.openxmlformats.org/officeDocument/2006/relationships/slideLayout"/><Relationship Id="rId4" Target="../media/image21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3" Target="../media/image6.png" Type="http://schemas.openxmlformats.org/officeDocument/2006/relationships/image"/><Relationship Id="rId2" Target="../media/image5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9.jpeg" Type="http://schemas.openxmlformats.org/officeDocument/2006/relationships/image"/><Relationship Id="rId5" Target="../media/image8.jpeg" Type="http://schemas.openxmlformats.org/officeDocument/2006/relationships/image"/><Relationship Id="rId4" Target="../media/image7.jpeg" Type="http://schemas.openxmlformats.org/officeDocument/2006/relationships/image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88640"/>
            <a:ext cx="3419872" cy="4608512"/>
          </a:xfrm>
        </p:spPr>
        <p:txBody>
          <a:bodyPr/>
          <a:lstStyle/>
          <a:p>
            <a:r>
              <a:rPr lang="ru-RU" sz="3600" dirty="0">
                <a:solidFill>
                  <a:srgbClr val="7030A0"/>
                </a:solidFill>
              </a:rPr>
              <a:t>Обобщающий урок </a:t>
            </a:r>
            <a:br>
              <a:rPr lang="ru-RU" sz="3600" dirty="0">
                <a:solidFill>
                  <a:srgbClr val="7030A0"/>
                </a:solidFill>
              </a:rPr>
            </a:br>
            <a:r>
              <a:rPr lang="ru-RU" sz="3600" dirty="0">
                <a:solidFill>
                  <a:srgbClr val="7030A0"/>
                </a:solidFill>
              </a:rPr>
              <a:t> по теме «Страны Зарубежной Европы»</a:t>
            </a:r>
            <a:br>
              <a:rPr lang="ru-RU" sz="3600" dirty="0">
                <a:solidFill>
                  <a:srgbClr val="7030A0"/>
                </a:solidFill>
              </a:rPr>
            </a:b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27584" y="5799556"/>
            <a:ext cx="7560840" cy="79779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Урок подготовила учитель географии МБОУ СОШ № 46 г. Краснодара Михеева О.В. 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 rot="240000">
            <a:off x="3683568" y="998775"/>
            <a:ext cx="4772156" cy="3598016"/>
          </a:xfrm>
        </p:spPr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55279">
            <a:off x="3243276" y="408231"/>
            <a:ext cx="5624039" cy="511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7137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55976" y="5373216"/>
            <a:ext cx="3744416" cy="1296144"/>
          </a:xfrm>
        </p:spPr>
        <p:txBody>
          <a:bodyPr>
            <a:noAutofit/>
          </a:bodyPr>
          <a:lstStyle/>
          <a:p>
            <a:r>
              <a:rPr dirty="0" lang="ru-RU" smtClean="0" sz="3200">
                <a:solidFill>
                  <a:schemeClr val="accent1"/>
                </a:solidFill>
              </a:rPr>
              <a:t>Промышленность </a:t>
            </a:r>
            <a:r>
              <a:rPr dirty="0" lang="ru-RU" sz="3200">
                <a:solidFill>
                  <a:schemeClr val="accent1"/>
                </a:solidFill>
              </a:rPr>
              <a:t>Е</a:t>
            </a:r>
            <a:r>
              <a:rPr dirty="0" lang="ru-RU" smtClean="0" sz="3200">
                <a:solidFill>
                  <a:schemeClr val="accent1"/>
                </a:solidFill>
              </a:rPr>
              <a:t>вропы</a:t>
            </a:r>
            <a:endParaRPr dirty="0" lang="ru-RU" sz="3200">
              <a:solidFill>
                <a:schemeClr val="accent1"/>
              </a:solidFill>
            </a:endParaRPr>
          </a:p>
        </p:txBody>
      </p:sp>
      <p:pic>
        <p:nvPicPr>
          <p:cNvPr descr="C:\Documents and Settings\Учитель\Рабочий стол\Европа\фото 11кл.з.Европа\13102011842.jpg" id="1026" name="Picture 2"/>
          <p:cNvPicPr>
            <a:picLocks noChangeArrowheads="1" noChangeAspect="1" noGrp="1"/>
          </p:cNvPicPr>
          <p:nvPr>
            <p:ph idx="1" type="pic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7"/>
          <a:stretch>
            <a:fillRect/>
          </a:stretch>
        </p:blipFill>
        <p:spPr bwMode="auto">
          <a:xfrm rot="341760">
            <a:off x="3791766" y="356278"/>
            <a:ext cx="5255313" cy="4951720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  <a:extLst/>
        </p:spPr>
      </p:pic>
      <p:sp>
        <p:nvSpPr>
          <p:cNvPr id="3" name="Текст 2"/>
          <p:cNvSpPr>
            <a:spLocks noGrp="1"/>
          </p:cNvSpPr>
          <p:nvPr>
            <p:ph idx="2" sz="half" type="body"/>
          </p:nvPr>
        </p:nvSpPr>
        <p:spPr>
          <a:xfrm>
            <a:off x="179513" y="404664"/>
            <a:ext cx="3600399" cy="6336704"/>
          </a:xfrm>
        </p:spPr>
        <p:txBody>
          <a:bodyPr>
            <a:normAutofit/>
          </a:bodyPr>
          <a:lstStyle/>
          <a:p>
            <a:r>
              <a:rPr dirty="0" lang="ru-RU" sz="2400">
                <a:solidFill>
                  <a:schemeClr val="tx1"/>
                </a:solidFill>
              </a:rPr>
              <a:t>Основа хозяйства Зарубежной Европы – индустрия. </a:t>
            </a:r>
          </a:p>
          <a:p>
            <a:r>
              <a:rPr dirty="0" lang="ru-RU" sz="2400">
                <a:solidFill>
                  <a:schemeClr val="tx1"/>
                </a:solidFill>
              </a:rPr>
              <a:t>Тем не менее промышленность была и остается «лицом» Европы. Из 20 крупнейших индустриальных держав мира 9 находятся в Зарубежной Европе – Бельгия, Великобритания, Испания, Италия, Нидерланды, Франция, Германия, Швейцария, Швеция. </a:t>
            </a:r>
          </a:p>
        </p:txBody>
      </p:sp>
    </p:spTree>
    <p:extLst>
      <p:ext uri="{BB962C8B-B14F-4D97-AF65-F5344CB8AC3E}">
        <p14:creationId xmlns:p14="http://schemas.microsoft.com/office/powerpoint/2010/main" xmlns="" val="72350423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4464420"/>
            <a:ext cx="7848872" cy="2060924"/>
          </a:xfrm>
        </p:spPr>
        <p:txBody>
          <a:bodyPr/>
          <a:lstStyle/>
          <a:p>
            <a:r>
              <a:rPr dirty="0" lang="ru-RU" smtClean="0" sz="4400"/>
              <a:t>Туристическая фирма</a:t>
            </a:r>
            <a:endParaRPr dirty="0" lang="ru-RU" sz="4400"/>
          </a:p>
        </p:txBody>
      </p:sp>
      <p:pic>
        <p:nvPicPr>
          <p:cNvPr descr="C:\Documents and Settings\Учитель\Рабочий стол\Европа\фото 11кл.з.Европа\13102011839.jpg" id="1026" name="Picture 2"/>
          <p:cNvPicPr>
            <a:picLocks noChangeArrowheads="1" noChangeAspect="1" noGrp="1"/>
          </p:cNvPicPr>
          <p:nvPr>
            <p:ph idx="1" type="pic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3"/>
          <a:stretch>
            <a:fillRect/>
          </a:stretch>
        </p:blipFill>
        <p:spPr bwMode="auto">
          <a:xfrm rot="240000">
            <a:off x="3235997" y="357374"/>
            <a:ext cx="5582407" cy="5236594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idx="2" sz="half" type="body"/>
          </p:nvPr>
        </p:nvSpPr>
        <p:spPr>
          <a:xfrm>
            <a:off x="107505" y="404664"/>
            <a:ext cx="3024336" cy="4752528"/>
          </a:xfrm>
        </p:spPr>
        <p:txBody>
          <a:bodyPr/>
          <a:lstStyle/>
          <a:p>
            <a:endParaRPr dirty="0" lang="ru-RU"/>
          </a:p>
        </p:txBody>
      </p:sp>
      <p:pic>
        <p:nvPicPr>
          <p:cNvPr descr="H:\география\италия\рим.png" id="7" name="Picture 9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711190">
            <a:off x="31729" y="453561"/>
            <a:ext cx="3249181" cy="29235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H:\география\франция\франция.jpg" id="8" name="Picture 4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31777">
            <a:off x="224604" y="3394568"/>
            <a:ext cx="3670908" cy="268351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06774115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mph" presetID="6" presetSubtype="0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dur="2000" fill="hold" id="6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fill="hold" id="9" nodeType="click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2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3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444753" cy="576064"/>
          </a:xfrm>
        </p:spPr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Курорты Европы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508104" y="836712"/>
            <a:ext cx="3456383" cy="602128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Зарубежная Европа была и остается главным регионом международного туризма. Здесь получили все виды туризма, очень высокого уровня достигла «индустрия туризма». В качестве стран-лидеров международного туризма выступают Франция, Испания, Италия. Главный район приморского туризма – Средиземноморье.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5544616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8880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556792"/>
            <a:ext cx="8712967" cy="5301208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Регион производит больше металлообрабатывающих станков, промышленных роботов, точных и оптических приборов, автомобилей, тракторов, нефтепродуктов, пластмасс, химических волокон, чем США.</a:t>
            </a:r>
          </a:p>
          <a:p>
            <a:pPr lvl="0"/>
            <a:r>
              <a:rPr lang="ru-RU" dirty="0"/>
              <a:t>Зарубежная Европа – экспортер масла, молока, сыра, свинины, яиц, фруктов, цитрусовых, винограда, оливок, эфиромасличных культур.</a:t>
            </a:r>
          </a:p>
          <a:p>
            <a:pPr lvl="0"/>
            <a:r>
              <a:rPr lang="ru-RU" dirty="0"/>
              <a:t>По обеспеченности транспортной сети стоит на первом месте в мире.</a:t>
            </a:r>
          </a:p>
          <a:p>
            <a:pPr lvl="0"/>
            <a:r>
              <a:rPr lang="ru-RU" dirty="0"/>
              <a:t>Зарубежная Европа является крупнейшими научным и финансовым центром.</a:t>
            </a:r>
          </a:p>
          <a:p>
            <a:pPr lvl="0"/>
            <a:r>
              <a:rPr lang="ru-RU" dirty="0"/>
              <a:t>Зарубежная Европа была и остается главным регионом международного туризма.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40960" cy="1435766"/>
          </a:xfrm>
        </p:spPr>
        <p:txBody>
          <a:bodyPr/>
          <a:lstStyle/>
          <a:p>
            <a:r>
              <a:rPr lang="ru-RU" sz="2800" b="1" dirty="0"/>
              <a:t>Вывод</a:t>
            </a:r>
            <a:r>
              <a:rPr lang="ru-RU" sz="2800" dirty="0"/>
              <a:t>. Зарубежная Европа - самый небольшой по территории регион мира, но роль его в мировом хозяйстве очень велика. </a:t>
            </a:r>
          </a:p>
        </p:txBody>
      </p:sp>
    </p:spTree>
    <p:extLst>
      <p:ext uri="{BB962C8B-B14F-4D97-AF65-F5344CB8AC3E}">
        <p14:creationId xmlns:p14="http://schemas.microsoft.com/office/powerpoint/2010/main" xmlns="" val="385842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1" cy="5400599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Обучающие цели:</a:t>
            </a:r>
            <a:endParaRPr lang="ru-RU" dirty="0"/>
          </a:p>
          <a:p>
            <a:pPr lvl="0"/>
            <a:r>
              <a:rPr lang="ru-RU" dirty="0"/>
              <a:t>организовать деятельность учащихся по обобщению и систематизации знаний в рамках темы: «Зарубежная Европа»;</a:t>
            </a:r>
          </a:p>
          <a:p>
            <a:pPr lvl="0"/>
            <a:r>
              <a:rPr lang="ru-RU" dirty="0"/>
              <a:t>создать условия для усвоения фундаментальных географических основ темы, в частности о ЭГП, население и экономике стран зарубежной Европы.</a:t>
            </a:r>
          </a:p>
          <a:p>
            <a:pPr lvl="0"/>
            <a:r>
              <a:rPr lang="ru-RU" dirty="0"/>
              <a:t>Обеспечить установление учащимися </a:t>
            </a:r>
            <a:r>
              <a:rPr lang="ru-RU" dirty="0" err="1"/>
              <a:t>внутрипредметных</a:t>
            </a:r>
            <a:r>
              <a:rPr lang="ru-RU" dirty="0"/>
              <a:t> и </a:t>
            </a:r>
            <a:r>
              <a:rPr lang="ru-RU" dirty="0" err="1"/>
              <a:t>межпредметных</a:t>
            </a:r>
            <a:r>
              <a:rPr lang="ru-RU" dirty="0"/>
              <a:t> связей.</a:t>
            </a:r>
          </a:p>
          <a:p>
            <a:r>
              <a:rPr lang="ru-RU" b="1" dirty="0"/>
              <a:t>Цели, ориентированные на развитие личности учащегося</a:t>
            </a:r>
            <a:r>
              <a:rPr lang="ru-RU" dirty="0"/>
              <a:t>:</a:t>
            </a:r>
          </a:p>
          <a:p>
            <a:pPr lvl="0"/>
            <a:r>
              <a:rPr lang="ru-RU" dirty="0"/>
              <a:t>создать условия для развития познавательного интереса и географического мышления;</a:t>
            </a:r>
          </a:p>
          <a:p>
            <a:pPr lvl="0"/>
            <a:r>
              <a:rPr lang="ru-RU" dirty="0"/>
              <a:t>развивать пространственное мышление, коммуникативные навыки при работе в группах;</a:t>
            </a:r>
          </a:p>
          <a:p>
            <a:r>
              <a:rPr lang="ru-RU" b="1" dirty="0"/>
              <a:t>Воспитательные цели:</a:t>
            </a:r>
            <a:endParaRPr lang="ru-RU" dirty="0"/>
          </a:p>
          <a:p>
            <a:pPr lvl="0"/>
            <a:r>
              <a:rPr lang="ru-RU" dirty="0"/>
              <a:t>содействовать развитию умения общаться между собой;</a:t>
            </a:r>
          </a:p>
          <a:p>
            <a:pPr lvl="0"/>
            <a:r>
              <a:rPr lang="ru-RU" dirty="0"/>
              <a:t>помочь учащимися осознать ценность совместной деятельности. </a:t>
            </a:r>
          </a:p>
          <a:p>
            <a:r>
              <a:rPr lang="ru-RU" b="1" dirty="0"/>
              <a:t>Оборудование:</a:t>
            </a:r>
            <a:endParaRPr lang="ru-RU" dirty="0"/>
          </a:p>
          <a:p>
            <a:pPr lvl="0"/>
            <a:r>
              <a:rPr lang="ru-RU" dirty="0"/>
              <a:t>компьютер,</a:t>
            </a:r>
          </a:p>
          <a:p>
            <a:pPr lvl="0"/>
            <a:r>
              <a:rPr lang="ru-RU" dirty="0"/>
              <a:t>проектор,</a:t>
            </a:r>
          </a:p>
          <a:p>
            <a:pPr lvl="0"/>
            <a:r>
              <a:rPr lang="ru-RU" dirty="0"/>
              <a:t>визитки участников игры,</a:t>
            </a:r>
          </a:p>
          <a:p>
            <a:pPr lvl="0"/>
            <a:r>
              <a:rPr lang="ru-RU" dirty="0"/>
              <a:t>таблички на столах участников,</a:t>
            </a:r>
          </a:p>
          <a:p>
            <a:pPr lvl="0"/>
            <a:r>
              <a:rPr lang="ru-RU" dirty="0"/>
              <a:t>атласы,</a:t>
            </a:r>
          </a:p>
          <a:p>
            <a:pPr lvl="0"/>
            <a:r>
              <a:rPr lang="ru-RU" dirty="0"/>
              <a:t>карта зарубежной Европы,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96944" cy="1368152"/>
          </a:xfrm>
        </p:spPr>
        <p:txBody>
          <a:bodyPr/>
          <a:lstStyle/>
          <a:p>
            <a:r>
              <a:rPr lang="ru-RU" sz="2800" dirty="0">
                <a:solidFill>
                  <a:srgbClr val="7030A0"/>
                </a:solidFill>
              </a:rPr>
              <a:t>Обобщающий урок </a:t>
            </a:r>
            <a:br>
              <a:rPr lang="ru-RU" sz="2800" dirty="0">
                <a:solidFill>
                  <a:srgbClr val="7030A0"/>
                </a:solidFill>
              </a:rPr>
            </a:br>
            <a:r>
              <a:rPr lang="ru-RU" sz="2800" dirty="0">
                <a:solidFill>
                  <a:srgbClr val="7030A0"/>
                </a:solidFill>
              </a:rPr>
              <a:t> по теме «Страны Зарубежной Европы»</a:t>
            </a:r>
            <a:br>
              <a:rPr lang="ru-RU" sz="2800" dirty="0">
                <a:solidFill>
                  <a:srgbClr val="7030A0"/>
                </a:solidFill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46488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C:\Documents and Settings\Учитель\Рабочий стол\фото 11кл.з.Европа\научно-финансовая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895" y="1893321"/>
            <a:ext cx="375989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5445224"/>
            <a:ext cx="5732178" cy="1070992"/>
          </a:xfrm>
        </p:spPr>
        <p:txBody>
          <a:bodyPr>
            <a:noAutofit/>
          </a:bodyPr>
          <a:lstStyle/>
          <a:p>
            <a:pPr algn="r"/>
            <a:r>
              <a:rPr lang="ru-RU" sz="2800" dirty="0">
                <a:solidFill>
                  <a:schemeClr val="tx1"/>
                </a:solidFill>
              </a:rPr>
              <a:t>Каждая фирма показывает презентацию своей продукции.</a:t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Documents and Settings\Учитель\Рабочий стол\фото 11кл.з.Европа\транспортная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4194"/>
            <a:ext cx="3390257" cy="250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Учитель\Рабочий стол\фото 11кл.з.Европа\туризм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05104"/>
            <a:ext cx="4226808" cy="3176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Documents and Settings\Учитель\Рабочий стол\фото 11кл.з.Европа\сельс-хоз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929" y="3789040"/>
            <a:ext cx="3601829" cy="264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Documents and Settings\Учитель\Рабочий стол\фото 11кл.з.Европа\промыш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564904"/>
            <a:ext cx="3758516" cy="271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627505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116632"/>
            <a:ext cx="7756263" cy="72008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Транспортная фирма</a:t>
            </a:r>
            <a:endParaRPr lang="ru-RU" dirty="0"/>
          </a:p>
        </p:txBody>
      </p:sp>
      <p:pic>
        <p:nvPicPr>
          <p:cNvPr id="5" name="Объект 4" descr="Paneuropetransport.png"/>
          <p:cNvPicPr>
            <a:picLocks noGrp="1" noChangeAspect="1"/>
          </p:cNvPicPr>
          <p:nvPr>
            <p:ph sz="quarter" idx="13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124744"/>
            <a:ext cx="4680520" cy="5472608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932040" y="1124744"/>
            <a:ext cx="4032448" cy="573325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Региональная </a:t>
            </a:r>
            <a:r>
              <a:rPr lang="ru-RU" dirty="0"/>
              <a:t>транспортная система региона относится к западноевропейскому типу. По дальности перевозок она намного уступает системам США и России. Зато по обеспеченности транспортной сетью стоит далеко впереди, занимая первое место в мире. </a:t>
            </a:r>
            <a:r>
              <a:rPr lang="ru-RU" dirty="0" smtClean="0"/>
              <a:t>Сравнительно </a:t>
            </a:r>
            <a:r>
              <a:rPr lang="ru-RU" dirty="0"/>
              <a:t>небольшие расстояния стимулировали развитие автомобильного транспорта. Конфигурация сухопутной транспортной сети региона очень сложна. Но основной ее каркас образуют магистрали широтного и меридионального направлений, имеющие международное значение. В местах пересечения сухопутных и внутренних водных путей возникли крупные транспортные узлы. Мировые порты (Лондон, Гамбург, Антверпен, Роттердам, Гавр).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9096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Documents and Settings\Учитель\Рабочий стол\Европа\фото 11кл.з.Европа\13102011863.jpg" id="1026" name="Picture 2"/>
          <p:cNvPicPr>
            <a:picLocks noChangeArrowheads="1" noChangeAspect="1" noGrp="1"/>
          </p:cNvPicPr>
          <p:nvPr>
            <p:ph idx="1" type="pic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"/>
          <a:stretch>
            <a:fillRect/>
          </a:stretch>
        </p:blipFill>
        <p:spPr bwMode="auto">
          <a:xfrm>
            <a:off x="251520" y="188640"/>
            <a:ext cx="8640959" cy="5832648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  <a:ex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7268" y="5733256"/>
            <a:ext cx="7661156" cy="1008112"/>
          </a:xfrm>
        </p:spPr>
        <p:txBody>
          <a:bodyPr>
            <a:normAutofit/>
          </a:bodyPr>
          <a:lstStyle/>
          <a:p>
            <a:r>
              <a:rPr dirty="0" lang="ru-RU" sz="3600">
                <a:solidFill>
                  <a:schemeClr val="tx1"/>
                </a:solidFill>
              </a:rPr>
              <a:t>Транспортная фирма</a:t>
            </a:r>
          </a:p>
        </p:txBody>
      </p:sp>
      <p:sp>
        <p:nvSpPr>
          <p:cNvPr id="3" name="Текст 2"/>
          <p:cNvSpPr>
            <a:spLocks noGrp="1"/>
          </p:cNvSpPr>
          <p:nvPr>
            <p:ph idx="2" sz="half" type="body"/>
          </p:nvPr>
        </p:nvSpPr>
        <p:spPr>
          <a:xfrm>
            <a:off x="323529" y="476672"/>
            <a:ext cx="3528392" cy="3240360"/>
          </a:xfrm>
        </p:spPr>
        <p:txBody>
          <a:bodyPr/>
          <a:lstStyle/>
          <a:p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xmlns="" val="378921705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712968" cy="720080"/>
          </a:xfrm>
        </p:spPr>
        <p:txBody>
          <a:bodyPr/>
          <a:lstStyle/>
          <a:p>
            <a:r>
              <a:rPr lang="ru-RU" dirty="0" smtClean="0"/>
              <a:t>Научно-финансовая фирма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96752"/>
            <a:ext cx="4211960" cy="5661248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Наука и финансы: технопарки, </a:t>
            </a:r>
            <a:r>
              <a:rPr lang="ru-RU" dirty="0" err="1"/>
              <a:t>технополисы</a:t>
            </a:r>
            <a:r>
              <a:rPr lang="ru-RU" dirty="0"/>
              <a:t> и банковские центры. По примеру «Силиконовой долины» в США в зарубежной Европе также возникло много научно-исследовательских парков, технополисов. Самые крупные из них Кембриджский (Великобритания), Мюнхен (ФРГ). На юге Франции, в районе Ниццы, сформировалась так называемая «Дорога высокой технологии». В зарубежной Европе находится 60 из 200 крупнейших мировых банков. Эталоном страны-банкира давно уже стала Швейцария: в сейфах ее банков лежит половина всех ценных бумаг мира.</a:t>
            </a:r>
          </a:p>
          <a:p>
            <a:endParaRPr lang="ru-RU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93545" y="1196752"/>
            <a:ext cx="4570943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8933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7268" y="5157192"/>
            <a:ext cx="7733164" cy="1440160"/>
          </a:xfrm>
        </p:spPr>
        <p:txBody>
          <a:bodyPr/>
          <a:lstStyle/>
          <a:p>
            <a:r>
              <a:rPr dirty="0" lang="ru-RU" smtClean="0" sz="3600"/>
              <a:t>Научно – финансовая фирма</a:t>
            </a:r>
            <a:endParaRPr dirty="0" lang="ru-RU" sz="3600"/>
          </a:p>
        </p:txBody>
      </p:sp>
      <p:pic>
        <p:nvPicPr>
          <p:cNvPr descr="C:\Documents and Settings\Учитель\Рабочий стол\фотки\IMG_0261.JPG" id="5" name="Picture 2"/>
          <p:cNvPicPr>
            <a:picLocks noChangeArrowheads="1" noChangeAspect="1" noGrp="1"/>
          </p:cNvPicPr>
          <p:nvPr>
            <p:ph idx="1" type="pic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 rot="354288">
            <a:off x="4347791" y="280445"/>
            <a:ext cx="4715331" cy="5394993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  <a:extLst/>
        </p:spPr>
      </p:pic>
      <p:sp>
        <p:nvSpPr>
          <p:cNvPr id="3" name="Текст 2"/>
          <p:cNvSpPr>
            <a:spLocks noGrp="1"/>
          </p:cNvSpPr>
          <p:nvPr>
            <p:ph idx="2" sz="half" type="body"/>
          </p:nvPr>
        </p:nvSpPr>
        <p:spPr>
          <a:xfrm>
            <a:off x="251521" y="1010486"/>
            <a:ext cx="2664296" cy="3138594"/>
          </a:xfrm>
        </p:spPr>
        <p:txBody>
          <a:bodyPr/>
          <a:lstStyle/>
          <a:p>
            <a:endParaRPr dirty="0" lang="ru-RU"/>
          </a:p>
        </p:txBody>
      </p:sp>
      <p:pic>
        <p:nvPicPr>
          <p:cNvPr id="7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135036" y="298616"/>
            <a:ext cx="4220940" cy="5362632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</p:spTree>
    <p:extLst>
      <p:ext uri="{BB962C8B-B14F-4D97-AF65-F5344CB8AC3E}">
        <p14:creationId xmlns:p14="http://schemas.microsoft.com/office/powerpoint/2010/main" xmlns="" val="42351471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83768" y="5301208"/>
            <a:ext cx="6192688" cy="1224136"/>
          </a:xfrm>
        </p:spPr>
        <p:txBody>
          <a:bodyPr/>
          <a:lstStyle/>
          <a:p>
            <a:r>
              <a:rPr dirty="0" lang="ru-RU" smtClean="0" sz="3600"/>
              <a:t>Сельскохозяйственная</a:t>
            </a:r>
            <a:r>
              <a:rPr dirty="0" lang="ru-RU" smtClean="0" sz="3200"/>
              <a:t> фирма</a:t>
            </a:r>
            <a:endParaRPr dirty="0" lang="ru-RU" sz="3200"/>
          </a:p>
        </p:txBody>
      </p:sp>
      <p:pic>
        <p:nvPicPr>
          <p:cNvPr descr="C:\Documents and Settings\Учитель\Рабочий стол\фотки\IMG_0270.JPG" id="1026" name="Picture 2"/>
          <p:cNvPicPr>
            <a:picLocks noChangeArrowheads="1" noChangeAspect="1" noGrp="1"/>
          </p:cNvPicPr>
          <p:nvPr>
            <p:ph idx="1" type="pic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0"/>
          <a:stretch>
            <a:fillRect/>
          </a:stretch>
        </p:blipFill>
        <p:spPr bwMode="auto">
          <a:xfrm rot="476261">
            <a:off x="3300159" y="548875"/>
            <a:ext cx="5493580" cy="4973647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3" name="Текст 2"/>
          <p:cNvSpPr>
            <a:spLocks noGrp="1"/>
          </p:cNvSpPr>
          <p:nvPr>
            <p:ph idx="2" sz="half" type="body"/>
          </p:nvPr>
        </p:nvSpPr>
        <p:spPr>
          <a:xfrm>
            <a:off x="251521" y="188640"/>
            <a:ext cx="3024335" cy="6192688"/>
          </a:xfrm>
        </p:spPr>
        <p:txBody>
          <a:bodyPr>
            <a:normAutofit/>
          </a:bodyPr>
          <a:lstStyle/>
          <a:p>
            <a:r>
              <a:rPr dirty="0" lang="ru-RU" smtClean="0" sz="1800"/>
              <a:t> </a:t>
            </a:r>
            <a:r>
              <a:rPr dirty="0" lang="ru-RU" sz="1800"/>
              <a:t>По основным видам сельскохозяйственной продукции большинство стран полностью обеспечивает свои потребности и заинтересовано в ее сбыте на внешних рынках. </a:t>
            </a:r>
            <a:endParaRPr dirty="0" lang="ru-RU" smtClean="0" sz="1800"/>
          </a:p>
          <a:p>
            <a:pPr indent="0" marL="0">
              <a:buNone/>
            </a:pPr>
            <a:r>
              <a:rPr dirty="0" lang="ru-RU" smtClean="0" sz="1800"/>
              <a:t>Преобладание </a:t>
            </a:r>
            <a:r>
              <a:rPr dirty="0" lang="ru-RU" sz="1800"/>
              <a:t>растениеводства, главный </a:t>
            </a:r>
            <a:r>
              <a:rPr dirty="0" i="1" lang="ru-RU" sz="1800"/>
              <a:t>«сад Европы»</a:t>
            </a:r>
          </a:p>
          <a:p>
            <a:pPr indent="0" marL="0">
              <a:buNone/>
            </a:pPr>
            <a:r>
              <a:rPr dirty="0" lang="ru-RU" sz="1800"/>
              <a:t>Страны-лидеры</a:t>
            </a:r>
            <a:r>
              <a:rPr dirty="0" lang="ru-RU" smtClean="0" sz="1800"/>
              <a:t>:</a:t>
            </a:r>
            <a:r>
              <a:rPr b="1" dirty="0" lang="en-US" smtClean="0" sz="1800"/>
              <a:t>   </a:t>
            </a:r>
            <a:r>
              <a:rPr b="1" dirty="0" lang="ru-RU" sz="1800" u="sng"/>
              <a:t>Испания</a:t>
            </a:r>
            <a:r>
              <a:rPr dirty="0" lang="ru-RU" sz="1800"/>
              <a:t>(</a:t>
            </a:r>
            <a:r>
              <a:rPr dirty="0" i="1" lang="ru-RU" sz="1800"/>
              <a:t>овощи, фрукты</a:t>
            </a:r>
            <a:r>
              <a:rPr b="1" dirty="0" i="1" lang="ru-RU" sz="1800"/>
              <a:t>(апельсины</a:t>
            </a:r>
            <a:r>
              <a:rPr b="1" dirty="0" i="1" lang="ru-RU" smtClean="0" sz="1800"/>
              <a:t>)</a:t>
            </a:r>
            <a:r>
              <a:rPr b="1" dirty="0" lang="en-US" smtClean="0" sz="1800"/>
              <a:t> </a:t>
            </a:r>
            <a:endParaRPr b="1" dirty="0" lang="ru-RU" smtClean="0" sz="1800"/>
          </a:p>
          <a:p>
            <a:pPr indent="0" marL="0">
              <a:buNone/>
            </a:pPr>
            <a:r>
              <a:rPr b="1" dirty="0" lang="ru-RU" smtClean="0" sz="1800" u="sng"/>
              <a:t>  Греция </a:t>
            </a:r>
            <a:r>
              <a:rPr dirty="0" lang="ru-RU" smtClean="0" sz="1800"/>
              <a:t>(</a:t>
            </a:r>
            <a:r>
              <a:rPr dirty="0" i="1" lang="ru-RU" smtClean="0" sz="1800"/>
              <a:t>растениеводство)</a:t>
            </a:r>
            <a:endParaRPr b="1" dirty="0" i="1" lang="ru-RU" smtClean="0" sz="1800"/>
          </a:p>
          <a:p>
            <a:pPr indent="0" marL="0">
              <a:buNone/>
            </a:pPr>
            <a:r>
              <a:rPr b="1" dirty="0" i="1" lang="ru-RU" smtClean="0" sz="1800"/>
              <a:t>оливковые </a:t>
            </a:r>
            <a:r>
              <a:rPr b="1" dirty="0" i="1" lang="ru-RU" sz="1800"/>
              <a:t>деревья</a:t>
            </a:r>
            <a:r>
              <a:rPr b="1" dirty="0" i="1" lang="ru-RU" smtClean="0" sz="1800"/>
              <a:t>)</a:t>
            </a:r>
            <a:endParaRPr dirty="0" lang="ru-RU" sz="1800"/>
          </a:p>
          <a:p>
            <a:pPr indent="0" marL="0">
              <a:buNone/>
            </a:pPr>
            <a:r>
              <a:rPr b="1" dirty="0" lang="en-US" smtClean="0" sz="1800"/>
              <a:t>  </a:t>
            </a:r>
            <a:r>
              <a:rPr b="1" dirty="0" lang="ru-RU" sz="1800" u="sng"/>
              <a:t>Италия</a:t>
            </a:r>
            <a:r>
              <a:rPr dirty="0" lang="ru-RU" sz="1800"/>
              <a:t>(</a:t>
            </a:r>
            <a:r>
              <a:rPr dirty="0" i="1" lang="ru-RU" sz="1800"/>
              <a:t>пшеница, кукуруза, рис,</a:t>
            </a:r>
            <a:r>
              <a:rPr dirty="0" lang="ru-RU" sz="1800"/>
              <a:t> </a:t>
            </a:r>
            <a:r>
              <a:rPr dirty="0" i="1" lang="ru-RU" sz="1800"/>
              <a:t>сахарная свекла, виноград</a:t>
            </a:r>
            <a:r>
              <a:rPr dirty="0" lang="ru-RU" sz="1800"/>
              <a:t>)</a:t>
            </a:r>
            <a:r>
              <a:rPr dirty="0" lang="en-US" sz="1800"/>
              <a:t>         </a:t>
            </a:r>
            <a:r>
              <a:rPr dirty="0" lang="ru-RU" sz="1800"/>
              <a:t> </a:t>
            </a:r>
            <a:endParaRPr b="1" dirty="0" i="1" lang="ru-RU" sz="1800" u="sng">
              <a:hlinkClick action="ppaction://hlinksldjump" r:id="rId3"/>
            </a:endParaRPr>
          </a:p>
          <a:p>
            <a:pPr indent="-609600" marL="609600">
              <a:buFont charset="0" typeface="Arial"/>
              <a:buAutoNum type="arabicPeriod"/>
            </a:pPr>
            <a:endParaRPr dirty="0" i="1" lang="ru-RU"/>
          </a:p>
        </p:txBody>
      </p:sp>
    </p:spTree>
    <p:extLst>
      <p:ext uri="{BB962C8B-B14F-4D97-AF65-F5344CB8AC3E}">
        <p14:creationId xmlns:p14="http://schemas.microsoft.com/office/powerpoint/2010/main" xmlns="" val="302888033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686800" cy="972344"/>
          </a:xfrm>
        </p:spPr>
        <p:txBody>
          <a:bodyPr/>
          <a:lstStyle/>
          <a:p>
            <a:r>
              <a:rPr lang="ru-RU" sz="3200" b="1" dirty="0" smtClean="0">
                <a:latin typeface="Garamond" pitchFamily="18" charset="0"/>
              </a:rPr>
              <a:t>Сельское хозяйство Зарубежной </a:t>
            </a:r>
            <a:r>
              <a:rPr lang="ru-RU" sz="3200" b="1" dirty="0">
                <a:latin typeface="Garamond" pitchFamily="18" charset="0"/>
              </a:rPr>
              <a:t>Е</a:t>
            </a:r>
            <a:r>
              <a:rPr lang="ru-RU" sz="3200" b="1" dirty="0" smtClean="0">
                <a:latin typeface="Garamond" pitchFamily="18" charset="0"/>
              </a:rPr>
              <a:t>вропы</a:t>
            </a:r>
            <a:endParaRPr lang="ru-RU" sz="3200" b="1" dirty="0">
              <a:latin typeface="Garamond" pitchFamily="18" charset="0"/>
            </a:endParaRPr>
          </a:p>
          <a:p>
            <a:endParaRPr lang="ru-RU" b="1" dirty="0">
              <a:latin typeface="Garamond" pitchFamily="18" charset="0"/>
            </a:endParaRPr>
          </a:p>
        </p:txBody>
      </p:sp>
      <p:pic>
        <p:nvPicPr>
          <p:cNvPr id="96262" name="Picture 6" descr="C:\Documents and Settings\Учитель\Рабочий стол\Европа\фото 11кл.з.Европа\131020118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838200"/>
            <a:ext cx="608965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6261" name="Picture 5" descr="ekskurzii-AUSTR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1122" y="1506095"/>
            <a:ext cx="3960477" cy="428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83367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844</TotalTime>
  <Words>592</Words>
  <Application>Microsoft Office PowerPoint</Application>
  <PresentationFormat>Экран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Твердый переплет</vt:lpstr>
      <vt:lpstr>Обобщающий урок   по теме «Страны Зарубежной Европы» </vt:lpstr>
      <vt:lpstr>Обобщающий урок   по теме «Страны Зарубежной Европы» </vt:lpstr>
      <vt:lpstr>Каждая фирма показывает презентацию своей продукции. </vt:lpstr>
      <vt:lpstr>Транспортная фирма</vt:lpstr>
      <vt:lpstr>Транспортная фирма</vt:lpstr>
      <vt:lpstr>Научно-финансовая фирма</vt:lpstr>
      <vt:lpstr>Научно – финансовая фирма</vt:lpstr>
      <vt:lpstr>Сельскохозяйственная фирма</vt:lpstr>
      <vt:lpstr>Слайд 9</vt:lpstr>
      <vt:lpstr>Промышленность Европы</vt:lpstr>
      <vt:lpstr>Туристическая фирма</vt:lpstr>
      <vt:lpstr>Курорты Европы</vt:lpstr>
      <vt:lpstr>Вывод. Зарубежная Европа - самый небольшой по территории регион мира, но роль его в мировом хозяйстве очень велика.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Обобщающий урок   11 «А» класс</dc:title>
  <cp:lastModifiedBy>Artem</cp:lastModifiedBy>
  <cp:revision>34</cp:revision>
  <dcterms:modified xsi:type="dcterms:W3CDTF">2013-10-27T18:15:17Z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1095326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