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+xml" PartName="/ppt/slides/slide38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43.xml"/>
  <Override ContentType="application/vnd.openxmlformats-officedocument.theme+xml" PartName="/ppt/theme/theme1.xml"/>
  <Override ContentType="application/vnd.openxmlformats-officedocument.presentationml.slideLayout+xml" PartName="/ppt/slideLayouts/slideLayout2.xml"/>
  <Default ContentType="application/vnd.openxmlformats-package.relationships+xml" Extension="rels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slide+xml" PartName="/ppt/slides/slide23.xml"/>
  <Override ContentType="application/vnd.openxmlformats-officedocument.presentationml.slide+xml" PartName="/ppt/slides/slide32.xml"/>
  <Override ContentType="application/vnd.openxmlformats-officedocument.presentationml.slide+xml" PartName="/ppt/slides/slide41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slide+xml" PartName="/ppt/slides/slide4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+xml" PartName="/ppt/slides/slide39.xml"/>
  <Override ContentType="application/vnd.openxmlformats-officedocument.presentationml.slideLayout+xml" PartName="/ppt/slideLayouts/slideLayout7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slide+xml" PartName="/ppt/slides/slide3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+xml" PartName="/ppt/slides/slide33.xml"/>
  <Override ContentType="application/vnd.openxmlformats-officedocument.presentationml.slide+xml" PartName="/ppt/slides/slide35.xml"/>
  <Override ContentType="application/vnd.openxmlformats-officedocument.presentationml.slide+xml" PartName="/ppt/slides/slide44.xml"/>
  <Default ContentType="image/jpeg" Extension="jpeg"/>
  <Override ContentType="application/vnd.openxmlformats-officedocument.presentationml.slideLayout+xml" PartName="/ppt/slideLayouts/slideLayout3.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22.xml"/>
  <Override ContentType="application/vnd.openxmlformats-officedocument.presentationml.slide+xml" PartName="/ppt/slides/slide31.xml"/>
  <Override ContentType="application/vnd.openxmlformats-officedocument.presentationml.slide+xml" PartName="/ppt/slides/slide42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576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571612"/>
            <a:ext cx="7817670" cy="2581274"/>
          </a:xfrm>
        </p:spPr>
        <p:txBody>
          <a:bodyPr>
            <a:noAutofit/>
          </a:bodyPr>
          <a:lstStyle/>
          <a:p>
            <a:pPr algn="ctr"/>
            <a:r>
              <a:rPr lang="ru-RU" sz="12000" b="1" dirty="0" smtClean="0"/>
              <a:t>Н</a:t>
            </a:r>
            <a:r>
              <a:rPr lang="ru-RU" sz="9600" b="1" dirty="0" smtClean="0"/>
              <a:t>АРОДЫ </a:t>
            </a:r>
            <a:br>
              <a:rPr lang="ru-RU" sz="9600" b="1" dirty="0" smtClean="0"/>
            </a:br>
            <a:r>
              <a:rPr lang="ru-RU" sz="12000" b="1" dirty="0" smtClean="0"/>
              <a:t>А</a:t>
            </a:r>
            <a:r>
              <a:rPr lang="ru-RU" sz="9600" b="1" dirty="0" smtClean="0"/>
              <a:t>ФРИКИ</a:t>
            </a:r>
            <a:endParaRPr lang="ru-RU" sz="9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572264" y="4286256"/>
            <a:ext cx="20441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 – ПРОЕКТ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3286148"/>
          </a:xfrm>
        </p:spPr>
        <p:txBody>
          <a:bodyPr>
            <a:noAutofit/>
          </a:bodyPr>
          <a:lstStyle/>
          <a:p>
            <a:r>
              <a:rPr lang="ru-RU" sz="3200" dirty="0" smtClean="0"/>
              <a:t>К негроидной расе относится большинство народов БАНТУ, населяющих значительную часть Африки к югу от 6 </a:t>
            </a:r>
            <a:r>
              <a:rPr lang="ru-RU" sz="3200" dirty="0" err="1" smtClean="0"/>
              <a:t>с.ш</a:t>
            </a:r>
            <a:r>
              <a:rPr lang="ru-RU" sz="3200" dirty="0" smtClean="0"/>
              <a:t>. Заселяют они благоприятные по природным условиям высокотравные саванны.</a:t>
            </a:r>
            <a:br>
              <a:rPr lang="ru-RU" sz="3200" dirty="0" smtClean="0"/>
            </a:br>
            <a:r>
              <a:rPr lang="ru-RU" sz="3200" dirty="0" smtClean="0"/>
              <a:t>Банту – исконные воины и пастухи, земледельцы и ремесленники. Они самостоятельно создали очаг металлургии железа и меди.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Ольга\Desktop\ИНТЕРНЕТ\7 кл\негроидная раса\банту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Ольга\Desktop\ИНТЕРНЕТ\7 кл\негроидная раса\банту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Ольга\Desktop\ИНТЕРНЕТ\7 кл\негроидная раса\банту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9001156" cy="614366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СУАХИЛИ –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«люди побережья» или «береговые люди» </a:t>
            </a:r>
            <a:br>
              <a:rPr lang="ru-RU" sz="2800" dirty="0" smtClean="0"/>
            </a:br>
            <a:r>
              <a:rPr lang="ru-RU" sz="2800" dirty="0" smtClean="0"/>
              <a:t>(от арабского «</a:t>
            </a:r>
            <a:r>
              <a:rPr lang="ru-RU" sz="2800" dirty="0" err="1" smtClean="0"/>
              <a:t>сахиль</a:t>
            </a:r>
            <a:r>
              <a:rPr lang="ru-RU" sz="2800" dirty="0" smtClean="0"/>
              <a:t>» – «берег»)</a:t>
            </a:r>
            <a:br>
              <a:rPr lang="ru-RU" sz="2800" dirty="0" smtClean="0"/>
            </a:br>
            <a:r>
              <a:rPr lang="ru-RU" sz="2800" dirty="0" smtClean="0"/>
              <a:t>суахили населяют побережье Индийского океана. Произошли суахили в результате смешения </a:t>
            </a:r>
            <a:r>
              <a:rPr lang="ru-RU" sz="2800" dirty="0" err="1" smtClean="0"/>
              <a:t>аборигенского</a:t>
            </a:r>
            <a:r>
              <a:rPr lang="ru-RU" sz="2800" dirty="0" smtClean="0"/>
              <a:t> населения Африки с переселившимися сюда индийцами, арабами, персами и </a:t>
            </a:r>
            <a:r>
              <a:rPr lang="ru-RU" sz="2800" dirty="0" err="1" smtClean="0"/>
              <a:t>т.д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Традиционное занятие – рыболовство и земледелие.</a:t>
            </a:r>
            <a:br>
              <a:rPr lang="ru-RU" sz="2800" dirty="0" smtClean="0"/>
            </a:br>
            <a:r>
              <a:rPr lang="ru-RU" sz="2800" dirty="0" smtClean="0"/>
              <a:t>Выращивают кокосовые пальмы, гвоздичное дерево, бананы, просо, маис, сахарный тростник, бобовые и тыквы.</a:t>
            </a:r>
            <a:br>
              <a:rPr lang="ru-RU" sz="2800" dirty="0" smtClean="0"/>
            </a:br>
            <a:r>
              <a:rPr lang="ru-RU" sz="2800" dirty="0" smtClean="0"/>
              <a:t>Развито мореходство, торговля и ремесло</a:t>
            </a:r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Ольга\Desktop\ИНТЕРНЕТ\7 кл\негроидная раса\суахил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Ольга\Desktop\ИНТЕРНЕТ\7 кл\негроидная раса\суахил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Ольга\Desktop\ИНТЕРНЕТ\7 кл\негроидная раса\суахил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58336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 экваториальных лесах Центральной Африки живут маленькие «лесные люди» – пигмеи.</a:t>
            </a:r>
            <a:br>
              <a:rPr lang="ru-RU" sz="3200" dirty="0" smtClean="0"/>
            </a:br>
            <a:r>
              <a:rPr lang="ru-RU" sz="3200" dirty="0" smtClean="0"/>
              <a:t>Средний рост мужчин 142-145 см. именно поэтому они получили название пигмеи. По-гречески это слово означает меру длины – менее полуметра. Внешний они выделяются от негроидной расы. </a:t>
            </a:r>
            <a:br>
              <a:rPr lang="ru-RU" sz="3200" dirty="0" smtClean="0"/>
            </a:br>
            <a:r>
              <a:rPr lang="ru-RU" sz="3200" dirty="0" smtClean="0"/>
              <a:t>У пигмеев желтоватый оттенок кожи, тонкие узкие губы, очень широкий нос, узкое и низкое переносице.</a:t>
            </a:r>
            <a:br>
              <a:rPr lang="ru-RU" sz="3200" dirty="0" smtClean="0"/>
            </a:br>
            <a:r>
              <a:rPr lang="ru-RU" sz="3200" dirty="0" smtClean="0"/>
              <a:t>Занимаются эти жители охотой, собирательством и рыболовством</a:t>
            </a:r>
            <a:endParaRPr lang="ru-RU" sz="3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Ольга\Desktop\ИНТЕРНЕТ\7 кл\негроидная раса\пигм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56"/>
            <a:ext cx="9144000" cy="528641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t">
            <a:normAutofit fontScale="90000"/>
          </a:bodyPr>
          <a:lstStyle/>
          <a:p>
            <a:r>
              <a:rPr lang="ru-RU" sz="2000" dirty="0" smtClean="0"/>
              <a:t>До наших дней сохранились следы древнейших цивилизаций африканских государств. Египет ещё в глубокой древности стал колыбелью одной из первых в истории человечества </a:t>
            </a:r>
            <a:r>
              <a:rPr lang="ru-RU" sz="2000" dirty="0" err="1" smtClean="0"/>
              <a:t>древнеегипестких</a:t>
            </a:r>
            <a:r>
              <a:rPr lang="ru-RU" sz="2000" dirty="0" smtClean="0"/>
              <a:t> цивилизаций.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Археологические раскопки показали, что в низовьях р.Нигер существовала высокая древняя культура народов Гвинейского побережья. На этом континенте находилась древнейшая в мире империя – Абиссиния (Эфиопия).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Численность населения Африки в настоящее время составляет примерно 1 млрд. человек.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Население представлено всеми основными расами: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1. Негроидной</a:t>
            </a:r>
            <a:br>
              <a:rPr lang="ru-RU" sz="2000" dirty="0" smtClean="0"/>
            </a:br>
            <a:r>
              <a:rPr lang="ru-RU" sz="2000" dirty="0" smtClean="0"/>
              <a:t>2. Европеоидной</a:t>
            </a:r>
            <a:br>
              <a:rPr lang="ru-RU" sz="2000" dirty="0" smtClean="0"/>
            </a:br>
            <a:r>
              <a:rPr lang="ru-RU" sz="2000" dirty="0" smtClean="0"/>
              <a:t>3. Монголоидной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Ольга\Desktop\ИНТЕРНЕТ\7 кл\негроидная раса\пигмеи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Низкорослые (рост в среднем 150 см) БУШМЕНЫ – бродячие охотники и собиратели в Калахари. </a:t>
            </a:r>
            <a:br>
              <a:rPr lang="ru-RU" sz="3200" dirty="0" smtClean="0"/>
            </a:br>
            <a:r>
              <a:rPr lang="ru-RU" sz="3200" dirty="0" smtClean="0"/>
              <a:t>Бушмены тонкокостные. У них специфическое строение лица. Оно широкое и плоское, широкие скулы, узкий разрез глаз, немного припухшие веки. Волосы на голове растут небольшими отдельными пучками, кожа морщиниста, желтовато-коричневого цвета.</a:t>
            </a:r>
            <a:endParaRPr lang="ru-RU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8645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«БУШ» – в переводе с голландского и английского – куст, «МЕН» – человек.</a:t>
            </a:r>
            <a:br>
              <a:rPr lang="ru-RU" sz="3200" dirty="0" smtClean="0"/>
            </a:br>
            <a:r>
              <a:rPr lang="ru-RU" sz="3200" dirty="0" smtClean="0"/>
              <a:t>Обычно аборигены Калахари устраивали ночлег в кустарнике, вырыв глубокую яму, за что и получили название «кустарниковых людей»</a:t>
            </a:r>
            <a:endParaRPr lang="ru-RU" sz="3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Ольга\Desktop\ИНТЕРНЕТ\7 кл\негроидная раса\бушм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Ольга\Desktop\ИНТЕРНЕТ\7 кл\негроидная раса\бушм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Ольга\Desktop\ИНТЕРНЕТ\7 кл\негроидная раса\бушм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Ольга\Desktop\ИНТЕРНЕТ\7 кл\негроидная раса\бушмены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0"/>
            <a:ext cx="750099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НИЛОТЫ – «люди Нила» живут в бассейне верхнего и среднего Нила и его притоков, на территории между озёрами Виктория и Рудольф. Это особая негроидная </a:t>
            </a:r>
            <a:r>
              <a:rPr lang="ru-RU" sz="3200" dirty="0" err="1" smtClean="0"/>
              <a:t>подраса</a:t>
            </a:r>
            <a:r>
              <a:rPr lang="ru-RU" sz="3200" dirty="0" smtClean="0"/>
              <a:t> отличается наиболее тёмным цветом кожи – иссиня-чёрным.</a:t>
            </a:r>
            <a:br>
              <a:rPr lang="ru-RU" sz="3200" dirty="0" smtClean="0"/>
            </a:br>
            <a:r>
              <a:rPr lang="ru-RU" sz="3200" dirty="0" smtClean="0"/>
              <a:t>Нилоты – одни из наиболее высоких людей на Земле (ср.рост – 180 см)</a:t>
            </a:r>
            <a:endParaRPr lang="ru-RU" sz="32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Ольга\Desktop\ИНТЕРНЕТ\7 кл\негроидная раса\нилот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0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Ольга\Desktop\ИНТЕРНЕТ\7 кл\негроидная раса\нилот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</p:spPr>
      </p:pic>
      <p:pic>
        <p:nvPicPr>
          <p:cNvPr id="20483" name="Picture 3" descr="C:\Users\Ольга\Desktop\ИНТЕРНЕТ\7 кл\негроидная раса\нилот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0"/>
            <a:ext cx="464343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anchor="t">
            <a:normAutofit/>
          </a:bodyPr>
          <a:lstStyle/>
          <a:p>
            <a:r>
              <a:rPr lang="ru-RU" sz="1800" dirty="0" smtClean="0"/>
              <a:t>Основная часть африканского населения принадлежит к негроидной расе. Наиболее распространённые представители негроидной расы проживают к югу от Сахары и южной оконечности материка.</a:t>
            </a:r>
            <a:br>
              <a:rPr lang="ru-RU" sz="1800" dirty="0" smtClean="0"/>
            </a:br>
            <a:r>
              <a:rPr lang="ru-RU" sz="1800" dirty="0" smtClean="0"/>
              <a:t>Однако отдельные группы людей этой расы сильно отличаются друг от друга по внешним признакам, поэтому выделяются разновидности этой расы (</a:t>
            </a:r>
            <a:r>
              <a:rPr lang="ru-RU" sz="1800" dirty="0" err="1" smtClean="0"/>
              <a:t>подрасы</a:t>
            </a:r>
            <a:r>
              <a:rPr lang="ru-RU" sz="1800" dirty="0" smtClean="0"/>
              <a:t>):</a:t>
            </a:r>
            <a:br>
              <a:rPr lang="ru-RU" sz="1800" dirty="0" smtClean="0"/>
            </a:br>
            <a:r>
              <a:rPr lang="ru-RU" sz="1800" dirty="0" smtClean="0"/>
              <a:t>1. Негроидная</a:t>
            </a:r>
            <a:br>
              <a:rPr lang="ru-RU" sz="1800" dirty="0" smtClean="0"/>
            </a:br>
            <a:r>
              <a:rPr lang="ru-RU" sz="1800" dirty="0" smtClean="0"/>
              <a:t>2. </a:t>
            </a:r>
            <a:r>
              <a:rPr lang="ru-RU" sz="1800" dirty="0" err="1" smtClean="0"/>
              <a:t>Пигмейская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3. Бушменская</a:t>
            </a:r>
            <a:br>
              <a:rPr lang="ru-RU" sz="1800" dirty="0" smtClean="0"/>
            </a:br>
            <a:r>
              <a:rPr lang="ru-RU" sz="1800" dirty="0" smtClean="0"/>
              <a:t>4. Эфиопская</a:t>
            </a:r>
            <a:br>
              <a:rPr lang="ru-RU" sz="1800" dirty="0" smtClean="0"/>
            </a:br>
            <a:r>
              <a:rPr lang="ru-RU" sz="1800" dirty="0" smtClean="0"/>
              <a:t>и промежуточные.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Наиболее характерными признаками негроидной расы являются: </a:t>
            </a:r>
            <a:br>
              <a:rPr lang="ru-RU" sz="1800" dirty="0" smtClean="0"/>
            </a:br>
            <a:r>
              <a:rPr lang="ru-RU" sz="1800" dirty="0" smtClean="0"/>
              <a:t>тёмный цвет кожи</a:t>
            </a:r>
            <a:br>
              <a:rPr lang="ru-RU" sz="1800" dirty="0" smtClean="0"/>
            </a:br>
            <a:r>
              <a:rPr lang="ru-RU" sz="1800" dirty="0" smtClean="0"/>
              <a:t>толстые губы</a:t>
            </a:r>
            <a:br>
              <a:rPr lang="ru-RU" sz="1800" dirty="0" smtClean="0"/>
            </a:br>
            <a:r>
              <a:rPr lang="ru-RU" sz="1800" dirty="0" smtClean="0"/>
              <a:t>курчавые волосы</a:t>
            </a:r>
            <a:br>
              <a:rPr lang="ru-RU" sz="1800" dirty="0" smtClean="0"/>
            </a:br>
            <a:r>
              <a:rPr lang="ru-RU" sz="1800" dirty="0" smtClean="0"/>
              <a:t>небольшой волосяной покров на теле</a:t>
            </a:r>
            <a:br>
              <a:rPr lang="ru-RU" sz="1800" dirty="0" smtClean="0"/>
            </a:br>
            <a:r>
              <a:rPr lang="ru-RU" sz="1800" dirty="0" smtClean="0"/>
              <a:t>конечности по отношению к длине туловища длиннее, чем у европейцев</a:t>
            </a:r>
            <a:br>
              <a:rPr lang="ru-RU" sz="1800" dirty="0" smtClean="0"/>
            </a:br>
            <a:r>
              <a:rPr lang="ru-RU" sz="1800" dirty="0" smtClean="0"/>
              <a:t>тёмный цвет глаз</a:t>
            </a:r>
            <a:endParaRPr lang="ru-RU" sz="1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Ольга\Desktop\ИНТЕРНЕТ\7 кл\негроидная раса\нилот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Ольга\Desktop\ИНТЕРНЕТ\7 кл\негроидная раса\нилот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ЭФИОПЫ</a:t>
            </a:r>
            <a:br>
              <a:rPr lang="ru-RU" sz="3200" dirty="0" smtClean="0"/>
            </a:br>
            <a:r>
              <a:rPr lang="ru-RU" sz="3200" dirty="0" smtClean="0"/>
              <a:t>отличаются эфиопы тёмной, но с красноватым оттенком кожи. </a:t>
            </a:r>
            <a:br>
              <a:rPr lang="ru-RU" sz="3200" dirty="0" smtClean="0"/>
            </a:br>
            <a:r>
              <a:rPr lang="ru-RU" sz="3200" dirty="0" smtClean="0"/>
              <a:t>Занимаются земледелием и сельским хозяйством</a:t>
            </a:r>
            <a:endParaRPr lang="ru-RU" sz="32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Ольга\Desktop\ИНТЕРНЕТ\7 кл\негроидная раса\эфиоп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14876" cy="6858000"/>
          </a:xfrm>
          <a:prstGeom prst="rect">
            <a:avLst/>
          </a:prstGeom>
          <a:noFill/>
        </p:spPr>
      </p:pic>
      <p:pic>
        <p:nvPicPr>
          <p:cNvPr id="23555" name="Picture 3" descr="C:\Users\Ольга\Desktop\ИНТЕРНЕТ\7 кл\негроидная раса\эф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7" y="0"/>
            <a:ext cx="442912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Ольга\Desktop\ИНТЕРНЕТ\7 кл\негроидная раса\эф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929190" cy="6858000"/>
          </a:xfrm>
          <a:prstGeom prst="rect">
            <a:avLst/>
          </a:prstGeom>
          <a:noFill/>
        </p:spPr>
      </p:pic>
      <p:pic>
        <p:nvPicPr>
          <p:cNvPr id="24579" name="Picture 3" descr="C:\Users\Ольга\Desktop\ИНТЕРНЕТ\7 кл\негроидная раса\эф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0"/>
            <a:ext cx="421481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Север Африки заселён преимущественно АРАБАМИ (египетские, </a:t>
            </a:r>
            <a:r>
              <a:rPr lang="ru-RU" sz="3200" dirty="0" err="1" smtClean="0"/>
              <a:t>алжирсике</a:t>
            </a:r>
            <a:r>
              <a:rPr lang="ru-RU" sz="3200" dirty="0" smtClean="0"/>
              <a:t>, марокканские, тунисские, ливийские, суданские, Западной Сахары – мавры)</a:t>
            </a:r>
            <a:br>
              <a:rPr lang="ru-RU" sz="3200" dirty="0" smtClean="0"/>
            </a:br>
            <a:r>
              <a:rPr lang="ru-RU" sz="3200" dirty="0" smtClean="0"/>
              <a:t>Признаки:</a:t>
            </a:r>
            <a:br>
              <a:rPr lang="ru-RU" sz="3200" dirty="0" smtClean="0"/>
            </a:br>
            <a:r>
              <a:rPr lang="ru-RU" sz="3200" dirty="0" smtClean="0"/>
              <a:t>светлый, но довольно смуглый цвет кожи, удлинённая форма головы, узкое лицо, резко выступающий нос, тёмные волнистые волосы и тёмные глаза.</a:t>
            </a:r>
            <a:br>
              <a:rPr lang="ru-RU" sz="3200" dirty="0" smtClean="0"/>
            </a:br>
            <a:r>
              <a:rPr lang="ru-RU" sz="3200" dirty="0" smtClean="0"/>
              <a:t>Ср.рост – 165-170 см</a:t>
            </a:r>
            <a:br>
              <a:rPr lang="ru-RU" sz="3200" dirty="0" smtClean="0"/>
            </a:br>
            <a:r>
              <a:rPr lang="ru-RU" sz="3200" dirty="0" smtClean="0"/>
              <a:t>занимаются земледелием, кочевым скотоводством, садоводством, огородничеством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Ольга\Desktop\ИНТЕРНЕТ\7 кл\негроидная раса\араб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Ольга\Desktop\ИНТЕРНЕТ\7 кл\негроидная раса\араб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286248" cy="5643578"/>
          </a:xfrm>
          <a:prstGeom prst="rect">
            <a:avLst/>
          </a:prstGeom>
          <a:noFill/>
        </p:spPr>
      </p:pic>
      <p:pic>
        <p:nvPicPr>
          <p:cNvPr id="26627" name="Picture 3" descr="C:\Users\Ольга\Desktop\ИНТЕРНЕТ\7 кл\негроидная раса\араб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7" y="785794"/>
            <a:ext cx="4429124" cy="6072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Ольга\Desktop\ИНТЕРНЕТ\7 кл\негроидная раса\араб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857884" cy="4786322"/>
          </a:xfrm>
          <a:prstGeom prst="rect">
            <a:avLst/>
          </a:prstGeom>
          <a:noFill/>
        </p:spPr>
      </p:pic>
      <p:pic>
        <p:nvPicPr>
          <p:cNvPr id="27651" name="Picture 3" descr="C:\Users\Ольга\Desktop\ИНТЕРНЕТ\7 кл\негроидная раса\араб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143116"/>
            <a:ext cx="5500694" cy="4714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МАЛАГАСИЙЦЫ –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жители острова Мадагаскар.</a:t>
            </a:r>
            <a:br>
              <a:rPr lang="ru-RU" sz="3200" dirty="0" smtClean="0"/>
            </a:br>
            <a:r>
              <a:rPr lang="ru-RU" sz="3200" dirty="0" smtClean="0"/>
              <a:t>Произошли от смешения монголоидной и негроидной рас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ИНТЕРНЕТ\7 кл\негроидная раса\0009-009-Negroidno-avstraloidnaja-ras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Ольга\Desktop\ИНТЕРНЕТ\7 кл\негроидная раса\малагас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Ольга\Desktop\ИНТЕРНЕТ\7 кл\негроидная раса\малагас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МУЛАТЫ –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проживают на юге Африки, произошли от смешения браков европейских поселенцев с коренными африканскими народами.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Ольга\Desktop\ИНТЕРНЕТ\7 кл\негроидная раса\мулат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00" cy="6215082"/>
          </a:xfrm>
          <a:prstGeom prst="rect">
            <a:avLst/>
          </a:prstGeom>
          <a:noFill/>
        </p:spPr>
      </p:pic>
      <p:pic>
        <p:nvPicPr>
          <p:cNvPr id="30723" name="Picture 3" descr="C:\Users\Ольга\Desktop\ИНТЕРНЕТ\7 кл\негроидная раса\мулат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1071546"/>
            <a:ext cx="5286380" cy="5786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Ольга\Desktop\ИНТЕРНЕТ\7 кл\негроидная раса\мулат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786446" cy="6286520"/>
          </a:xfrm>
          <a:prstGeom prst="rect">
            <a:avLst/>
          </a:prstGeom>
          <a:noFill/>
        </p:spPr>
      </p:pic>
      <p:pic>
        <p:nvPicPr>
          <p:cNvPr id="31747" name="Picture 3" descr="C:\Users\Ольга\Desktop\ИНТЕРНЕТ\7 кл\негроидная раса\мулат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428736"/>
            <a:ext cx="4357686" cy="5429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ьга\Desktop\ИНТЕРНЕТ\7 кл\негроидная раса\0012-012-Negroidnye-afrikanskie-ras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ьга\Desktop\ИНТЕРНЕТ\7 кл\негроидная раса\65805686_Kenyan_man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0"/>
            <a:ext cx="628651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ьга\Desktop\ИНТЕРНЕТ\7 кл\негроидная раса\d09dc16cc9b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ьга\Desktop\ИНТЕРНЕТ\7 кл\негроидная раса\feb869d53e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льга\Desktop\ИНТЕРНЕТ\7 кл\негроидная раса\po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56</TotalTime>
  <Words>198</Words>
  <PresentationFormat>Экран (4:3)</PresentationFormat>
  <Paragraphs>14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Открытая</vt:lpstr>
      <vt:lpstr>НАРОДЫ  АФРИКИ</vt:lpstr>
      <vt:lpstr>До наших дней сохранились следы древнейших цивилизаций африканских государств. Египет ещё в глубокой древности стал колыбелью одной из первых в истории человечества древнеегипестких цивилизаций.  Археологические раскопки показали, что в низовьях р.Нигер существовала высокая древняя культура народов Гвинейского побережья. На этом континенте находилась древнейшая в мире империя – Абиссиния (Эфиопия).  Численность населения Африки в настоящее время составляет примерно 1 млрд. человек.  Население представлено всеми основными расами:   1. Негроидной 2. Европеоидной 3. Монголоидной </vt:lpstr>
      <vt:lpstr>Основная часть африканского населения принадлежит к негроидной расе. Наиболее распространённые представители негроидной расы проживают к югу от Сахары и южной оконечности материка. Однако отдельные группы людей этой расы сильно отличаются друг от друга по внешним признакам, поэтому выделяются разновидности этой расы (подрасы): 1. Негроидная 2. Пигмейская 3. Бушменская 4. Эфиопская и промежуточные.  Наиболее характерными признаками негроидной расы являются:  тёмный цвет кожи толстые губы курчавые волосы небольшой волосяной покров на теле конечности по отношению к длине туловища длиннее, чем у европейцев тёмный цвет глаз</vt:lpstr>
      <vt:lpstr>Слайд 4</vt:lpstr>
      <vt:lpstr>Слайд 5</vt:lpstr>
      <vt:lpstr>Слайд 6</vt:lpstr>
      <vt:lpstr>Слайд 7</vt:lpstr>
      <vt:lpstr>Слайд 8</vt:lpstr>
      <vt:lpstr>Слайд 9</vt:lpstr>
      <vt:lpstr>К негроидной расе относится большинство народов БАНТУ, населяющих значительную часть Африки к югу от 6 с.ш. Заселяют они благоприятные по природным условиям высокотравные саванны. Банту – исконные воины и пастухи, земледельцы и ремесленники. Они самостоятельно создали очаг металлургии железа и меди.  </vt:lpstr>
      <vt:lpstr>Слайд 11</vt:lpstr>
      <vt:lpstr>Слайд 12</vt:lpstr>
      <vt:lpstr>Слайд 13</vt:lpstr>
      <vt:lpstr>СУАХИЛИ –  «люди побережья» или «береговые люди»  (от арабского «сахиль» – «берег») суахили населяют побережье Индийского океана. Произошли суахили в результате смешения аборигенского населения Африки с переселившимися сюда индийцами, арабами, персами и т.д Традиционное занятие – рыболовство и земледелие. Выращивают кокосовые пальмы, гвоздичное дерево, бананы, просо, маис, сахарный тростник, бобовые и тыквы. Развито мореходство, торговля и ремесло</vt:lpstr>
      <vt:lpstr>Слайд 15</vt:lpstr>
      <vt:lpstr>Слайд 16</vt:lpstr>
      <vt:lpstr>Слайд 17</vt:lpstr>
      <vt:lpstr>В экваториальных лесах Центральной Африки живут маленькие «лесные люди» – пигмеи. Средний рост мужчин 142-145 см. именно поэтому они получили название пигмеи. По-гречески это слово означает меру длины – менее полуметра. Внешний они выделяются от негроидной расы.  У пигмеев желтоватый оттенок кожи, тонкие узкие губы, очень широкий нос, узкое и низкое переносице. Занимаются эти жители охотой, собирательством и рыболовством</vt:lpstr>
      <vt:lpstr>Слайд 19</vt:lpstr>
      <vt:lpstr>Слайд 20</vt:lpstr>
      <vt:lpstr>Низкорослые (рост в среднем 150 см) БУШМЕНЫ – бродячие охотники и собиратели в Калахари.  Бушмены тонкокостные. У них специфическое строение лица. Оно широкое и плоское, широкие скулы, узкий разрез глаз, немного припухшие веки. Волосы на голове растут небольшими отдельными пучками, кожа морщиниста, желтовато-коричневого цвета.</vt:lpstr>
      <vt:lpstr>«БУШ» – в переводе с голландского и английского – куст, «МЕН» – человек. Обычно аборигены Калахари устраивали ночлег в кустарнике, вырыв глубокую яму, за что и получили название «кустарниковых людей»</vt:lpstr>
      <vt:lpstr>Слайд 23</vt:lpstr>
      <vt:lpstr>Слайд 24</vt:lpstr>
      <vt:lpstr>Слайд 25</vt:lpstr>
      <vt:lpstr>Слайд 26</vt:lpstr>
      <vt:lpstr>НИЛОТЫ – «люди Нила» живут в бассейне верхнего и среднего Нила и его притоков, на территории между озёрами Виктория и Рудольф. Это особая негроидная подраса отличается наиболее тёмным цветом кожи – иссиня-чёрным. Нилоты – одни из наиболее высоких людей на Земле (ср.рост – 180 см)</vt:lpstr>
      <vt:lpstr>Слайд 28</vt:lpstr>
      <vt:lpstr>Слайд 29</vt:lpstr>
      <vt:lpstr>Слайд 30</vt:lpstr>
      <vt:lpstr>Слайд 31</vt:lpstr>
      <vt:lpstr>ЭФИОПЫ отличаются эфиопы тёмной, но с красноватым оттенком кожи.  Занимаются земледелием и сельским хозяйством</vt:lpstr>
      <vt:lpstr>Слайд 33</vt:lpstr>
      <vt:lpstr>Слайд 34</vt:lpstr>
      <vt:lpstr>Север Африки заселён преимущественно АРАБАМИ (египетские, алжирсике, марокканские, тунисские, ливийские, суданские, Западной Сахары – мавры) Признаки: светлый, но довольно смуглый цвет кожи, удлинённая форма головы, узкое лицо, резко выступающий нос, тёмные волнистые волосы и тёмные глаза. Ср.рост – 165-170 см занимаются земледелием, кочевым скотоводством, садоводством, огородничеством </vt:lpstr>
      <vt:lpstr>Слайд 36</vt:lpstr>
      <vt:lpstr>Слайд 37</vt:lpstr>
      <vt:lpstr>Слайд 38</vt:lpstr>
      <vt:lpstr>МАЛАГАСИЙЦЫ –  жители острова Мадагаскар. Произошли от смешения монголоидной и негроидной рас</vt:lpstr>
      <vt:lpstr>Слайд 40</vt:lpstr>
      <vt:lpstr>Слайд 41</vt:lpstr>
      <vt:lpstr>МУЛАТЫ –  проживают на юге Африки, произошли от смешения браков европейских поселенцев с коренными африканскими народами. </vt:lpstr>
      <vt:lpstr>Слайд 43</vt:lpstr>
      <vt:lpstr>Слайд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НАРОДЫ  АФРИКИ</dc:title>
  <dc:creator>Ольга</dc:creator>
  <cp:lastModifiedBy>Ольга</cp:lastModifiedBy>
  <cp:revision>9</cp:revision>
  <dcterms:created xsi:type="dcterms:W3CDTF">2013-01-28T07:14:57Z</dcterms:created>
  <dcterms:modified xsi:type="dcterms:W3CDTF">2015-10-12T20:12:09Z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2130358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D6.1.2</vt:lpwstr>
  </property>
</Properties>
</file>