
<file path=[Content_Types].xml><?xml version="1.0" encoding="utf-8"?>
<Types xmlns="http://schemas.openxmlformats.org/package/2006/content-types">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Layout+xml" PartName="/ppt/slideLayouts/slideLayout7.xml"/>
  <Override ContentType="application/vnd.openxmlformats-officedocument.presentationml.slideLayout+xml" PartName="/ppt/slideLayouts/slideLayout8.xml"/>
  <Default ContentType="image/png" Extension="png"/>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theme+xml" PartName="/ppt/theme/theme1.xml"/>
  <Default ContentType="image/jpeg" Extension="jpeg"/>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Default ContentType="application/vnd.openxmlformats-officedocument.spreadsheetml.sheet" Extension="xlsx"/>
  <Override ContentType="application/vnd.openxmlformats-officedocument.drawingml.chart+xml" PartName="/ppt/charts/chart3.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officedocument.drawingml.chart+xml" PartName="/ppt/charts/chart1.xml"/>
  <Override ContentType="application/vnd.openxmlformats-officedocument.drawingml.chart+xml" PartName="/ppt/charts/chart2.xml"/>
  <Override ContentType="application/vnd.openxmlformats-package.core-properties+xml" PartName="/docProps/core.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5" r:id="rId9"/>
    <p:sldId id="263" r:id="rId10"/>
    <p:sldId id="264"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chart1.xml><?xml version="1.0" encoding="utf-8"?>
<c:chartSpace xmlns:c="http://schemas.openxmlformats.org/drawingml/2006/chart" xmlns:a="http://schemas.openxmlformats.org/drawingml/2006/main" xmlns:r="http://schemas.openxmlformats.org/officeDocument/2006/relationships">
  <c:lang val="ru-RU"/>
  <c:style val="27"/>
  <c:chart>
    <c:autoTitleDeleted val="1"/>
    <c:view3D>
      <c:rotX val="30"/>
      <c:perspective val="20"/>
    </c:view3D>
    <c:plotArea>
      <c:layout>
        <c:manualLayout>
          <c:layoutTarget val="inner"/>
          <c:xMode val="edge"/>
          <c:yMode val="edge"/>
          <c:x val="7.6217611623399864E-2"/>
          <c:y val="0.15495251239890726"/>
          <c:w val="0.92182272957325728"/>
          <c:h val="0.71514845928799931"/>
        </c:manualLayout>
      </c:layout>
      <c:pie3DChart>
        <c:varyColors val="1"/>
        <c:ser>
          <c:idx val="0"/>
          <c:order val="0"/>
          <c:tx>
            <c:strRef>
              <c:f>Лист1!$B$1</c:f>
              <c:strCache>
                <c:ptCount val="1"/>
                <c:pt idx="0">
                  <c:v>Продажи</c:v>
                </c:pt>
              </c:strCache>
            </c:strRef>
          </c:tx>
          <c:dLbls>
            <c:dLbl>
              <c:idx val="0"/>
              <c:layout>
                <c:manualLayout>
                  <c:x val="-4.2063150390697329E-2"/>
                  <c:y val="-0.11639305034483348"/>
                </c:manualLayout>
              </c:layout>
              <c:tx>
                <c:rich>
                  <a:bodyPr/>
                  <a:lstStyle/>
                  <a:p>
                    <a:r>
                      <a:rPr lang="ru-RU" dirty="0">
                        <a:latin typeface="Times New Roman" pitchFamily="18" charset="0"/>
                        <a:cs typeface="Times New Roman" pitchFamily="18" charset="0"/>
                      </a:rPr>
                      <a:t>США</a:t>
                    </a:r>
                    <a:r>
                      <a:rPr lang="ru-RU" dirty="0"/>
                      <a:t>
40%</a:t>
                    </a:r>
                  </a:p>
                </c:rich>
              </c:tx>
              <c:dLblPos val="bestFit"/>
              <c:showCatName val="1"/>
              <c:showPercent val="1"/>
            </c:dLbl>
            <c:dLbl>
              <c:idx val="1"/>
              <c:layout>
                <c:manualLayout>
                  <c:x val="0.11537591502178771"/>
                  <c:y val="-4.683703235253063E-2"/>
                </c:manualLayout>
              </c:layout>
              <c:dLblPos val="bestFit"/>
              <c:showCatName val="1"/>
              <c:showPercent val="1"/>
            </c:dLbl>
            <c:dLbl>
              <c:idx val="2"/>
              <c:layout>
                <c:manualLayout>
                  <c:x val="3.9564739720277992E-2"/>
                  <c:y val="4.7523565757650862E-2"/>
                </c:manualLayout>
              </c:layout>
              <c:tx>
                <c:rich>
                  <a:bodyPr/>
                  <a:lstStyle/>
                  <a:p>
                    <a:r>
                      <a:rPr lang="ru-RU" sz="1600" dirty="0" smtClean="0"/>
                      <a:t>Европейский </a:t>
                    </a:r>
                    <a:r>
                      <a:rPr lang="ru-RU" sz="1600" dirty="0"/>
                      <a:t>союз</a:t>
                    </a:r>
                    <a:r>
                      <a:rPr lang="ru-RU" dirty="0"/>
                      <a:t>
14%</a:t>
                    </a:r>
                  </a:p>
                </c:rich>
              </c:tx>
              <c:dLblPos val="bestFit"/>
              <c:showCatName val="1"/>
              <c:showPercent val="1"/>
            </c:dLbl>
            <c:dLbl>
              <c:idx val="3"/>
              <c:layout/>
              <c:tx>
                <c:rich>
                  <a:bodyPr/>
                  <a:lstStyle/>
                  <a:p>
                    <a:r>
                      <a:rPr lang="ru-RU" sz="1400" dirty="0" smtClean="0">
                        <a:latin typeface="Times New Roman" pitchFamily="18" charset="0"/>
                        <a:cs typeface="Times New Roman" pitchFamily="18" charset="0"/>
                      </a:rPr>
                      <a:t>Р</a:t>
                    </a:r>
                    <a:r>
                      <a:rPr lang="ru-RU" dirty="0" smtClean="0"/>
                      <a:t>оссия</a:t>
                    </a:r>
                    <a:r>
                      <a:rPr lang="ru-RU" dirty="0"/>
                      <a:t>
</a:t>
                    </a:r>
                    <a:r>
                      <a:rPr lang="ru-RU" dirty="0" smtClean="0"/>
                      <a:t>0.3%</a:t>
                    </a:r>
                    <a:endParaRPr lang="ru-RU" dirty="0"/>
                  </a:p>
                </c:rich>
              </c:tx>
              <c:dLblPos val="bestFit"/>
              <c:showCatName val="1"/>
              <c:showPercent val="1"/>
            </c:dLbl>
            <c:dLbl>
              <c:idx val="4"/>
              <c:layout>
                <c:manualLayout>
                  <c:x val="-8.1254860571047666E-3"/>
                  <c:y val="-3.0814596099008943E-2"/>
                </c:manualLayout>
              </c:layout>
              <c:tx>
                <c:rich>
                  <a:bodyPr/>
                  <a:lstStyle/>
                  <a:p>
                    <a:r>
                      <a:rPr lang="ru-RU" sz="1600" dirty="0">
                        <a:latin typeface="Times New Roman" pitchFamily="18" charset="0"/>
                        <a:cs typeface="Times New Roman" pitchFamily="18" charset="0"/>
                      </a:rPr>
                      <a:t>Другие страны</a:t>
                    </a:r>
                    <a:r>
                      <a:rPr lang="ru-RU" dirty="0"/>
                      <a:t>
30%</a:t>
                    </a:r>
                  </a:p>
                </c:rich>
              </c:tx>
              <c:dLblPos val="bestFit"/>
              <c:showCatName val="1"/>
              <c:showPercent val="1"/>
            </c:dLbl>
            <c:dLblPos val="bestFit"/>
            <c:showCatName val="1"/>
            <c:showPercent val="1"/>
            <c:showLeaderLines val="1"/>
          </c:dLbls>
          <c:cat>
            <c:strRef>
              <c:f>Лист1!$A$2:$A$6</c:f>
              <c:strCache>
                <c:ptCount val="5"/>
                <c:pt idx="0">
                  <c:v>США</c:v>
                </c:pt>
                <c:pt idx="1">
                  <c:v>Япония</c:v>
                </c:pt>
                <c:pt idx="2">
                  <c:v>Европейский союз</c:v>
                </c:pt>
                <c:pt idx="3">
                  <c:v>Россия</c:v>
                </c:pt>
                <c:pt idx="4">
                  <c:v>Другие страны</c:v>
                </c:pt>
              </c:strCache>
            </c:strRef>
          </c:cat>
          <c:val>
            <c:numRef>
              <c:f>Лист1!$B$2:$B$6</c:f>
              <c:numCache>
                <c:formatCode>0%</c:formatCode>
                <c:ptCount val="5"/>
                <c:pt idx="0">
                  <c:v>0.4</c:v>
                </c:pt>
                <c:pt idx="1">
                  <c:v>0.16</c:v>
                </c:pt>
                <c:pt idx="2">
                  <c:v>0.14000000000000001</c:v>
                </c:pt>
                <c:pt idx="3" formatCode="General">
                  <c:v>0</c:v>
                </c:pt>
                <c:pt idx="4">
                  <c:v>0.3</c:v>
                </c:pt>
              </c:numCache>
            </c:numRef>
          </c:val>
        </c:ser>
        <c:dLbls>
          <c:dLblPos val="outEnd"/>
          <c:showCatName val="1"/>
          <c:showPercent val="1"/>
        </c:dLbls>
      </c:pie3DChart>
    </c:plotArea>
    <c:plotVisOnly val="1"/>
  </c:chart>
  <c:txPr>
    <a:bodyPr/>
    <a:lstStyle/>
    <a:p>
      <a:pPr>
        <a:defRPr sz="1800"/>
      </a:pPr>
      <a:endParaRPr lang="ru-RU"/>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ru-RU"/>
  <c:style val="26"/>
  <c:chart>
    <c:title>
      <c:layout/>
    </c:title>
    <c:plotArea>
      <c:layout/>
      <c:pieChart>
        <c:varyColors val="1"/>
        <c:ser>
          <c:idx val="0"/>
          <c:order val="0"/>
          <c:tx>
            <c:strRef>
              <c:f>Лист1!$B$1</c:f>
              <c:strCache>
                <c:ptCount val="1"/>
                <c:pt idx="0">
                  <c:v>Ряд 1</c:v>
                </c:pt>
              </c:strCache>
            </c:strRef>
          </c:tx>
          <c:dLbls>
            <c:dLblPos val="outEnd"/>
            <c:showPercent val="1"/>
            <c:showLeaderLines val="1"/>
          </c:dLbls>
          <c:cat>
            <c:strRef>
              <c:f>Лист1!$A$2:$A$7</c:f>
              <c:strCache>
                <c:ptCount val="6"/>
                <c:pt idx="0">
                  <c:v>Автомобилестроение</c:v>
                </c:pt>
                <c:pt idx="1">
                  <c:v>Энергетика</c:v>
                </c:pt>
                <c:pt idx="2">
                  <c:v>Строительство</c:v>
                </c:pt>
                <c:pt idx="3">
                  <c:v>Здравоохранение</c:v>
                </c:pt>
                <c:pt idx="4">
                  <c:v>Аэронавтика и космические технологии</c:v>
                </c:pt>
                <c:pt idx="5">
                  <c:v>Текстильная промышленность</c:v>
                </c:pt>
              </c:strCache>
            </c:strRef>
          </c:cat>
          <c:val>
            <c:numRef>
              <c:f>Лист1!$B$2:$B$7</c:f>
              <c:numCache>
                <c:formatCode>0%</c:formatCode>
                <c:ptCount val="6"/>
                <c:pt idx="0">
                  <c:v>0.25</c:v>
                </c:pt>
                <c:pt idx="1">
                  <c:v>0.17</c:v>
                </c:pt>
                <c:pt idx="2">
                  <c:v>0.14000000000000001</c:v>
                </c:pt>
                <c:pt idx="3">
                  <c:v>0.22</c:v>
                </c:pt>
                <c:pt idx="4">
                  <c:v>0.13</c:v>
                </c:pt>
                <c:pt idx="5">
                  <c:v>0.09</c:v>
                </c:pt>
              </c:numCache>
            </c:numRef>
          </c:val>
        </c:ser>
        <c:ser>
          <c:idx val="1"/>
          <c:order val="1"/>
          <c:tx>
            <c:strRef>
              <c:f>Лист1!$C$1</c:f>
              <c:strCache>
                <c:ptCount val="1"/>
                <c:pt idx="0">
                  <c:v>Столбец1</c:v>
                </c:pt>
              </c:strCache>
            </c:strRef>
          </c:tx>
          <c:dLbls>
            <c:dLblPos val="outEnd"/>
            <c:showPercent val="1"/>
            <c:showLeaderLines val="1"/>
          </c:dLbls>
          <c:cat>
            <c:strRef>
              <c:f>Лист1!$A$2:$A$7</c:f>
              <c:strCache>
                <c:ptCount val="6"/>
                <c:pt idx="0">
                  <c:v>Автомобилестроение</c:v>
                </c:pt>
                <c:pt idx="1">
                  <c:v>Энергетика</c:v>
                </c:pt>
                <c:pt idx="2">
                  <c:v>Строительство</c:v>
                </c:pt>
                <c:pt idx="3">
                  <c:v>Здравоохранение</c:v>
                </c:pt>
                <c:pt idx="4">
                  <c:v>Аэронавтика и космические технологии</c:v>
                </c:pt>
                <c:pt idx="5">
                  <c:v>Текстильная промышленность</c:v>
                </c:pt>
              </c:strCache>
            </c:strRef>
          </c:cat>
          <c:val>
            <c:numRef>
              <c:f>Лист1!$C$2:$C$7</c:f>
              <c:numCache>
                <c:formatCode>General</c:formatCode>
                <c:ptCount val="6"/>
                <c:pt idx="0" formatCode="0%">
                  <c:v>0.25</c:v>
                </c:pt>
                <c:pt idx="1">
                  <c:v>4.4000000000000004</c:v>
                </c:pt>
                <c:pt idx="2">
                  <c:v>1.8</c:v>
                </c:pt>
                <c:pt idx="3">
                  <c:v>2.8</c:v>
                </c:pt>
              </c:numCache>
            </c:numRef>
          </c:val>
        </c:ser>
        <c:ser>
          <c:idx val="2"/>
          <c:order val="2"/>
          <c:tx>
            <c:strRef>
              <c:f>Лист1!$D$1</c:f>
              <c:strCache>
                <c:ptCount val="1"/>
                <c:pt idx="0">
                  <c:v>Ряд 3</c:v>
                </c:pt>
              </c:strCache>
            </c:strRef>
          </c:tx>
          <c:dLbls>
            <c:dLblPos val="outEnd"/>
            <c:showPercent val="1"/>
            <c:showLeaderLines val="1"/>
          </c:dLbls>
          <c:cat>
            <c:strRef>
              <c:f>Лист1!$A$2:$A$7</c:f>
              <c:strCache>
                <c:ptCount val="6"/>
                <c:pt idx="0">
                  <c:v>Автомобилестроение</c:v>
                </c:pt>
                <c:pt idx="1">
                  <c:v>Энергетика</c:v>
                </c:pt>
                <c:pt idx="2">
                  <c:v>Строительство</c:v>
                </c:pt>
                <c:pt idx="3">
                  <c:v>Здравоохранение</c:v>
                </c:pt>
                <c:pt idx="4">
                  <c:v>Аэронавтика и космические технологии</c:v>
                </c:pt>
                <c:pt idx="5">
                  <c:v>Текстильная промышленность</c:v>
                </c:pt>
              </c:strCache>
            </c:strRef>
          </c:cat>
          <c:val>
            <c:numRef>
              <c:f>Лист1!$D$2:$D$7</c:f>
              <c:numCache>
                <c:formatCode>General</c:formatCode>
                <c:ptCount val="6"/>
                <c:pt idx="0">
                  <c:v>2</c:v>
                </c:pt>
                <c:pt idx="1">
                  <c:v>2</c:v>
                </c:pt>
                <c:pt idx="2">
                  <c:v>3</c:v>
                </c:pt>
                <c:pt idx="3">
                  <c:v>5</c:v>
                </c:pt>
              </c:numCache>
            </c:numRef>
          </c:val>
        </c:ser>
        <c:dLbls>
          <c:dLblPos val="outEnd"/>
          <c:showPercent val="1"/>
        </c:dLbls>
        <c:firstSliceAng val="0"/>
      </c:pieChart>
    </c:plotArea>
    <c:legend>
      <c:legendPos val="r"/>
      <c:layout/>
    </c:legend>
    <c:plotVisOnly val="1"/>
  </c:chart>
  <c:txPr>
    <a:bodyPr/>
    <a:lstStyle/>
    <a:p>
      <a:pPr>
        <a:defRPr sz="1800"/>
      </a:pPr>
      <a:endParaRPr lang="ru-RU"/>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ru-RU"/>
  <c:style val="32"/>
  <c:chart>
    <c:autoTitleDeleted val="1"/>
    <c:plotArea>
      <c:layout/>
      <c:doughnutChart>
        <c:varyColors val="1"/>
        <c:ser>
          <c:idx val="0"/>
          <c:order val="0"/>
          <c:tx>
            <c:strRef>
              <c:f>Лист1!$B$1</c:f>
              <c:strCache>
                <c:ptCount val="1"/>
                <c:pt idx="0">
                  <c:v>Продажи</c:v>
                </c:pt>
              </c:strCache>
            </c:strRef>
          </c:tx>
          <c:dLbls>
            <c:showVal val="1"/>
            <c:showLeaderLines val="1"/>
          </c:dLbls>
          <c:cat>
            <c:strRef>
              <c:f>Лист1!$A$2:$A$5</c:f>
              <c:strCache>
                <c:ptCount val="4"/>
                <c:pt idx="0">
                  <c:v>Привличение долгосрочного финансирования</c:v>
                </c:pt>
                <c:pt idx="1">
                  <c:v>Кадры</c:v>
                </c:pt>
                <c:pt idx="2">
                  <c:v>Государственная поддержка</c:v>
                </c:pt>
                <c:pt idx="3">
                  <c:v>Закупка новейшего оборудования</c:v>
                </c:pt>
              </c:strCache>
            </c:strRef>
          </c:cat>
          <c:val>
            <c:numRef>
              <c:f>Лист1!$B$2:$B$5</c:f>
              <c:numCache>
                <c:formatCode>0%</c:formatCode>
                <c:ptCount val="4"/>
                <c:pt idx="0">
                  <c:v>0.4</c:v>
                </c:pt>
                <c:pt idx="1">
                  <c:v>0.35</c:v>
                </c:pt>
                <c:pt idx="2">
                  <c:v>0.15</c:v>
                </c:pt>
                <c:pt idx="3">
                  <c:v>0.1</c:v>
                </c:pt>
              </c:numCache>
            </c:numRef>
          </c:val>
        </c:ser>
        <c:dLbls>
          <c:showVal val="1"/>
        </c:dLbls>
        <c:firstSliceAng val="0"/>
        <c:holeSize val="50"/>
      </c:doughnutChart>
    </c:plotArea>
    <c:legend>
      <c:legendPos val="l"/>
      <c:layout/>
    </c:legend>
    <c:plotVisOnly val="1"/>
  </c:chart>
  <c:txPr>
    <a:bodyPr/>
    <a:lstStyle/>
    <a:p>
      <a:pPr>
        <a:defRPr sz="1800"/>
      </a:pPr>
      <a:endParaRPr lang="ru-RU"/>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5B106E36-FD25-4E2D-B0AA-010F637433A0}" type="datetimeFigureOut">
              <a:rPr lang="ru-RU" smtClean="0"/>
              <a:pPr/>
              <a:t>12.11.2013</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12.11.2013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5B106E36-FD25-4E2D-B0AA-010F637433A0}" type="datetimeFigureOut">
              <a:rPr lang="ru-RU" smtClean="0"/>
              <a:pPr/>
              <a:t>12.11.2013</a:t>
            </a:fld>
            <a:endParaRPr lang="ru-RU"/>
          </a:p>
        </p:txBody>
      </p:sp>
      <p:sp>
        <p:nvSpPr>
          <p:cNvPr id="27" name="Номер слайда 26"/>
          <p:cNvSpPr>
            <a:spLocks noGrp="1"/>
          </p:cNvSpPr>
          <p:nvPr>
            <p:ph type="sldNum" sz="quarter" idx="11"/>
          </p:nvPr>
        </p:nvSpPr>
        <p:spPr/>
        <p:txBody>
          <a:bodyPr rtlCol="0"/>
          <a:lstStyle/>
          <a:p>
            <a:fld id="{725C68B6-61C2-468F-89AB-4B9F7531AA68}"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5B106E36-FD25-4E2D-B0AA-010F637433A0}" type="datetimeFigureOut">
              <a:rPr lang="ru-RU" smtClean="0"/>
              <a:pPr/>
              <a:t>12.11.2013</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12.11.2013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12.11.2013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B106E36-FD25-4E2D-B0AA-010F637433A0}" type="datetimeFigureOut">
              <a:rPr lang="ru-RU" smtClean="0"/>
              <a:pPr/>
              <a:t>12.11.2013</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file:///C:\Users\1\Downloads\&#1053;&#1072;&#1085;&#1086;&#1090;&#1077;&#1093;&#1085;&#1086;&#1083;&#1086;&#1075;&#1080;&#1080;%202013%20-%20Nanotech%20expo%202013%20&#12525;&#12471;&#12450;&#12486;&#12524;&#12499;.mp4" TargetMode="External"/></Relationships>
</file>

<file path=ppt/slides/_rels/slide8.xml.rels><?xml version="1.0" encoding="UTF-8" standalone="yes" ?><Relationships xmlns="http://schemas.openxmlformats.org/package/2006/relationships"><Relationship Id="rId3" Target="../media/image6.jpeg" Type="http://schemas.openxmlformats.org/officeDocument/2006/relationships/image"/><Relationship Id="rId2" Target="../slideLayouts/slideLayout2.xml" Type="http://schemas.openxmlformats.org/officeDocument/2006/relationships/slideLayout"/><Relationship Id="rId1" Target="file:///C:\Users\1\Downloads\311583.avi" TargetMode="External" Type="http://schemas.openxmlformats.org/officeDocument/2006/relationships/video"/></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6000" dirty="0" err="1" smtClean="0"/>
              <a:t>Нанотехнологии</a:t>
            </a:r>
            <a:r>
              <a:rPr lang="ru-RU" sz="6000" dirty="0" smtClean="0"/>
              <a:t> в современной России</a:t>
            </a:r>
            <a:endParaRPr lang="ru-RU" sz="6000" dirty="0"/>
          </a:p>
        </p:txBody>
      </p:sp>
      <p:sp>
        <p:nvSpPr>
          <p:cNvPr id="3" name="Подзаголовок 2"/>
          <p:cNvSpPr>
            <a:spLocks noGrp="1"/>
          </p:cNvSpPr>
          <p:nvPr>
            <p:ph type="subTitle" idx="1"/>
          </p:nvPr>
        </p:nvSpPr>
        <p:spPr>
          <a:xfrm>
            <a:off x="3707904" y="4797152"/>
            <a:ext cx="4953000" cy="1752600"/>
          </a:xfrm>
        </p:spPr>
        <p:txBody>
          <a:bodyPr>
            <a:normAutofit fontScale="92500" lnSpcReduction="10000"/>
          </a:bodyPr>
          <a:lstStyle/>
          <a:p>
            <a:pPr algn="r"/>
            <a:r>
              <a:rPr lang="ru-RU" dirty="0" smtClean="0"/>
              <a:t>Выполнили:</a:t>
            </a:r>
          </a:p>
          <a:p>
            <a:pPr algn="r"/>
            <a:r>
              <a:rPr lang="ru-RU" dirty="0" smtClean="0"/>
              <a:t>Фанин Максим</a:t>
            </a:r>
          </a:p>
          <a:p>
            <a:pPr algn="r"/>
            <a:r>
              <a:rPr lang="ru-RU" dirty="0" smtClean="0"/>
              <a:t>Скиба Максим</a:t>
            </a:r>
          </a:p>
          <a:p>
            <a:pPr algn="r"/>
            <a:r>
              <a:rPr lang="ru-RU" dirty="0" err="1" smtClean="0"/>
              <a:t>Нитаев</a:t>
            </a:r>
            <a:r>
              <a:rPr lang="ru-RU" dirty="0" smtClean="0"/>
              <a:t> Станислав</a:t>
            </a:r>
          </a:p>
          <a:p>
            <a:pPr algn="r"/>
            <a:r>
              <a:rPr lang="ru-RU" dirty="0" smtClean="0"/>
              <a:t>Кленов Евгений</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08720"/>
            <a:ext cx="8229600" cy="1066800"/>
          </a:xfrm>
        </p:spPr>
        <p:txBody>
          <a:bodyPr>
            <a:normAutofit fontScale="90000"/>
          </a:bodyPr>
          <a:lstStyle/>
          <a:p>
            <a:r>
              <a:rPr lang="ru-RU" dirty="0" smtClean="0"/>
              <a:t>Ключевые проблемы развития </a:t>
            </a:r>
            <a:r>
              <a:rPr lang="ru-RU" dirty="0" err="1" smtClean="0"/>
              <a:t>нанотехнологий</a:t>
            </a:r>
            <a:endParaRPr lang="ru-RU" dirty="0"/>
          </a:p>
        </p:txBody>
      </p:sp>
      <p:sp>
        <p:nvSpPr>
          <p:cNvPr id="3" name="Содержимое 2"/>
          <p:cNvSpPr>
            <a:spLocks noGrp="1"/>
          </p:cNvSpPr>
          <p:nvPr>
            <p:ph idx="1"/>
          </p:nvPr>
        </p:nvSpPr>
        <p:spPr/>
        <p:txBody>
          <a:bodyPr>
            <a:noAutofit/>
          </a:bodyPr>
          <a:lstStyle/>
          <a:p>
            <a:pPr marL="452628" indent="-342900">
              <a:buFont typeface="+mj-lt"/>
              <a:buAutoNum type="arabicPeriod"/>
            </a:pPr>
            <a:r>
              <a:rPr lang="ru-RU" sz="1500" dirty="0" smtClean="0"/>
              <a:t>Формирование круга наиболее перспективных их потребителей, которые могут обеспечить максимальную эффективность применения современных достижений.</a:t>
            </a:r>
          </a:p>
          <a:p>
            <a:pPr marL="452628" indent="-342900">
              <a:buFont typeface="+mj-lt"/>
              <a:buAutoNum type="arabicPeriod"/>
            </a:pPr>
            <a:r>
              <a:rPr lang="ru-RU" sz="1500" dirty="0" smtClean="0"/>
              <a:t>Повышение эффективности применение </a:t>
            </a:r>
            <a:r>
              <a:rPr lang="ru-RU" sz="1500" dirty="0" err="1" smtClean="0"/>
              <a:t>наноматериалов</a:t>
            </a:r>
            <a:r>
              <a:rPr lang="ru-RU" sz="1500" dirty="0" smtClean="0"/>
              <a:t> и </a:t>
            </a:r>
            <a:r>
              <a:rPr lang="ru-RU" sz="1500" dirty="0" err="1" smtClean="0"/>
              <a:t>нанотехнологий</a:t>
            </a:r>
            <a:r>
              <a:rPr lang="ru-RU" sz="1500" dirty="0" smtClean="0"/>
              <a:t>.</a:t>
            </a:r>
          </a:p>
          <a:p>
            <a:pPr marL="452628" indent="-342900">
              <a:buFont typeface="+mj-lt"/>
              <a:buAutoNum type="arabicPeriod"/>
            </a:pPr>
            <a:r>
              <a:rPr lang="ru-RU" sz="1500" dirty="0" smtClean="0"/>
              <a:t>Разработка новых промышленных технологий получения </a:t>
            </a:r>
            <a:r>
              <a:rPr lang="ru-RU" sz="1500" dirty="0" err="1" smtClean="0"/>
              <a:t>наноматериалов</a:t>
            </a:r>
            <a:r>
              <a:rPr lang="ru-RU" sz="1500" dirty="0" smtClean="0"/>
              <a:t>, которые позволят России сохранить некоторые приоритеты в науке и производстве.</a:t>
            </a:r>
          </a:p>
          <a:p>
            <a:pPr marL="452628" indent="-342900">
              <a:buFont typeface="+mj-lt"/>
              <a:buAutoNum type="arabicPeriod"/>
            </a:pPr>
            <a:r>
              <a:rPr lang="ru-RU" sz="1500" dirty="0" smtClean="0"/>
              <a:t>Обеспечение перехода от </a:t>
            </a:r>
            <a:r>
              <a:rPr lang="ru-RU" sz="1500" dirty="0" err="1" smtClean="0"/>
              <a:t>микротехнологий</a:t>
            </a:r>
            <a:r>
              <a:rPr lang="ru-RU" sz="1500" dirty="0" smtClean="0"/>
              <a:t> к </a:t>
            </a:r>
            <a:r>
              <a:rPr lang="ru-RU" sz="1500" dirty="0" err="1" smtClean="0"/>
              <a:t>нанотехнологиям</a:t>
            </a:r>
            <a:r>
              <a:rPr lang="ru-RU" sz="1500" dirty="0" smtClean="0"/>
              <a:t> и доведение разработок </a:t>
            </a:r>
            <a:r>
              <a:rPr lang="ru-RU" sz="1500" dirty="0" err="1" smtClean="0"/>
              <a:t>нанотехнологий</a:t>
            </a:r>
            <a:r>
              <a:rPr lang="ru-RU" sz="1500" dirty="0" smtClean="0"/>
              <a:t> до промышленного производства, особенно в области электроники и информатики.</a:t>
            </a:r>
          </a:p>
          <a:p>
            <a:pPr marL="452628" indent="-342900">
              <a:buFont typeface="+mj-lt"/>
              <a:buAutoNum type="arabicPeriod"/>
            </a:pPr>
            <a:r>
              <a:rPr lang="ru-RU" sz="1500" dirty="0" smtClean="0"/>
              <a:t>Широкомасштабное развитие фундаментальных исследований во всех областях науки и техники, связанных с развитием </a:t>
            </a:r>
            <a:r>
              <a:rPr lang="ru-RU" sz="1500" dirty="0" err="1" smtClean="0"/>
              <a:t>нанотехнологий</a:t>
            </a:r>
            <a:r>
              <a:rPr lang="ru-RU" sz="1500" dirty="0" smtClean="0"/>
              <a:t>.</a:t>
            </a:r>
          </a:p>
          <a:p>
            <a:pPr marL="452628" indent="-342900">
              <a:buFont typeface="+mj-lt"/>
              <a:buAutoNum type="arabicPeriod"/>
            </a:pPr>
            <a:r>
              <a:rPr lang="ru-RU" sz="1500" dirty="0" smtClean="0"/>
              <a:t>Создание исследовательской инфраструктуры.</a:t>
            </a:r>
          </a:p>
          <a:p>
            <a:pPr marL="452628" indent="-342900">
              <a:buFont typeface="+mj-lt"/>
              <a:buAutoNum type="arabicPeriod"/>
            </a:pPr>
            <a:r>
              <a:rPr lang="ru-RU" sz="1500" dirty="0" smtClean="0"/>
              <a:t>Создание финансово-экономического механизма формирования оборотных средств у институтов и предприятий-разработчиков </a:t>
            </a:r>
            <a:r>
              <a:rPr lang="ru-RU" sz="1500" dirty="0" err="1" smtClean="0"/>
              <a:t>наноматериалов</a:t>
            </a:r>
            <a:r>
              <a:rPr lang="ru-RU" sz="1500" dirty="0" smtClean="0"/>
              <a:t> и </a:t>
            </a:r>
            <a:r>
              <a:rPr lang="ru-RU" sz="1500" dirty="0" err="1" smtClean="0"/>
              <a:t>нанотехнологий</a:t>
            </a:r>
            <a:r>
              <a:rPr lang="ru-RU" sz="1500" dirty="0" smtClean="0"/>
              <a:t>.</a:t>
            </a:r>
          </a:p>
          <a:p>
            <a:pPr marL="452628" indent="-342900">
              <a:buFont typeface="+mj-lt"/>
              <a:buAutoNum type="arabicPeriod"/>
            </a:pPr>
            <a:r>
              <a:rPr lang="ru-RU" sz="1500" dirty="0" smtClean="0"/>
              <a:t>Привлечение, подготовка и закрепление квалифицированных научных, инженерных и рабочих кадров для обновленного технологического комплекса Российской Федерации</a:t>
            </a:r>
          </a:p>
          <a:p>
            <a:pPr marL="452628" indent="-342900">
              <a:buFont typeface="+mj-lt"/>
              <a:buAutoNum type="arabicPeriod"/>
            </a:pPr>
            <a:endParaRPr lang="ru-RU" sz="15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1\Downloads\1358963025_nanotechnologie3.jpg"/>
          <p:cNvPicPr>
            <a:picLocks noChangeAspect="1" noChangeArrowheads="1"/>
          </p:cNvPicPr>
          <p:nvPr/>
        </p:nvPicPr>
        <p:blipFill>
          <a:blip r:embed="rId2" cstate="print"/>
          <a:srcRect/>
          <a:stretch>
            <a:fillRect/>
          </a:stretch>
        </p:blipFill>
        <p:spPr bwMode="auto">
          <a:xfrm>
            <a:off x="2555776" y="3717032"/>
            <a:ext cx="4645677" cy="2880320"/>
          </a:xfrm>
          <a:prstGeom prst="rect">
            <a:avLst/>
          </a:prstGeom>
          <a:ln>
            <a:noFill/>
          </a:ln>
          <a:effectLst>
            <a:outerShdw blurRad="292100" dist="139700" dir="2700000" algn="tl" rotWithShape="0">
              <a:srgbClr val="333333">
                <a:alpha val="65000"/>
              </a:srgbClr>
            </a:outerShdw>
          </a:effectLst>
        </p:spPr>
      </p:pic>
      <p:sp>
        <p:nvSpPr>
          <p:cNvPr id="2" name="Заголовок 1"/>
          <p:cNvSpPr>
            <a:spLocks noGrp="1"/>
          </p:cNvSpPr>
          <p:nvPr>
            <p:ph type="title"/>
          </p:nvPr>
        </p:nvSpPr>
        <p:spPr>
          <a:xfrm>
            <a:off x="467544" y="548680"/>
            <a:ext cx="8229600" cy="1066800"/>
          </a:xfrm>
        </p:spPr>
        <p:txBody>
          <a:bodyPr>
            <a:normAutofit/>
          </a:bodyPr>
          <a:lstStyle/>
          <a:p>
            <a:r>
              <a:rPr lang="ru-RU" dirty="0" smtClean="0"/>
              <a:t>Заключение</a:t>
            </a:r>
            <a:endParaRPr lang="ru-RU" dirty="0"/>
          </a:p>
        </p:txBody>
      </p:sp>
      <p:sp>
        <p:nvSpPr>
          <p:cNvPr id="3" name="Содержимое 2"/>
          <p:cNvSpPr>
            <a:spLocks noGrp="1"/>
          </p:cNvSpPr>
          <p:nvPr>
            <p:ph idx="1"/>
          </p:nvPr>
        </p:nvSpPr>
        <p:spPr>
          <a:xfrm>
            <a:off x="467544" y="1484784"/>
            <a:ext cx="8424936" cy="2376264"/>
          </a:xfrm>
        </p:spPr>
        <p:txBody>
          <a:bodyPr>
            <a:normAutofit/>
          </a:bodyPr>
          <a:lstStyle/>
          <a:p>
            <a:r>
              <a:rPr lang="ru-RU" sz="2200" dirty="0" smtClean="0"/>
              <a:t>Интеллектуальный потенциал нашей страны неисчерпаем и, сегодня по меньшей мере сотни тысяч молодых ученых готовы на деле доказать что они стоят своих дедов, которые за две недели создавали качественно новые танки и рассчитывали цепную реакцию</a:t>
            </a:r>
            <a:r>
              <a:rPr lang="ru-RU" sz="2200" dirty="0" smtClean="0"/>
              <a:t> н</a:t>
            </a:r>
            <a:r>
              <a:rPr lang="ru-RU" sz="2200" dirty="0" smtClean="0"/>
              <a:t>а ламповых калькуляторах.</a:t>
            </a:r>
            <a:endParaRPr lang="ru-RU" sz="2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Актуальность проблемы</a:t>
            </a:r>
            <a:endParaRPr lang="ru-RU" dirty="0"/>
          </a:p>
        </p:txBody>
      </p:sp>
      <p:sp>
        <p:nvSpPr>
          <p:cNvPr id="3" name="Содержимое 2"/>
          <p:cNvSpPr>
            <a:spLocks noGrp="1"/>
          </p:cNvSpPr>
          <p:nvPr>
            <p:ph idx="1"/>
          </p:nvPr>
        </p:nvSpPr>
        <p:spPr/>
        <p:txBody>
          <a:bodyPr>
            <a:normAutofit/>
          </a:bodyPr>
          <a:lstStyle/>
          <a:p>
            <a:r>
              <a:rPr lang="ru-RU" sz="1600" dirty="0" smtClean="0"/>
              <a:t>Сегодня </a:t>
            </a:r>
            <a:r>
              <a:rPr lang="ru-RU" sz="1600" dirty="0" err="1" smtClean="0"/>
              <a:t>наноиндустрия</a:t>
            </a:r>
            <a:r>
              <a:rPr lang="ru-RU" sz="1600" dirty="0" smtClean="0"/>
              <a:t> −это самое перспективное направлением в науке и технике. Россия, Япония, США, Китай и страны Европы на сегодняшний день формируют рынок в сфере </a:t>
            </a:r>
            <a:r>
              <a:rPr lang="ru-RU" sz="1600" dirty="0" err="1" smtClean="0"/>
              <a:t>наноиндустрии</a:t>
            </a:r>
            <a:r>
              <a:rPr lang="ru-RU" sz="1600" dirty="0" smtClean="0"/>
              <a:t>, растущий с каждым днем. Но на Российском рынке </a:t>
            </a:r>
            <a:r>
              <a:rPr lang="ru-RU" sz="1600" dirty="0" err="1" smtClean="0"/>
              <a:t>нанотехнологии</a:t>
            </a:r>
            <a:r>
              <a:rPr lang="ru-RU" sz="1600" dirty="0" smtClean="0"/>
              <a:t> относительно новый продукт, поэтому он реализован не достаточно тщательно, не настолько, насколько реализованы другие направления.</a:t>
            </a:r>
            <a:endParaRPr lang="ru-RU" sz="1600" dirty="0"/>
          </a:p>
        </p:txBody>
      </p:sp>
      <p:graphicFrame>
        <p:nvGraphicFramePr>
          <p:cNvPr id="4" name="Диаграмма 3"/>
          <p:cNvGraphicFramePr/>
          <p:nvPr/>
        </p:nvGraphicFramePr>
        <p:xfrm>
          <a:off x="1403648" y="3717032"/>
          <a:ext cx="6480720" cy="280831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dirty="0" err="1" lang="ru-RU" smtClean="0" sz="3200"/>
              <a:t>Нанотехнология</a:t>
            </a:r>
            <a:r>
              <a:rPr dirty="0" lang="ru-RU" smtClean="0" sz="3200"/>
              <a:t> как фундамент науки</a:t>
            </a:r>
            <a:endParaRPr dirty="0" lang="ru-RU" sz="3200"/>
          </a:p>
        </p:txBody>
      </p:sp>
      <p:sp>
        <p:nvSpPr>
          <p:cNvPr id="3" name="Содержимое 2"/>
          <p:cNvSpPr>
            <a:spLocks noGrp="1"/>
          </p:cNvSpPr>
          <p:nvPr>
            <p:ph idx="1"/>
          </p:nvPr>
        </p:nvSpPr>
        <p:spPr>
          <a:xfrm>
            <a:off x="457200" y="2249424"/>
            <a:ext cx="4186808" cy="4325112"/>
          </a:xfrm>
        </p:spPr>
        <p:txBody>
          <a:bodyPr>
            <a:normAutofit lnSpcReduction="10000"/>
          </a:bodyPr>
          <a:lstStyle/>
          <a:p>
            <a:r>
              <a:rPr b="1" dirty="0" err="1" lang="ru-RU" smtClean="0" sz="2400"/>
              <a:t>Нанотехнология</a:t>
            </a:r>
            <a:r>
              <a:rPr dirty="0" lang="ru-RU" smtClean="0" sz="2400"/>
              <a:t> −это </a:t>
            </a:r>
            <a:r>
              <a:rPr dirty="0" err="1" lang="ru-RU" smtClean="0" sz="2400"/>
              <a:t>системообразующее</a:t>
            </a:r>
            <a:r>
              <a:rPr dirty="0" lang="ru-RU" smtClean="0" sz="2400"/>
              <a:t> начало Третьей, невиданной по своему размаху Научно-технической революции (НТР-3) −появления новой реальности, которая изменит облик мира уже к концу первого десятилетия </a:t>
            </a:r>
            <a:r>
              <a:rPr dirty="0" lang="en-US" smtClean="0" sz="2400"/>
              <a:t>XXI </a:t>
            </a:r>
            <a:r>
              <a:rPr dirty="0" lang="ru-RU" smtClean="0" sz="2400"/>
              <a:t>века.</a:t>
            </a:r>
            <a:endParaRPr dirty="0" lang="ru-RU" sz="2400"/>
          </a:p>
        </p:txBody>
      </p:sp>
      <p:pic>
        <p:nvPicPr>
          <p:cNvPr descr="C:\Users\1\Downloads\Fullerene_Nanogears_-_GPN-2000-001535.jpg" id="1026" name="Picture 2"/>
          <p:cNvPicPr>
            <a:picLocks noChangeArrowheads="1" noChangeAspect="1"/>
          </p:cNvPicPr>
          <p:nvPr/>
        </p:nvPicPr>
        <p:blipFill>
          <a:blip cstate="print" r:embed="rId2">
            <a:lum contrast="10000"/>
          </a:blip>
          <a:srcRect r="10"/>
          <a:stretch>
            <a:fillRect/>
          </a:stretch>
        </p:blipFill>
        <p:spPr bwMode="auto">
          <a:xfrm>
            <a:off x="4932039" y="2636912"/>
            <a:ext cx="4107123" cy="2520280"/>
          </a:xfrm>
          <a:prstGeom prst="rect">
            <a:avLst/>
          </a:prstGeom>
          <a:noFill/>
        </p:spPr>
      </p:pic>
    </p:spTree>
  </p:cSld>
  <p:clrMapOvr>
    <a:masterClrMapping/>
  </p:clrMapOvr>
  <p:timing>
    <p:tnLst>
      <p:par>
        <p:cTn dur="indefinite" id="1" nodeType="tmRoot" restart="never"/>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764704"/>
            <a:ext cx="8229600" cy="1066800"/>
          </a:xfrm>
        </p:spPr>
        <p:txBody>
          <a:bodyPr>
            <a:noAutofit/>
          </a:bodyPr>
          <a:lstStyle/>
          <a:p>
            <a:r>
              <a:rPr lang="ru-RU" sz="2400" dirty="0" smtClean="0"/>
              <a:t>Основные </a:t>
            </a:r>
            <a:r>
              <a:rPr lang="ru-RU" sz="2400" dirty="0" smtClean="0"/>
              <a:t>направления развития </a:t>
            </a:r>
            <a:r>
              <a:rPr lang="ru-RU" sz="2400" dirty="0" err="1" smtClean="0"/>
              <a:t>нанотехнологий</a:t>
            </a:r>
            <a:r>
              <a:rPr lang="ru-RU" sz="2400" dirty="0" smtClean="0"/>
              <a:t> в </a:t>
            </a:r>
            <a:r>
              <a:rPr lang="ru-RU" sz="2400" dirty="0" smtClean="0"/>
              <a:t>России </a:t>
            </a:r>
            <a:r>
              <a:rPr lang="ru-RU" sz="2400" dirty="0" smtClean="0"/>
              <a:t>и перечень критических технологий РФ</a:t>
            </a:r>
            <a:endParaRPr lang="ru-RU" sz="2400" dirty="0"/>
          </a:p>
        </p:txBody>
      </p:sp>
      <p:sp>
        <p:nvSpPr>
          <p:cNvPr id="3" name="Содержимое 2"/>
          <p:cNvSpPr>
            <a:spLocks noGrp="1"/>
          </p:cNvSpPr>
          <p:nvPr>
            <p:ph idx="1"/>
          </p:nvPr>
        </p:nvSpPr>
        <p:spPr/>
        <p:txBody>
          <a:bodyPr/>
          <a:lstStyle/>
          <a:p>
            <a:endParaRPr lang="ru-RU" dirty="0"/>
          </a:p>
        </p:txBody>
      </p:sp>
      <p:pic>
        <p:nvPicPr>
          <p:cNvPr id="2050" name="Picture 2" descr="C:\Users\1\Downloads\img15.jpg"/>
          <p:cNvPicPr>
            <a:picLocks noChangeAspect="1" noChangeArrowheads="1"/>
          </p:cNvPicPr>
          <p:nvPr/>
        </p:nvPicPr>
        <p:blipFill>
          <a:blip r:embed="rId2" cstate="print">
            <a:lum contrast="20000"/>
          </a:blip>
          <a:srcRect/>
          <a:stretch>
            <a:fillRect/>
          </a:stretch>
        </p:blipFill>
        <p:spPr bwMode="auto">
          <a:xfrm>
            <a:off x="1475656" y="2132856"/>
            <a:ext cx="5856651" cy="439248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764704"/>
            <a:ext cx="8229600" cy="1066800"/>
          </a:xfrm>
        </p:spPr>
        <p:txBody>
          <a:bodyPr>
            <a:noAutofit/>
          </a:bodyPr>
          <a:lstStyle/>
          <a:p>
            <a:r>
              <a:rPr dirty="0" lang="ru-RU" smtClean="0" sz="2400"/>
              <a:t>Основные направления развития </a:t>
            </a:r>
            <a:r>
              <a:rPr dirty="0" err="1" lang="ru-RU" smtClean="0" sz="2400"/>
              <a:t>нанотехнологий</a:t>
            </a:r>
            <a:r>
              <a:rPr dirty="0" lang="ru-RU" smtClean="0" sz="2400"/>
              <a:t> в России и перечень критических технологий РФ</a:t>
            </a:r>
            <a:endParaRPr dirty="0" lang="ru-RU" sz="2400"/>
          </a:p>
        </p:txBody>
      </p:sp>
      <p:sp>
        <p:nvSpPr>
          <p:cNvPr id="3" name="Содержимое 2"/>
          <p:cNvSpPr>
            <a:spLocks noGrp="1"/>
          </p:cNvSpPr>
          <p:nvPr>
            <p:ph idx="1"/>
          </p:nvPr>
        </p:nvSpPr>
        <p:spPr/>
        <p:txBody>
          <a:bodyPr/>
          <a:lstStyle/>
          <a:p>
            <a:endParaRPr dirty="0" lang="ru-RU"/>
          </a:p>
        </p:txBody>
      </p:sp>
      <p:pic>
        <p:nvPicPr>
          <p:cNvPr descr="C:\Users\1\Downloads\1229274318.02.jpg" id="3074" name="Picture 2"/>
          <p:cNvPicPr>
            <a:picLocks noChangeArrowheads="1" noChangeAspect="1"/>
          </p:cNvPicPr>
          <p:nvPr/>
        </p:nvPicPr>
        <p:blipFill>
          <a:blip cstate="print" r:embed="rId2"/>
          <a:stretch>
            <a:fillRect/>
          </a:stretch>
        </p:blipFill>
        <p:spPr bwMode="auto">
          <a:xfrm>
            <a:off x="755576" y="2060848"/>
            <a:ext cx="7272808" cy="4513261"/>
          </a:xfrm>
          <a:prstGeom prst="rect">
            <a:avLst/>
          </a:prstGeom>
          <a:noFill/>
        </p:spPr>
      </p:pic>
    </p:spTree>
  </p:cSld>
  <p:clrMapOvr>
    <a:masterClrMapping/>
  </p:clrMapOvr>
  <p:timing>
    <p:tnLst>
      <p:par>
        <p:cTn dur="indefinite" id="1" nodeType="tmRoot" restart="never"/>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052736"/>
            <a:ext cx="8229600" cy="1066800"/>
          </a:xfrm>
        </p:spPr>
        <p:txBody>
          <a:bodyPr>
            <a:normAutofit fontScale="90000"/>
          </a:bodyPr>
          <a:lstStyle/>
          <a:p>
            <a:r>
              <a:rPr lang="ru-RU" dirty="0" smtClean="0"/>
              <a:t>Перспективы применения </a:t>
            </a:r>
            <a:r>
              <a:rPr lang="ru-RU" dirty="0" err="1" smtClean="0"/>
              <a:t>нанотехнологий</a:t>
            </a:r>
            <a:endParaRPr lang="ru-RU" dirty="0"/>
          </a:p>
        </p:txBody>
      </p:sp>
      <p:graphicFrame>
        <p:nvGraphicFramePr>
          <p:cNvPr id="8" name="Содержимое 7"/>
          <p:cNvGraphicFramePr>
            <a:graphicFrameLocks noGrp="1"/>
          </p:cNvGraphicFramePr>
          <p:nvPr>
            <p:ph idx="1"/>
          </p:nvPr>
        </p:nvGraphicFramePr>
        <p:xfrm>
          <a:off x="457200" y="2249488"/>
          <a:ext cx="8229600" cy="43243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1066800"/>
          </a:xfrm>
        </p:spPr>
        <p:txBody>
          <a:bodyPr>
            <a:normAutofit fontScale="90000"/>
          </a:bodyPr>
          <a:lstStyle/>
          <a:p>
            <a:r>
              <a:rPr lang="ru-RU" dirty="0" smtClean="0"/>
              <a:t>Перспективы использования </a:t>
            </a:r>
            <a:r>
              <a:rPr lang="ru-RU" dirty="0" err="1" smtClean="0"/>
              <a:t>нанотехнологий</a:t>
            </a:r>
            <a:r>
              <a:rPr lang="ru-RU" dirty="0" smtClean="0"/>
              <a:t> </a:t>
            </a:r>
            <a:endParaRPr lang="ru-RU" dirty="0"/>
          </a:p>
        </p:txBody>
      </p:sp>
      <p:pic>
        <p:nvPicPr>
          <p:cNvPr id="4" name="Нанотехнологии 2013 - Nanotech expo 2013 ロシアテレビ.mp4">
            <a:hlinkClick r:id="" action="ppaction://media"/>
          </p:cNvPr>
          <p:cNvPicPr>
            <a:picLocks noGrp="1" noRot="1" noChangeAspect="1"/>
          </p:cNvPicPr>
          <p:nvPr>
            <p:ph idx="1"/>
            <a:videoFile r:link="rId1"/>
          </p:nvPr>
        </p:nvPicPr>
        <p:blipFill>
          <a:blip r:embed="rId3" cstate="print"/>
          <a:stretch>
            <a:fillRect/>
          </a:stretch>
        </p:blipFill>
        <p:spPr>
          <a:xfrm>
            <a:off x="1547664" y="1772816"/>
            <a:ext cx="5976664" cy="44825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«Российские </a:t>
            </a:r>
            <a:r>
              <a:rPr lang="ru-RU" dirty="0" err="1" smtClean="0"/>
              <a:t>нанотехнологии</a:t>
            </a:r>
            <a:r>
              <a:rPr lang="ru-RU" dirty="0" smtClean="0"/>
              <a:t>»</a:t>
            </a:r>
            <a:endParaRPr lang="ru-RU" dirty="0"/>
          </a:p>
        </p:txBody>
      </p:sp>
      <p:sp>
        <p:nvSpPr>
          <p:cNvPr id="3" name="Содержимое 2"/>
          <p:cNvSpPr>
            <a:spLocks noGrp="1"/>
          </p:cNvSpPr>
          <p:nvPr>
            <p:ph idx="1"/>
          </p:nvPr>
        </p:nvSpPr>
        <p:spPr>
          <a:xfrm>
            <a:off x="457200" y="2249424"/>
            <a:ext cx="2890664" cy="4325112"/>
          </a:xfrm>
        </p:spPr>
        <p:txBody>
          <a:bodyPr anchor="t">
            <a:noAutofit/>
          </a:bodyPr>
          <a:lstStyle/>
          <a:p>
            <a:r>
              <a:rPr lang="ru-RU" sz="2200" dirty="0" smtClean="0"/>
              <a:t>Российская компания "</a:t>
            </a:r>
            <a:r>
              <a:rPr lang="ru-RU" sz="2200" dirty="0" err="1" smtClean="0"/>
              <a:t>Микробор</a:t>
            </a:r>
            <a:r>
              <a:rPr lang="ru-RU" sz="2200" dirty="0" smtClean="0"/>
              <a:t>" (</a:t>
            </a:r>
            <a:r>
              <a:rPr lang="ru-RU" sz="2200" dirty="0" err="1" smtClean="0"/>
              <a:t>Microbor</a:t>
            </a:r>
            <a:r>
              <a:rPr lang="ru-RU" sz="2200" dirty="0" smtClean="0"/>
              <a:t>) открыла производство самого твердого в мире инструмента </a:t>
            </a:r>
            <a:r>
              <a:rPr lang="ru-RU" sz="2200" dirty="0" smtClean="0"/>
              <a:t>металлообработки</a:t>
            </a:r>
            <a:endParaRPr lang="ru-RU" sz="2200" dirty="0"/>
          </a:p>
        </p:txBody>
      </p:sp>
      <p:pic>
        <p:nvPicPr>
          <p:cNvPr id="5" name="311583.avi">
            <a:hlinkClick r:id="" action="ppaction://media"/>
          </p:cNvPr>
          <p:cNvPicPr>
            <a:picLocks noRot="1" noChangeAspect="1"/>
          </p:cNvPicPr>
          <p:nvPr>
            <a:videoFile r:link="rId1"/>
          </p:nvPr>
        </p:nvPicPr>
        <p:blipFill>
          <a:blip r:embed="rId3" cstate="print"/>
          <a:stretch>
            <a:fillRect/>
          </a:stretch>
        </p:blipFill>
        <p:spPr>
          <a:xfrm>
            <a:off x="3443875" y="2348880"/>
            <a:ext cx="5280586" cy="396044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764704"/>
            <a:ext cx="8229600" cy="1066800"/>
          </a:xfrm>
        </p:spPr>
        <p:txBody>
          <a:bodyPr>
            <a:normAutofit fontScale="90000"/>
          </a:bodyPr>
          <a:lstStyle/>
          <a:p>
            <a:r>
              <a:rPr lang="ru-RU" dirty="0" smtClean="0"/>
              <a:t>Ключевые проблемы развития </a:t>
            </a:r>
            <a:r>
              <a:rPr lang="ru-RU" dirty="0" err="1" smtClean="0"/>
              <a:t>нанотехнологий</a:t>
            </a:r>
            <a:endParaRPr lang="ru-RU" dirty="0"/>
          </a:p>
        </p:txBody>
      </p:sp>
      <p:graphicFrame>
        <p:nvGraphicFramePr>
          <p:cNvPr id="4" name="Содержимое 3"/>
          <p:cNvGraphicFramePr>
            <a:graphicFrameLocks noGrp="1"/>
          </p:cNvGraphicFramePr>
          <p:nvPr>
            <p:ph idx="1"/>
          </p:nvPr>
        </p:nvGraphicFramePr>
        <p:xfrm>
          <a:off x="457200" y="2249488"/>
          <a:ext cx="8229600" cy="43243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103</TotalTime>
  <Words>334</Words>
  <Application>Microsoft Office PowerPoint</Application>
  <PresentationFormat>Экран (4:3)</PresentationFormat>
  <Paragraphs>34</Paragraphs>
  <Slides>11</Slides>
  <Notes>0</Notes>
  <HiddenSlides>0</HiddenSlides>
  <MMClips>2</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Городская</vt:lpstr>
      <vt:lpstr>Нанотехнологии в современной России</vt:lpstr>
      <vt:lpstr>Актуальность проблемы</vt:lpstr>
      <vt:lpstr>Нанотехнология как фундамент науки</vt:lpstr>
      <vt:lpstr>Основные направления развития нанотехнологий в России и перечень критических технологий РФ</vt:lpstr>
      <vt:lpstr>Основные направления развития нанотехнологий в России и перечень критических технологий РФ</vt:lpstr>
      <vt:lpstr>Перспективы применения нанотехнологий</vt:lpstr>
      <vt:lpstr>Перспективы использования нанотехнологий </vt:lpstr>
      <vt:lpstr>«Российские нанотехнологии»</vt:lpstr>
      <vt:lpstr>Ключевые проблемы развития нанотехнологий</vt:lpstr>
      <vt:lpstr>Ключевые проблемы развития нанотехнологий</vt:lpstr>
      <vt:lpstr>Заключение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12</cp:revision>
  <dcterms:created xsi:type="dcterms:W3CDTF">2013-11-12T16:45:29Z</dcterms:created>
  <dcterms:modified xsi:type="dcterms:W3CDTF">2013-11-12T18:39:34Z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273593</vt:lpwstr>
  </property>
  <property fmtid="{D5CDD505-2E9C-101B-9397-08002B2CF9AE}" name="NXPowerLiteSettings" pid="3">
    <vt:lpwstr>F7000400038000</vt:lpwstr>
  </property>
  <property fmtid="{D5CDD505-2E9C-101B-9397-08002B2CF9AE}" name="NXPowerLiteVersion" pid="4">
    <vt:lpwstr>D5.0.3</vt:lpwstr>
  </property>
</Properties>
</file>