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64DFA98-1500-4104-9469-3E9C3E666E3B}" type="datetimeFigureOut">
              <a:rPr lang="ru-RU" smtClean="0"/>
              <a:t>19.10.2009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0DF7359-468E-4E04-BE4C-E65EA88F80C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/>
              <a:t>       </a:t>
            </a:r>
            <a:r>
              <a:rPr lang="ru-RU" sz="5400" b="1" i="1" dirty="0" smtClean="0"/>
              <a:t>Машиностроение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7360" y="3143248"/>
            <a:ext cx="7406640" cy="1752600"/>
          </a:xfrm>
        </p:spPr>
        <p:txBody>
          <a:bodyPr/>
          <a:lstStyle/>
          <a:p>
            <a:r>
              <a:rPr lang="ru-RU" i="1" dirty="0" smtClean="0"/>
              <a:t>Цель урока:</a:t>
            </a:r>
          </a:p>
          <a:p>
            <a:r>
              <a:rPr lang="ru-RU" dirty="0" smtClean="0"/>
              <a:t>Знакомство с факторами размещения и географией машиностроения.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85794"/>
            <a:ext cx="7498080" cy="5715040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Машиностроение</a:t>
            </a:r>
            <a:r>
              <a:rPr lang="ru-RU" sz="2800" dirty="0" smtClean="0"/>
              <a:t> – это совокупность отраслей, производящих различные машины и оборудование.</a:t>
            </a:r>
          </a:p>
          <a:p>
            <a:r>
              <a:rPr lang="ru-RU" sz="2800" b="1" dirty="0" smtClean="0"/>
              <a:t>Состав машиностроения</a:t>
            </a:r>
            <a:r>
              <a:rPr lang="ru-RU" sz="2800" dirty="0" smtClean="0"/>
              <a:t>:</a:t>
            </a:r>
          </a:p>
          <a:p>
            <a:pPr>
              <a:buNone/>
            </a:pPr>
            <a:r>
              <a:rPr lang="ru-RU" sz="2800" dirty="0" smtClean="0"/>
              <a:t>     - энергетическое машиностроение;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- сельскохозяйственное;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- строительно-дорожное;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- судостроение;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- станкостроение;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- приборостроение;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- автомобилестроение;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-  авиастроение.</a:t>
            </a:r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500174"/>
            <a:ext cx="7498080" cy="2714644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Факторы размещения отраслей машиностроения.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357166"/>
            <a:ext cx="7498080" cy="142876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/>
          <a:lstStyle/>
          <a:p>
            <a:r>
              <a:rPr lang="ru-RU" b="1" dirty="0" err="1" smtClean="0"/>
              <a:t>Наукоемкость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( </a:t>
            </a:r>
            <a:r>
              <a:rPr lang="ru-RU" sz="2800" dirty="0" smtClean="0"/>
              <a:t>новейшие отрасли- </a:t>
            </a:r>
            <a:r>
              <a:rPr lang="ru-RU" sz="2800" dirty="0" err="1" smtClean="0"/>
              <a:t>авиакосмическая</a:t>
            </a:r>
            <a:r>
              <a:rPr lang="ru-RU" sz="2800" dirty="0" smtClean="0"/>
              <a:t>, электроника ориентируются на научную базу, поэтому тяготеют к районам –научным центрам или к крупным городам)</a:t>
            </a:r>
          </a:p>
          <a:p>
            <a:r>
              <a:rPr lang="ru-RU" b="1" dirty="0" smtClean="0"/>
              <a:t>Трудоемкость</a:t>
            </a:r>
          </a:p>
          <a:p>
            <a:r>
              <a:rPr lang="ru-RU" b="1" dirty="0" smtClean="0"/>
              <a:t>Металлоемкость</a:t>
            </a:r>
          </a:p>
          <a:p>
            <a:pPr>
              <a:buNone/>
            </a:pPr>
            <a:r>
              <a:rPr lang="ru-RU" sz="2800" b="1" dirty="0" smtClean="0"/>
              <a:t>( </a:t>
            </a:r>
            <a:r>
              <a:rPr lang="ru-RU" sz="2800" dirty="0" smtClean="0"/>
              <a:t>металлоемкое производство требует большого количества металла, поэтому необходимо размещать рядом с центрами металлургии)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57166"/>
            <a:ext cx="7862150" cy="5891234"/>
          </a:xfrm>
        </p:spPr>
        <p:txBody>
          <a:bodyPr/>
          <a:lstStyle/>
          <a:p>
            <a:r>
              <a:rPr lang="ru-RU" b="1" dirty="0" smtClean="0"/>
              <a:t>Специализация </a:t>
            </a:r>
            <a:r>
              <a:rPr lang="ru-RU" b="1" dirty="0" smtClean="0"/>
              <a:t>и </a:t>
            </a:r>
            <a:r>
              <a:rPr lang="ru-RU" b="1" dirty="0" smtClean="0"/>
              <a:t>кооперирование</a:t>
            </a:r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sz="2800" b="1" dirty="0" smtClean="0"/>
              <a:t>Специализация</a:t>
            </a:r>
            <a:r>
              <a:rPr lang="ru-RU" sz="2800" dirty="0" smtClean="0"/>
              <a:t> – это выпуск предприятием однородной продукции. Это необходимое условие повышения эффективности работы промышленности.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                          </a:t>
            </a:r>
            <a:r>
              <a:rPr lang="ru-RU" sz="2800" b="1" dirty="0" smtClean="0"/>
              <a:t>Специализация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технологическая                                        предметная</a:t>
            </a:r>
          </a:p>
          <a:p>
            <a:pPr>
              <a:buNone/>
            </a:pPr>
            <a:r>
              <a:rPr lang="ru-RU" sz="1800" dirty="0" smtClean="0"/>
              <a:t>(поставка                                       </a:t>
            </a:r>
            <a:r>
              <a:rPr lang="ru-RU" sz="2800" b="1" dirty="0" err="1" smtClean="0"/>
              <a:t>подетальная</a:t>
            </a:r>
            <a:r>
              <a:rPr lang="ru-RU" sz="2800" b="1" dirty="0" smtClean="0"/>
              <a:t>  </a:t>
            </a:r>
            <a:r>
              <a:rPr lang="ru-RU" sz="1800" dirty="0" smtClean="0"/>
              <a:t>               (автомобильный</a:t>
            </a:r>
          </a:p>
          <a:p>
            <a:pPr>
              <a:buNone/>
            </a:pPr>
            <a:r>
              <a:rPr lang="ru-RU" sz="1800" dirty="0" smtClean="0"/>
              <a:t>п</a:t>
            </a:r>
            <a:r>
              <a:rPr lang="ru-RU" sz="1800" dirty="0" smtClean="0"/>
              <a:t>олуфабрикатов)                    (завод карбюраторов,                судостроительный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                                                        завод редукторов)                           заводы)</a:t>
            </a:r>
            <a:endParaRPr lang="ru-RU" sz="1800" dirty="0" smtClean="0"/>
          </a:p>
          <a:p>
            <a:pPr>
              <a:buNone/>
            </a:pPr>
            <a:endParaRPr lang="ru-RU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714612" y="3786190"/>
            <a:ext cx="64294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500562" y="414338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72198" y="3786190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85794"/>
            <a:ext cx="7498080" cy="56769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Кооперирование – </a:t>
            </a:r>
            <a:r>
              <a:rPr lang="ru-RU" sz="2800" dirty="0" smtClean="0"/>
              <a:t>это производственные связи между специализированными предприятиями.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r>
              <a:rPr lang="ru-RU" b="1" dirty="0" smtClean="0"/>
              <a:t>Транспортный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214422"/>
            <a:ext cx="7498080" cy="2357454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/>
              <a:t>Работа с контурной картой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0"/>
            <a:ext cx="7498080" cy="135729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498080" cy="79690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Отметить центры машиностроения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395394"/>
            <a:ext cx="8219340" cy="54626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Сельскохозяйственное </a:t>
            </a:r>
            <a:r>
              <a:rPr lang="ru-RU" sz="2400" dirty="0" smtClean="0"/>
              <a:t>(     ): Ростов-на-Дону, Рязань, Курган, Новосибирск, Тула.</a:t>
            </a:r>
          </a:p>
          <a:p>
            <a:r>
              <a:rPr lang="ru-RU" sz="2400" b="1" dirty="0" smtClean="0"/>
              <a:t>Судостроение</a:t>
            </a:r>
            <a:r>
              <a:rPr lang="ru-RU" sz="2400" dirty="0" smtClean="0"/>
              <a:t> (:    ): Мурманск, Магадан, Владивосток, Южно-Сахалинск.     </a:t>
            </a:r>
          </a:p>
          <a:p>
            <a:r>
              <a:rPr lang="ru-RU" sz="2400" b="1" dirty="0" smtClean="0"/>
              <a:t>Автомобилестроение</a:t>
            </a:r>
            <a:r>
              <a:rPr lang="ru-RU" sz="2400" dirty="0" smtClean="0"/>
              <a:t> (   ): Тольятти, Нижний Тагил, Нижний Новгород, Ульяновск, Саратов.</a:t>
            </a:r>
          </a:p>
          <a:p>
            <a:r>
              <a:rPr lang="ru-RU" sz="2400" b="1" dirty="0" smtClean="0"/>
              <a:t>Станкостроение</a:t>
            </a:r>
            <a:r>
              <a:rPr lang="ru-RU" sz="2400" dirty="0" smtClean="0"/>
              <a:t> (   ): Иваново, Ульяновск, Краснодар, Коломна.</a:t>
            </a:r>
          </a:p>
          <a:p>
            <a:r>
              <a:rPr lang="ru-RU" sz="2400" b="1" dirty="0" smtClean="0"/>
              <a:t>Энергетическое</a:t>
            </a:r>
            <a:r>
              <a:rPr lang="ru-RU" sz="2400" dirty="0" smtClean="0"/>
              <a:t> (     ): Чебоксары, Пермь, Уфа, Екатеринбург, Кемерово, Хабаровск.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4429124" y="150017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357430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214810" y="3143248"/>
            <a:ext cx="142876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3571868" y="4000504"/>
            <a:ext cx="142876" cy="1428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ольцо 8"/>
          <p:cNvSpPr/>
          <p:nvPr/>
        </p:nvSpPr>
        <p:spPr>
          <a:xfrm>
            <a:off x="3500430" y="4786322"/>
            <a:ext cx="214314" cy="21431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63</TotalTime>
  <Words>232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       Машиностроение</vt:lpstr>
      <vt:lpstr>Слайд 2</vt:lpstr>
      <vt:lpstr>Факторы размещения отраслей машиностроения.</vt:lpstr>
      <vt:lpstr>Слайд 4</vt:lpstr>
      <vt:lpstr>Слайд 5</vt:lpstr>
      <vt:lpstr>Слайд 6</vt:lpstr>
      <vt:lpstr>Работа с контурной картой</vt:lpstr>
      <vt:lpstr>Отметить центры машиностроения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Машиностроение</dc:title>
  <dc:creator>Люда</dc:creator>
  <cp:lastModifiedBy>Люда</cp:lastModifiedBy>
  <cp:revision>7</cp:revision>
  <dcterms:created xsi:type="dcterms:W3CDTF">2009-10-19T17:02:45Z</dcterms:created>
  <dcterms:modified xsi:type="dcterms:W3CDTF">2009-10-19T18:05:58Z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77526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