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3174" y="260671"/>
            <a:ext cx="66479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800000"/>
                </a:solidFill>
                <a:latin typeface="BatangChe" pitchFamily="49" charset="-127"/>
                <a:ea typeface="BatangChe" pitchFamily="49" charset="-127"/>
              </a:rPr>
              <a:t>МАРОККО</a:t>
            </a:r>
            <a:endParaRPr lang="ru-RU" sz="7200" b="1" dirty="0">
              <a:solidFill>
                <a:srgbClr val="8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0202" y="5517232"/>
            <a:ext cx="2133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sz="7200" dirty="0">
                <a:solidFill>
                  <a:srgbClr val="800000"/>
                </a:solidFill>
              </a:rPr>
              <a:t>مغربي</a:t>
            </a:r>
            <a:endParaRPr lang="ru-RU" sz="72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1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9282" y="146756"/>
            <a:ext cx="48769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Туризм: </a:t>
            </a:r>
          </a:p>
          <a:p>
            <a:endParaRPr lang="ru-RU" b="1" dirty="0" smtClean="0"/>
          </a:p>
          <a:p>
            <a:r>
              <a:rPr lang="ru-RU" b="1" dirty="0" smtClean="0"/>
              <a:t>Туризм</a:t>
            </a:r>
            <a:r>
              <a:rPr lang="ru-RU" b="1" dirty="0"/>
              <a:t> — очень важная статья доходов </a:t>
            </a:r>
            <a:endParaRPr lang="ru-RU" b="1" dirty="0" smtClean="0"/>
          </a:p>
          <a:p>
            <a:r>
              <a:rPr lang="ru-RU" b="1" dirty="0" smtClean="0"/>
              <a:t>Марокко</a:t>
            </a:r>
            <a:r>
              <a:rPr lang="ru-RU" b="1" dirty="0"/>
              <a:t>, </a:t>
            </a:r>
            <a:r>
              <a:rPr lang="ru-RU" b="1" dirty="0" smtClean="0"/>
              <a:t>а </a:t>
            </a:r>
            <a:r>
              <a:rPr lang="ru-RU" b="1" dirty="0"/>
              <a:t>также главная сфера занятости </a:t>
            </a:r>
            <a:endParaRPr lang="ru-RU" b="1" dirty="0" smtClean="0"/>
          </a:p>
          <a:p>
            <a:r>
              <a:rPr lang="ru-RU" b="1" dirty="0" smtClean="0"/>
              <a:t>для </a:t>
            </a:r>
            <a:r>
              <a:rPr lang="ru-RU" b="1" dirty="0"/>
              <a:t>марокканцев</a:t>
            </a:r>
            <a:r>
              <a:rPr lang="ru-RU" b="1" dirty="0" smtClean="0"/>
              <a:t>.</a:t>
            </a:r>
          </a:p>
          <a:p>
            <a:r>
              <a:rPr lang="ru-RU" b="1" dirty="0"/>
              <a:t>Со всего света страна привлекает туристов </a:t>
            </a:r>
            <a:endParaRPr lang="ru-RU" b="1" dirty="0" smtClean="0"/>
          </a:p>
          <a:p>
            <a:r>
              <a:rPr lang="ru-RU" b="1" dirty="0" smtClean="0"/>
              <a:t>своими прекрасными </a:t>
            </a:r>
            <a:r>
              <a:rPr lang="ru-RU" b="1" dirty="0"/>
              <a:t>пляжами, своим </a:t>
            </a:r>
            <a:endParaRPr lang="ru-RU" b="1" dirty="0" smtClean="0"/>
          </a:p>
          <a:p>
            <a:r>
              <a:rPr lang="ru-RU" b="1" dirty="0" smtClean="0"/>
              <a:t>неповторимым </a:t>
            </a:r>
            <a:r>
              <a:rPr lang="ru-RU" b="1" dirty="0"/>
              <a:t>колоритом и чудесными </a:t>
            </a:r>
            <a:endParaRPr lang="ru-RU" b="1" dirty="0" smtClean="0"/>
          </a:p>
          <a:p>
            <a:r>
              <a:rPr lang="ru-RU" b="1" dirty="0" smtClean="0"/>
              <a:t>бухточками</a:t>
            </a:r>
            <a:r>
              <a:rPr lang="ru-RU" b="1" dirty="0"/>
              <a:t>.</a:t>
            </a:r>
            <a:r>
              <a:rPr lang="ru-RU" b="1" dirty="0"/>
              <a:t>  </a:t>
            </a:r>
            <a:endParaRPr lang="ru-RU" b="1" dirty="0" smtClean="0"/>
          </a:p>
          <a:p>
            <a:r>
              <a:rPr lang="ru-RU" b="1" dirty="0"/>
              <a:t>Большой интерес вызывает музей античности </a:t>
            </a:r>
            <a:endParaRPr lang="ru-RU" b="1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музей искусства. Курортной жемчужиной </a:t>
            </a:r>
            <a:endParaRPr lang="ru-RU" b="1" dirty="0" smtClean="0"/>
          </a:p>
          <a:p>
            <a:r>
              <a:rPr lang="ru-RU" b="1" dirty="0" smtClean="0"/>
              <a:t>Марокко </a:t>
            </a:r>
            <a:r>
              <a:rPr lang="ru-RU" b="1" dirty="0"/>
              <a:t>называют Агадир. </a:t>
            </a:r>
            <a:r>
              <a:rPr lang="ru-RU" b="1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573016"/>
            <a:ext cx="4377398" cy="2991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75" y="3573016"/>
            <a:ext cx="4101650" cy="3076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5" y="182530"/>
            <a:ext cx="4104118" cy="3078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736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34723"/>
            <a:ext cx="878888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Экономика: </a:t>
            </a:r>
          </a:p>
          <a:p>
            <a:endParaRPr lang="ru-RU" b="1" dirty="0" smtClean="0"/>
          </a:p>
          <a:p>
            <a:r>
              <a:rPr lang="ru-RU" b="1" dirty="0"/>
              <a:t>Преимущества</a:t>
            </a:r>
            <a:r>
              <a:rPr lang="ru-RU" dirty="0"/>
              <a:t>: стимулирующая экономику политика и дешевая рабочая сила </a:t>
            </a:r>
            <a:endParaRPr lang="ru-RU" dirty="0" smtClean="0"/>
          </a:p>
          <a:p>
            <a:r>
              <a:rPr lang="ru-RU" dirty="0" smtClean="0"/>
              <a:t>привлекают </a:t>
            </a:r>
            <a:r>
              <a:rPr lang="ru-RU" dirty="0"/>
              <a:t>инвестиции. Уже сейчас развитая туристическая отрасль имеет ещё более </a:t>
            </a:r>
            <a:endParaRPr lang="ru-RU" dirty="0" smtClean="0"/>
          </a:p>
          <a:p>
            <a:r>
              <a:rPr lang="ru-RU" dirty="0" smtClean="0"/>
              <a:t>значительный </a:t>
            </a:r>
            <a:r>
              <a:rPr lang="ru-RU" dirty="0"/>
              <a:t>потенциал; добыча фосфатов и сельское хозяйство.</a:t>
            </a:r>
          </a:p>
          <a:p>
            <a:r>
              <a:rPr lang="ru-RU" b="1" dirty="0"/>
              <a:t>Слабые стороны</a:t>
            </a:r>
            <a:r>
              <a:rPr lang="ru-RU" dirty="0"/>
              <a:t>: высокая безработица (23 %) и большой рост населения. Засушливые </a:t>
            </a:r>
            <a:endParaRPr lang="ru-RU" dirty="0" smtClean="0"/>
          </a:p>
          <a:p>
            <a:r>
              <a:rPr lang="ru-RU" dirty="0" smtClean="0"/>
              <a:t>периоды</a:t>
            </a:r>
            <a:r>
              <a:rPr lang="ru-RU" dirty="0"/>
              <a:t>. Выращивание конопли (в основном для европейского рынка) усложняет </a:t>
            </a:r>
            <a:endParaRPr lang="ru-RU" dirty="0" smtClean="0"/>
          </a:p>
          <a:p>
            <a:r>
              <a:rPr lang="ru-RU" dirty="0" smtClean="0"/>
              <a:t>отношения </a:t>
            </a:r>
            <a:r>
              <a:rPr lang="ru-RU" dirty="0"/>
              <a:t>с ЕС.</a:t>
            </a:r>
          </a:p>
          <a:p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1" b="8393"/>
          <a:stretch/>
        </p:blipFill>
        <p:spPr>
          <a:xfrm>
            <a:off x="1969790" y="3068960"/>
            <a:ext cx="5208324" cy="3393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210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2376"/>
            <a:ext cx="3810000" cy="3505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356992"/>
            <a:ext cx="4267577" cy="322784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4048" y="404664"/>
            <a:ext cx="3497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Культура: Национальная одежда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293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"/>
          <a:stretch/>
        </p:blipFill>
        <p:spPr>
          <a:xfrm>
            <a:off x="323528" y="404664"/>
            <a:ext cx="4341607" cy="3512568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/>
          <a:stretch/>
        </p:blipFill>
        <p:spPr>
          <a:xfrm>
            <a:off x="3419872" y="3557502"/>
            <a:ext cx="4963829" cy="3147047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946068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6904" y="476672"/>
            <a:ext cx="2135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Национальная еда: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626" y="3338540"/>
            <a:ext cx="5508555" cy="316894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4336728" cy="318749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706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4536504" cy="3308158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"/>
          <a:stretch/>
        </p:blipFill>
        <p:spPr>
          <a:xfrm>
            <a:off x="3679124" y="3284984"/>
            <a:ext cx="5201749" cy="3287939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588611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4860540" cy="3240360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"/>
          <a:stretch/>
        </p:blipFill>
        <p:spPr>
          <a:xfrm>
            <a:off x="3635896" y="3356989"/>
            <a:ext cx="5040560" cy="3244109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6543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0549" y="404664"/>
            <a:ext cx="1360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Праздники: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3429000"/>
            <a:ext cx="4633639" cy="309634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69" y="476672"/>
            <a:ext cx="4582537" cy="290663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30549" y="908720"/>
            <a:ext cx="39466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Новый год</a:t>
            </a:r>
          </a:p>
          <a:p>
            <a:r>
              <a:rPr lang="ru-RU" b="1" dirty="0" smtClean="0"/>
              <a:t>Праздник верблюдов</a:t>
            </a:r>
          </a:p>
          <a:p>
            <a:r>
              <a:rPr lang="ru-RU" b="1" dirty="0" smtClean="0"/>
              <a:t>День Рождение пророка Мухаммеда</a:t>
            </a:r>
          </a:p>
          <a:p>
            <a:r>
              <a:rPr lang="ru-RU" b="1" dirty="0" smtClean="0"/>
              <a:t>Праздник Трона</a:t>
            </a:r>
          </a:p>
          <a:p>
            <a:r>
              <a:rPr lang="ru-RU" b="1" dirty="0" smtClean="0"/>
              <a:t>Окончание Рамадана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7758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4525724" cy="295232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287395"/>
            <a:ext cx="4896544" cy="326436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29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364088" y="620688"/>
            <a:ext cx="3487450" cy="4648429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752528" cy="3147230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331113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76" y="526773"/>
            <a:ext cx="4677072" cy="5017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148064" y="620688"/>
            <a:ext cx="406643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Столица: Рабат (официальная), всего 5</a:t>
            </a:r>
          </a:p>
          <a:p>
            <a:r>
              <a:rPr lang="ru-RU" b="1" dirty="0" smtClean="0"/>
              <a:t>Официальный язык: арабский, </a:t>
            </a:r>
          </a:p>
          <a:p>
            <a:r>
              <a:rPr lang="ru-RU" b="1" dirty="0" smtClean="0"/>
              <a:t>берберский </a:t>
            </a:r>
          </a:p>
          <a:p>
            <a:r>
              <a:rPr lang="ru-RU" b="1" dirty="0" smtClean="0"/>
              <a:t>Форма правления: конституционная </a:t>
            </a:r>
          </a:p>
          <a:p>
            <a:r>
              <a:rPr lang="ru-RU" b="1" dirty="0"/>
              <a:t>м</a:t>
            </a:r>
            <a:r>
              <a:rPr lang="ru-RU" b="1" dirty="0" smtClean="0"/>
              <a:t>онархия</a:t>
            </a:r>
          </a:p>
          <a:p>
            <a:r>
              <a:rPr lang="ru-RU" b="1" dirty="0" smtClean="0"/>
              <a:t>Король: Мохаммед </a:t>
            </a:r>
            <a:r>
              <a:rPr lang="en-US" b="1" dirty="0" smtClean="0"/>
              <a:t>VI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Религия: ислам</a:t>
            </a:r>
          </a:p>
          <a:p>
            <a:r>
              <a:rPr lang="ru-RU" b="1" dirty="0"/>
              <a:t>Территория: 446 550 км² </a:t>
            </a:r>
          </a:p>
          <a:p>
            <a:r>
              <a:rPr lang="ru-RU" b="1" dirty="0" smtClean="0"/>
              <a:t>Кол-во населения: </a:t>
            </a:r>
            <a:r>
              <a:rPr lang="ru-RU" b="1" dirty="0"/>
              <a:t>32 382 000 чел.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Плотность населения: </a:t>
            </a:r>
            <a:r>
              <a:rPr lang="ru-RU" b="1" dirty="0"/>
              <a:t>70 чел./км²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Валюта: марокканский дирхам</a:t>
            </a:r>
          </a:p>
          <a:p>
            <a:r>
              <a:rPr lang="ru-RU" b="1" dirty="0" smtClean="0"/>
              <a:t>Дата независимости: 2 марта 1956 </a:t>
            </a:r>
          </a:p>
          <a:p>
            <a:r>
              <a:rPr lang="ru-RU" b="1" dirty="0" smtClean="0"/>
              <a:t>(от Франции и Испании)</a:t>
            </a:r>
          </a:p>
          <a:p>
            <a:r>
              <a:rPr lang="ru-RU" b="1" dirty="0" smtClean="0"/>
              <a:t>Урбанизация: </a:t>
            </a:r>
            <a:r>
              <a:rPr lang="ru-RU" b="1" dirty="0"/>
              <a:t>2,1%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Урбанизация: городское </a:t>
            </a:r>
            <a:endParaRPr lang="ru-RU" b="1" dirty="0" smtClean="0"/>
          </a:p>
          <a:p>
            <a:r>
              <a:rPr lang="ru-RU" b="1" dirty="0" smtClean="0"/>
              <a:t>население</a:t>
            </a:r>
            <a:r>
              <a:rPr lang="ru-RU" b="1" dirty="0"/>
              <a:t>: 58%</a:t>
            </a:r>
            <a:r>
              <a:rPr lang="ru-RU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57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95536" y="332656"/>
            <a:ext cx="4478615" cy="2808312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63688" y="3364803"/>
            <a:ext cx="952505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Макнес</a:t>
            </a:r>
            <a:endParaRPr b="1"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53" y="2852936"/>
            <a:ext cx="4752528" cy="3252511"/>
          </a:xfrm>
          <a:prstGeom prst="rect">
            <a:avLst/>
          </a:prstGeom>
          <a:ln cap="sq" w="127000">
            <a:solidFill>
              <a:srgbClr val="000000"/>
            </a:solidFill>
            <a:miter lim="800000"/>
          </a:ln>
          <a:effectLst>
            <a:outerShdw algn="tl" blurRad="57150" dir="2700000" dist="50800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26917" y="6309320"/>
            <a:ext cx="1326838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Волюбилис</a:t>
            </a:r>
            <a:endParaRPr b="1" dirty="0" lang="ru-RU"/>
          </a:p>
        </p:txBody>
      </p:sp>
      <p:sp>
        <p:nvSpPr>
          <p:cNvPr id="6" name="TextBox 5"/>
          <p:cNvSpPr txBox="1"/>
          <p:nvPr/>
        </p:nvSpPr>
        <p:spPr>
          <a:xfrm>
            <a:off x="5508104" y="260648"/>
            <a:ext cx="2767489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Достопримечательности: </a:t>
            </a:r>
            <a:endParaRPr b="1" dirty="0" lang="ru-RU"/>
          </a:p>
        </p:txBody>
      </p:sp>
    </p:spTree>
    <p:extLst>
      <p:ext uri="{BB962C8B-B14F-4D97-AF65-F5344CB8AC3E}">
        <p14:creationId xmlns:p14="http://schemas.microsoft.com/office/powerpoint/2010/main" val="71254903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25" y="469404"/>
            <a:ext cx="4901911" cy="252754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42925" y="3356992"/>
            <a:ext cx="125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Шаршауэн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76872"/>
            <a:ext cx="4511193" cy="368649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67744" y="5661248"/>
            <a:ext cx="1584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Ущелье Тодра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4919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4558987" cy="30416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7544" y="3861048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Эс-</a:t>
            </a:r>
            <a:r>
              <a:rPr lang="ru-RU" b="1" dirty="0" err="1" smtClean="0"/>
              <a:t>Сувейра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2780928"/>
            <a:ext cx="5288457" cy="35283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32562" y="6021288"/>
            <a:ext cx="147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Долина Драа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14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4392973" cy="292407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552" y="3819543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Эрг-</a:t>
            </a:r>
            <a:r>
              <a:rPr lang="ru-RU" dirty="0" err="1" smtClean="0"/>
              <a:t>Шебби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068960"/>
            <a:ext cx="5069898" cy="339049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01436" y="6090122"/>
            <a:ext cx="273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Площадь Джема-эль-</a:t>
            </a:r>
            <a:r>
              <a:rPr lang="ru-RU" dirty="0" err="1"/>
              <a:t>Фна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675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6"/>
            <a:ext cx="7340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Проблемы Марокко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124744"/>
            <a:ext cx="5698996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Экологическая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Терроризм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Производство наркотиков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Пограничные войны (Алжир, Испания)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Влияние Запада (на политику)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Безработица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BatangChe" pitchFamily="49" charset="-127"/>
              </a:rPr>
              <a:t>Высокий прирост населения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5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332657"/>
            <a:ext cx="7704856" cy="563231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/>
              <a:t>Географическое положение:</a:t>
            </a:r>
          </a:p>
          <a:p>
            <a:endParaRPr b="1" dirty="0" lang="ru-RU"/>
          </a:p>
          <a:p>
            <a:r>
              <a:rPr b="1" dirty="0" lang="ru-RU" smtClean="0"/>
              <a:t>Расположено на территории Северной Африки . </a:t>
            </a:r>
            <a:r>
              <a:rPr b="1" dirty="0" lang="ru-RU"/>
              <a:t>Омывается на севере водами </a:t>
            </a:r>
            <a:r>
              <a:rPr b="1" dirty="0" lang="ru-RU" smtClean="0"/>
              <a:t>Средиземного </a:t>
            </a:r>
            <a:r>
              <a:rPr b="1" dirty="0" lang="ru-RU"/>
              <a:t>моря и на западе — </a:t>
            </a:r>
            <a:r>
              <a:rPr b="1" dirty="0" lang="ru-RU" smtClean="0"/>
              <a:t>Атлантического </a:t>
            </a:r>
            <a:r>
              <a:rPr b="1" dirty="0" lang="ru-RU"/>
              <a:t>океана. </a:t>
            </a:r>
            <a:r>
              <a:rPr b="1" dirty="0" lang="ru-RU" smtClean="0"/>
              <a:t>Гибралтарский Пролив отделяет </a:t>
            </a:r>
            <a:r>
              <a:rPr b="1" dirty="0" lang="ru-RU"/>
              <a:t>Марокко от </a:t>
            </a:r>
            <a:r>
              <a:rPr b="1" dirty="0" lang="ru-RU" smtClean="0"/>
              <a:t>Европы. На </a:t>
            </a:r>
            <a:r>
              <a:rPr b="1" dirty="0" lang="ru-RU"/>
              <a:t>востоке и юго-востоке граничит </a:t>
            </a:r>
            <a:r>
              <a:rPr b="1" dirty="0" lang="ru-RU" smtClean="0"/>
              <a:t>с Алжиром</a:t>
            </a:r>
            <a:r>
              <a:rPr b="1" dirty="0" lang="ru-RU"/>
              <a:t>, на юге — с Западной </a:t>
            </a:r>
            <a:r>
              <a:rPr b="1" dirty="0" lang="ru-RU" smtClean="0"/>
              <a:t>Сахарой. Юго-восточная </a:t>
            </a:r>
            <a:r>
              <a:rPr b="1" dirty="0" lang="ru-RU"/>
              <a:t>граница в пустыне </a:t>
            </a:r>
            <a:r>
              <a:rPr b="1" dirty="0" lang="ru-RU" smtClean="0"/>
              <a:t>Сахара точно </a:t>
            </a:r>
            <a:r>
              <a:rPr b="1" dirty="0" lang="ru-RU"/>
              <a:t>не определена.</a:t>
            </a:r>
            <a:r>
              <a:rPr b="1" dirty="0" lang="ru-RU"/>
              <a:t> </a:t>
            </a:r>
            <a:r>
              <a:rPr b="1" dirty="0" lang="ru-RU" smtClean="0"/>
              <a:t>Климат страны субтропический средиземноморский. Средняя температура + 23°С. </a:t>
            </a:r>
            <a:r>
              <a:rPr b="1" dirty="0" lang="ru-RU"/>
              <a:t>В горах температура может </a:t>
            </a:r>
            <a:r>
              <a:rPr b="1" dirty="0" lang="ru-RU" smtClean="0"/>
              <a:t>опускаться </a:t>
            </a:r>
            <a:r>
              <a:rPr b="1" dirty="0" lang="ru-RU"/>
              <a:t>до -</a:t>
            </a:r>
            <a:r>
              <a:rPr b="1" dirty="0" lang="ru-RU" smtClean="0"/>
              <a:t>17</a:t>
            </a:r>
            <a:r>
              <a:rPr b="1" baseline="30000" dirty="0" lang="ru-RU" smtClean="0"/>
              <a:t>o</a:t>
            </a:r>
            <a:r>
              <a:rPr b="1" dirty="0" lang="ru-RU" smtClean="0"/>
              <a:t>С. Дожди идут в основном в зимние месяцы.</a:t>
            </a:r>
          </a:p>
          <a:p>
            <a:r>
              <a:rPr b="1" dirty="0" lang="ru-RU"/>
              <a:t>Озера хотя и не имеют большого хозяйственного значения, но интересны тем, что подчеркивают своеобразие природы этой западной части Атласской области. Пресноводные озера, которые не встречаются в остальных местах Атласа, - это также одна из особенностей Марокко. Это горные озера в Высоком и Среднем Атласе. Как и всюду в Атласе, в Марокко есть соленые озера — себхи, но они приурочены лишь к Орано-Марокканской </a:t>
            </a:r>
            <a:r>
              <a:rPr b="1" dirty="0" lang="ru-RU" smtClean="0"/>
              <a:t>местности и </a:t>
            </a:r>
            <a:r>
              <a:rPr b="1" dirty="0" lang="ru-RU"/>
              <a:t>самые крупные из них (Шотт-Гарби и Шотт-Тигри) лежат на границе с Алжиром . </a:t>
            </a:r>
            <a:r>
              <a:rPr b="1" dirty="0" lang="ru-RU"/>
              <a:t> </a:t>
            </a:r>
            <a:endParaRPr b="1" dirty="0" lang="ru-RU" smtClean="0"/>
          </a:p>
          <a:p>
            <a:r>
              <a:rPr b="1" dirty="0" lang="ru-RU"/>
              <a:t>Основными зональными типами почв в Марокко являются коричневые почвы.</a:t>
            </a:r>
            <a:r>
              <a:rPr b="1" dirty="0" lang="ru-RU"/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t="-6515"/>
          <a:stretch/>
        </p:blipFill>
        <p:spPr>
          <a:xfrm>
            <a:off x="1002816" y="-1365"/>
            <a:ext cx="6922344" cy="656854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112407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012193" cy="300245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"/>
          <a:stretch/>
        </p:blipFill>
        <p:spPr>
          <a:xfrm>
            <a:off x="4644008" y="3707853"/>
            <a:ext cx="4338735" cy="288032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499992" y="404664"/>
            <a:ext cx="4482751" cy="175432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/>
              <a:t>Флора и Фауна :</a:t>
            </a:r>
          </a:p>
          <a:p>
            <a:endParaRPr b="1" dirty="0" lang="ru-RU"/>
          </a:p>
          <a:p>
            <a:r>
              <a:rPr dirty="0" lang="ru-RU"/>
              <a:t>В основном </a:t>
            </a:r>
            <a:r>
              <a:rPr dirty="0" lang="ru-RU" smtClean="0"/>
              <a:t>флора Марокко представляет собой высокогорные альпийские</a:t>
            </a:r>
          </a:p>
          <a:p>
            <a:r>
              <a:rPr dirty="0" lang="ru-RU" smtClean="0"/>
              <a:t> луга, густые леса, степи </a:t>
            </a:r>
            <a:r>
              <a:rPr dirty="0" lang="ru-RU"/>
              <a:t>по </a:t>
            </a:r>
            <a:r>
              <a:rPr dirty="0" lang="ru-RU" smtClean="0"/>
              <a:t>окраинам Сахары оазисами </a:t>
            </a:r>
            <a:r>
              <a:rPr dirty="0" lang="ru-RU"/>
              <a:t>в пустыне. </a:t>
            </a:r>
            <a:r>
              <a:rPr dirty="0" lang="ru-RU"/>
              <a:t> </a:t>
            </a:r>
            <a:endParaRPr b="1" dirty="0"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" r="53"/>
          <a:stretch/>
        </p:blipFill>
        <p:spPr>
          <a:xfrm>
            <a:off x="205388" y="3707853"/>
            <a:ext cx="410445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8650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37412" y="836712"/>
            <a:ext cx="47860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В целом дикая природа Марокко </a:t>
            </a:r>
            <a:endParaRPr lang="ru-RU" b="1" dirty="0" smtClean="0"/>
          </a:p>
          <a:p>
            <a:r>
              <a:rPr lang="ru-RU" b="1" dirty="0" smtClean="0"/>
              <a:t>представляет </a:t>
            </a:r>
            <a:r>
              <a:rPr lang="ru-RU" b="1" dirty="0"/>
              <a:t>собой удивительный микс </a:t>
            </a:r>
            <a:endParaRPr lang="ru-RU" b="1" dirty="0" smtClean="0"/>
          </a:p>
          <a:p>
            <a:r>
              <a:rPr lang="ru-RU" b="1" dirty="0" smtClean="0"/>
              <a:t>африканских </a:t>
            </a:r>
            <a:r>
              <a:rPr lang="ru-RU" b="1" dirty="0"/>
              <a:t>(например, бабуин, рогатая </a:t>
            </a:r>
            <a:endParaRPr lang="ru-RU" b="1" dirty="0" smtClean="0"/>
          </a:p>
          <a:p>
            <a:r>
              <a:rPr lang="ru-RU" b="1" dirty="0" smtClean="0"/>
              <a:t>гадюка</a:t>
            </a:r>
            <a:r>
              <a:rPr lang="ru-RU" b="1" dirty="0"/>
              <a:t>, горный козел, газель) и европейских </a:t>
            </a:r>
            <a:endParaRPr lang="ru-RU" b="1" dirty="0" smtClean="0"/>
          </a:p>
          <a:p>
            <a:r>
              <a:rPr lang="ru-RU" b="1" dirty="0" smtClean="0"/>
              <a:t>(</a:t>
            </a:r>
            <a:r>
              <a:rPr lang="ru-RU" b="1" dirty="0"/>
              <a:t>например, выдра, лиса, белка, кролик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 </a:t>
            </a:r>
            <a:r>
              <a:rPr lang="ru-RU" b="1" dirty="0"/>
              <a:t>видов </a:t>
            </a:r>
            <a:r>
              <a:rPr lang="ru-RU" b="1" dirty="0" smtClean="0"/>
              <a:t>животных</a:t>
            </a:r>
            <a:r>
              <a:rPr lang="ru-RU" b="1" dirty="0"/>
              <a:t>.</a:t>
            </a:r>
            <a:r>
              <a:rPr lang="ru-RU" b="1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85" y="3717031"/>
            <a:ext cx="3960113" cy="2676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48" y="3717030"/>
            <a:ext cx="3977481" cy="2688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78" y="487219"/>
            <a:ext cx="3842320" cy="2881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74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469648" cy="2716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2" y="3408525"/>
            <a:ext cx="4471146" cy="2945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924692" y="332656"/>
            <a:ext cx="435266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Население: </a:t>
            </a:r>
          </a:p>
          <a:p>
            <a:endParaRPr lang="ru-RU" dirty="0"/>
          </a:p>
          <a:p>
            <a:r>
              <a:rPr lang="ru-RU" b="1" dirty="0" smtClean="0"/>
              <a:t>Коренное население - </a:t>
            </a:r>
            <a:r>
              <a:rPr lang="ru-RU" b="1" dirty="0"/>
              <a:t>марокканцы </a:t>
            </a:r>
            <a:endParaRPr lang="ru-RU" b="1" dirty="0" smtClean="0"/>
          </a:p>
          <a:p>
            <a:r>
              <a:rPr lang="ru-RU" b="1" dirty="0" smtClean="0"/>
              <a:t>численностью </a:t>
            </a:r>
            <a:r>
              <a:rPr lang="ru-RU" b="1" dirty="0"/>
              <a:t>33,8 млн человек.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Около 60 % населения — арабы, </a:t>
            </a:r>
            <a:endParaRPr lang="ru-RU" b="1" dirty="0" smtClean="0"/>
          </a:p>
          <a:p>
            <a:r>
              <a:rPr lang="ru-RU" b="1" dirty="0" smtClean="0"/>
              <a:t>около </a:t>
            </a:r>
            <a:r>
              <a:rPr lang="ru-RU" b="1" dirty="0"/>
              <a:t>40 % — берберы.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Процесс слияния различных племён и </a:t>
            </a:r>
            <a:endParaRPr lang="ru-RU" b="1" dirty="0" smtClean="0"/>
          </a:p>
          <a:p>
            <a:r>
              <a:rPr lang="ru-RU" b="1" dirty="0" smtClean="0"/>
              <a:t>народов </a:t>
            </a:r>
            <a:r>
              <a:rPr lang="ru-RU" b="1" dirty="0"/>
              <a:t>в единую марокканскую нацию </a:t>
            </a:r>
            <a:endParaRPr lang="ru-RU" b="1" dirty="0" smtClean="0"/>
          </a:p>
          <a:p>
            <a:r>
              <a:rPr lang="ru-RU" b="1" dirty="0" smtClean="0"/>
              <a:t>до </a:t>
            </a:r>
            <a:r>
              <a:rPr lang="ru-RU" b="1" dirty="0"/>
              <a:t>конца не завершён.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Ежегодный прирост населения: </a:t>
            </a:r>
            <a:r>
              <a:rPr lang="ru-RU" b="1" dirty="0"/>
              <a:t>1,6 %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Уровень рождаемости 21,98 </a:t>
            </a:r>
            <a:r>
              <a:rPr lang="ru-RU" b="1" dirty="0" smtClean="0"/>
              <a:t>новорож -</a:t>
            </a:r>
          </a:p>
          <a:p>
            <a:r>
              <a:rPr lang="ru-RU" b="1" dirty="0" smtClean="0"/>
              <a:t>денных </a:t>
            </a:r>
            <a:r>
              <a:rPr lang="ru-RU" b="1" dirty="0"/>
              <a:t>/ 1000 человек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Уровень смертности 5,58 смертей / </a:t>
            </a:r>
            <a:endParaRPr lang="ru-RU" b="1" dirty="0" smtClean="0"/>
          </a:p>
          <a:p>
            <a:r>
              <a:rPr lang="ru-RU" b="1" dirty="0" smtClean="0"/>
              <a:t>1000 </a:t>
            </a:r>
            <a:r>
              <a:rPr lang="ru-RU" b="1" dirty="0"/>
              <a:t>человек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Средняя продолжительность жизни — </a:t>
            </a:r>
            <a:endParaRPr lang="ru-RU" b="1" dirty="0" smtClean="0"/>
          </a:p>
          <a:p>
            <a:r>
              <a:rPr lang="ru-RU" b="1" dirty="0" smtClean="0"/>
              <a:t>69 </a:t>
            </a:r>
            <a:r>
              <a:rPr lang="ru-RU" b="1" dirty="0"/>
              <a:t>лет у мужчин, 74 года у женщин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Грамотность — 66 % мужчин, </a:t>
            </a:r>
            <a:endParaRPr lang="ru-RU" b="1" dirty="0" smtClean="0"/>
          </a:p>
          <a:p>
            <a:r>
              <a:rPr lang="ru-RU" b="1" dirty="0" smtClean="0"/>
              <a:t>40</a:t>
            </a:r>
            <a:r>
              <a:rPr lang="ru-RU" b="1" dirty="0"/>
              <a:t> % женщин</a:t>
            </a:r>
            <a:r>
              <a:rPr lang="ru-RU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69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404664"/>
            <a:ext cx="476636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Промышленность:</a:t>
            </a:r>
          </a:p>
          <a:p>
            <a:endParaRPr lang="ru-RU" dirty="0" smtClean="0"/>
          </a:p>
          <a:p>
            <a:r>
              <a:rPr lang="ru-RU" b="1" dirty="0" smtClean="0"/>
              <a:t>В </a:t>
            </a:r>
            <a:r>
              <a:rPr lang="ru-RU" b="1" dirty="0"/>
              <a:t>промышленности занято </a:t>
            </a:r>
            <a:endParaRPr lang="ru-RU" b="1" dirty="0" smtClean="0"/>
          </a:p>
          <a:p>
            <a:r>
              <a:rPr lang="ru-RU" b="1" dirty="0" smtClean="0"/>
              <a:t>19,8</a:t>
            </a:r>
            <a:r>
              <a:rPr lang="ru-RU" b="1" dirty="0"/>
              <a:t> % трудоспособного населения, </a:t>
            </a:r>
            <a:endParaRPr lang="ru-RU" b="1" dirty="0" smtClean="0"/>
          </a:p>
          <a:p>
            <a:r>
              <a:rPr lang="ru-RU" b="1" dirty="0" smtClean="0"/>
              <a:t>она </a:t>
            </a:r>
            <a:r>
              <a:rPr lang="ru-RU" b="1" dirty="0"/>
              <a:t>даёт 31,6 % ВВП.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/>
              <a:t>Доля горнодобывающей промышленности в </a:t>
            </a:r>
            <a:endParaRPr lang="ru-RU" b="1" dirty="0" smtClean="0"/>
          </a:p>
          <a:p>
            <a:r>
              <a:rPr lang="ru-RU" b="1" dirty="0" smtClean="0"/>
              <a:t>ВВП </a:t>
            </a:r>
            <a:r>
              <a:rPr lang="ru-RU" b="1" dirty="0"/>
              <a:t>составляет 3 %. Главное полезное </a:t>
            </a:r>
            <a:endParaRPr lang="ru-RU" b="1" dirty="0" smtClean="0"/>
          </a:p>
          <a:p>
            <a:r>
              <a:rPr lang="ru-RU" b="1" dirty="0" smtClean="0"/>
              <a:t>ископаемое </a:t>
            </a:r>
            <a:r>
              <a:rPr lang="ru-RU" b="1" dirty="0"/>
              <a:t>Марокко — фосфориты, по </a:t>
            </a:r>
            <a:endParaRPr lang="ru-RU" b="1" dirty="0" smtClean="0"/>
          </a:p>
          <a:p>
            <a:r>
              <a:rPr lang="ru-RU" b="1" dirty="0" smtClean="0"/>
              <a:t>производству </a:t>
            </a:r>
            <a:r>
              <a:rPr lang="ru-RU" b="1" dirty="0"/>
              <a:t>которых страна занимает </a:t>
            </a:r>
            <a:endParaRPr lang="ru-RU" b="1" dirty="0" smtClean="0"/>
          </a:p>
          <a:p>
            <a:r>
              <a:rPr lang="ru-RU" b="1" dirty="0" smtClean="0"/>
              <a:t>3 </a:t>
            </a:r>
            <a:r>
              <a:rPr lang="ru-RU" b="1" dirty="0"/>
              <a:t>место в мире и 1 место по их экспорту. </a:t>
            </a:r>
            <a:endParaRPr lang="ru-RU" b="1" dirty="0" smtClean="0"/>
          </a:p>
          <a:p>
            <a:r>
              <a:rPr lang="ru-RU" b="1" dirty="0" smtClean="0"/>
              <a:t>В </a:t>
            </a:r>
            <a:r>
              <a:rPr lang="ru-RU" b="1" dirty="0"/>
              <a:t>промышленном масштабе добываются </a:t>
            </a:r>
            <a:endParaRPr lang="ru-RU" b="1" dirty="0" smtClean="0"/>
          </a:p>
          <a:p>
            <a:r>
              <a:rPr lang="ru-RU" b="1" dirty="0" smtClean="0"/>
              <a:t>свинец</a:t>
            </a:r>
            <a:r>
              <a:rPr lang="ru-RU" b="1" dirty="0"/>
              <a:t>, марганец, </a:t>
            </a:r>
            <a:r>
              <a:rPr lang="ru-RU" b="1" dirty="0" smtClean="0"/>
              <a:t>медь</a:t>
            </a:r>
            <a:r>
              <a:rPr lang="ru-RU" b="1" dirty="0"/>
              <a:t>,</a:t>
            </a:r>
            <a:r>
              <a:rPr lang="ru-RU" b="1" dirty="0"/>
              <a:t> кобальт, цинк, </a:t>
            </a:r>
            <a:endParaRPr lang="ru-RU" b="1" dirty="0" smtClean="0"/>
          </a:p>
          <a:p>
            <a:r>
              <a:rPr lang="ru-RU" b="1" dirty="0" smtClean="0"/>
              <a:t>барит</a:t>
            </a:r>
            <a:r>
              <a:rPr lang="ru-RU" b="1" dirty="0"/>
              <a:t>. Имеются запасы железной руды. 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Легкая промышленность: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08" y="404664"/>
            <a:ext cx="4086630" cy="3991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7574" y="4655695"/>
            <a:ext cx="9072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В Касабланке производится сборка автомобилей. Действуют предприятия пищевой </a:t>
            </a:r>
            <a:endParaRPr lang="ru-RU" b="1" dirty="0" smtClean="0"/>
          </a:p>
          <a:p>
            <a:r>
              <a:rPr lang="ru-RU" b="1" dirty="0" smtClean="0"/>
              <a:t>промышленности </a:t>
            </a:r>
            <a:r>
              <a:rPr lang="ru-RU" b="1" dirty="0"/>
              <a:t>по консервированию рыбы и мяса, мукомольные заводы. </a:t>
            </a:r>
            <a:endParaRPr lang="ru-RU" b="1" dirty="0" smtClean="0"/>
          </a:p>
          <a:p>
            <a:r>
              <a:rPr lang="ru-RU" b="1" dirty="0" smtClean="0"/>
              <a:t>Текстильная </a:t>
            </a:r>
            <a:r>
              <a:rPr lang="ru-RU" b="1" dirty="0"/>
              <a:t>промышленность ориентирована главным образом на экспорт </a:t>
            </a:r>
            <a:r>
              <a:rPr lang="ru-RU" b="1" dirty="0" smtClean="0"/>
              <a:t>в основном</a:t>
            </a:r>
          </a:p>
          <a:p>
            <a:r>
              <a:rPr lang="ru-RU" b="1" dirty="0" smtClean="0"/>
              <a:t> </a:t>
            </a:r>
            <a:r>
              <a:rPr lang="ru-RU" b="1" dirty="0"/>
              <a:t>в страны ЕС). В </a:t>
            </a:r>
            <a:r>
              <a:rPr lang="ru-RU" b="1" dirty="0" smtClean="0"/>
              <a:t>Мохаммеде </a:t>
            </a:r>
            <a:r>
              <a:rPr lang="ru-RU" b="1" dirty="0"/>
              <a:t>и Сиди-</a:t>
            </a:r>
            <a:r>
              <a:rPr lang="ru-RU" b="1" dirty="0" err="1"/>
              <a:t>Касеме</a:t>
            </a:r>
            <a:r>
              <a:rPr lang="ru-RU" b="1" dirty="0"/>
              <a:t> работают нефтеперерабатывающие заводы.</a:t>
            </a:r>
            <a:r>
              <a:rPr lang="ru-RU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0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4" y="3429000"/>
            <a:ext cx="3947060" cy="3103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705" y="3429000"/>
            <a:ext cx="4221352" cy="3166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45" y="404664"/>
            <a:ext cx="370629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11960" y="205027"/>
            <a:ext cx="510877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Сельское хозяйство:</a:t>
            </a:r>
          </a:p>
          <a:p>
            <a:r>
              <a:rPr lang="ru-RU" b="1" dirty="0"/>
              <a:t>В сельском хозяйстве занято 44,6 % </a:t>
            </a:r>
            <a:r>
              <a:rPr lang="ru-RU" b="1" dirty="0" smtClean="0"/>
              <a:t>трудоспо -</a:t>
            </a:r>
          </a:p>
          <a:p>
            <a:r>
              <a:rPr lang="ru-RU" b="1" dirty="0" smtClean="0"/>
              <a:t>собного </a:t>
            </a:r>
            <a:r>
              <a:rPr lang="ru-RU" b="1" dirty="0"/>
              <a:t>населения, оно даёт 17,1 % ВВП. </a:t>
            </a:r>
            <a:endParaRPr lang="ru-RU" b="1" dirty="0" smtClean="0"/>
          </a:p>
          <a:p>
            <a:r>
              <a:rPr lang="ru-RU" b="1" dirty="0" smtClean="0"/>
              <a:t>Доля </a:t>
            </a:r>
            <a:r>
              <a:rPr lang="ru-RU" b="1" dirty="0"/>
              <a:t>продукции сельского хозяйства в </a:t>
            </a:r>
            <a:r>
              <a:rPr lang="ru-RU" b="1" dirty="0" smtClean="0"/>
              <a:t>экспорте</a:t>
            </a:r>
          </a:p>
          <a:p>
            <a:r>
              <a:rPr lang="ru-RU" b="1" dirty="0" smtClean="0"/>
              <a:t> </a:t>
            </a:r>
            <a:r>
              <a:rPr lang="ru-RU" b="1" dirty="0"/>
              <a:t>составляет 25 %. В сельскохозяйственном </a:t>
            </a:r>
            <a:endParaRPr lang="ru-RU" b="1" dirty="0" smtClean="0"/>
          </a:p>
          <a:p>
            <a:r>
              <a:rPr lang="ru-RU" b="1" dirty="0" smtClean="0"/>
              <a:t>производстве </a:t>
            </a:r>
            <a:r>
              <a:rPr lang="ru-RU" b="1" dirty="0"/>
              <a:t>страны </a:t>
            </a:r>
            <a:r>
              <a:rPr lang="ru-RU" b="1" dirty="0" smtClean="0"/>
              <a:t>применяется</a:t>
            </a:r>
            <a:r>
              <a:rPr lang="ru-RU" b="1" dirty="0"/>
              <a:t> </a:t>
            </a:r>
            <a:r>
              <a:rPr lang="ru-RU" b="1" dirty="0" smtClean="0"/>
              <a:t>орошение</a:t>
            </a:r>
            <a:r>
              <a:rPr lang="ru-RU" b="1" dirty="0"/>
              <a:t> </a:t>
            </a:r>
            <a:r>
              <a:rPr lang="ru-RU" b="1" dirty="0" smtClean="0"/>
              <a:t>. </a:t>
            </a:r>
          </a:p>
          <a:p>
            <a:r>
              <a:rPr lang="ru-RU" b="1" dirty="0" smtClean="0"/>
              <a:t>Зерновые</a:t>
            </a:r>
            <a:r>
              <a:rPr lang="ru-RU" b="1" dirty="0"/>
              <a:t>, бобовые и </a:t>
            </a:r>
            <a:r>
              <a:rPr lang="ru-RU" b="1" dirty="0" smtClean="0"/>
              <a:t>сахарная </a:t>
            </a:r>
            <a:r>
              <a:rPr lang="ru-RU" b="1" dirty="0"/>
              <a:t>свёкла </a:t>
            </a:r>
            <a:r>
              <a:rPr lang="ru-RU" b="1" dirty="0" smtClean="0"/>
              <a:t>занимают</a:t>
            </a:r>
          </a:p>
          <a:p>
            <a:r>
              <a:rPr lang="ru-RU" b="1" dirty="0" smtClean="0"/>
              <a:t>80</a:t>
            </a:r>
            <a:r>
              <a:rPr lang="ru-RU" b="1" dirty="0"/>
              <a:t> % обрабатываемых </a:t>
            </a:r>
            <a:r>
              <a:rPr lang="ru-RU" b="1" dirty="0" smtClean="0"/>
              <a:t>земель</a:t>
            </a:r>
            <a:r>
              <a:rPr lang="ru-RU" b="1" dirty="0"/>
              <a:t>. </a:t>
            </a:r>
            <a:r>
              <a:rPr lang="ru-RU" b="1" dirty="0" smtClean="0"/>
              <a:t>Выращиваются</a:t>
            </a:r>
          </a:p>
          <a:p>
            <a:r>
              <a:rPr lang="ru-RU" b="1" dirty="0"/>
              <a:t> </a:t>
            </a:r>
            <a:r>
              <a:rPr lang="ru-RU" b="1" dirty="0" smtClean="0"/>
              <a:t>пшеница,</a:t>
            </a:r>
            <a:r>
              <a:rPr lang="ru-RU" b="1" dirty="0"/>
              <a:t> </a:t>
            </a:r>
            <a:r>
              <a:rPr lang="ru-RU" b="1" dirty="0" smtClean="0"/>
              <a:t>томаты,</a:t>
            </a:r>
            <a:r>
              <a:rPr lang="ru-RU" b="1" dirty="0"/>
              <a:t> </a:t>
            </a:r>
            <a:r>
              <a:rPr lang="ru-RU" b="1" dirty="0" smtClean="0"/>
              <a:t>картофель. </a:t>
            </a:r>
            <a:r>
              <a:rPr lang="ru-RU" b="1" dirty="0"/>
              <a:t>Прибрежные </a:t>
            </a:r>
            <a:endParaRPr lang="ru-RU" b="1" dirty="0" smtClean="0"/>
          </a:p>
          <a:p>
            <a:r>
              <a:rPr lang="ru-RU" b="1" dirty="0" smtClean="0"/>
              <a:t>воды </a:t>
            </a:r>
            <a:r>
              <a:rPr lang="ru-RU" b="1" dirty="0"/>
              <a:t>Марокко богаты рыбой, при этом 75 % </a:t>
            </a:r>
            <a:endParaRPr lang="ru-RU" b="1" dirty="0" smtClean="0"/>
          </a:p>
          <a:p>
            <a:r>
              <a:rPr lang="ru-RU" b="1" dirty="0" smtClean="0"/>
              <a:t>вылова </a:t>
            </a:r>
            <a:r>
              <a:rPr lang="ru-RU" b="1" dirty="0"/>
              <a:t>составляют сардины.</a:t>
            </a:r>
            <a:r>
              <a:rPr lang="ru-RU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566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8000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"/>
          <a:stretch/>
        </p:blipFill>
        <p:spPr>
          <a:xfrm>
            <a:off x="278277" y="4005063"/>
            <a:ext cx="4156444" cy="266585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7" y="476672"/>
            <a:ext cx="4119197" cy="3089398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716016" y="480227"/>
            <a:ext cx="4504759" cy="4801314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/>
              <a:t>Торговля:</a:t>
            </a:r>
          </a:p>
          <a:p>
            <a:endParaRPr b="1" dirty="0" lang="ru-RU"/>
          </a:p>
          <a:p>
            <a:r>
              <a:rPr b="1" dirty="0" lang="ru-RU"/>
              <a:t>Экспорт:</a:t>
            </a:r>
            <a:r>
              <a:rPr dirty="0" lang="ru-RU"/>
              <a:t> $14,49 млрд</a:t>
            </a:r>
          </a:p>
          <a:p>
            <a:r>
              <a:rPr b="1" dirty="0" lang="ru-RU"/>
              <a:t>Статьи экспорта:</a:t>
            </a:r>
            <a:r>
              <a:rPr dirty="0" lang="ru-RU"/>
              <a:t> одежда, рыба, фосфориты</a:t>
            </a:r>
          </a:p>
          <a:p>
            <a:r>
              <a:rPr b="1" dirty="0" lang="ru-RU"/>
              <a:t>Партнёры по экспорту:</a:t>
            </a:r>
            <a:r>
              <a:rPr dirty="0" lang="ru-RU"/>
              <a:t> Испания 22.02%, </a:t>
            </a:r>
            <a:endParaRPr dirty="0" lang="ru-RU" smtClean="0"/>
          </a:p>
          <a:p>
            <a:r>
              <a:rPr dirty="0" lang="ru-RU" smtClean="0"/>
              <a:t>Франция</a:t>
            </a:r>
            <a:r>
              <a:rPr dirty="0" lang="ru-RU"/>
              <a:t> 20.22%, Индия 4.91%, Италия 4%</a:t>
            </a:r>
          </a:p>
          <a:p>
            <a:r>
              <a:rPr b="1" dirty="0" lang="ru-RU"/>
              <a:t>Импорт:</a:t>
            </a:r>
            <a:r>
              <a:rPr dirty="0" lang="ru-RU"/>
              <a:t> $34,19 млрд</a:t>
            </a:r>
          </a:p>
          <a:p>
            <a:r>
              <a:rPr b="1" dirty="0" lang="ru-RU"/>
              <a:t>Статьи импорта:</a:t>
            </a:r>
            <a:r>
              <a:rPr dirty="0" lang="ru-RU"/>
              <a:t> нефть, </a:t>
            </a:r>
            <a:r>
              <a:rPr dirty="0" lang="ru-RU" smtClean="0"/>
              <a:t>телекоммуни -</a:t>
            </a:r>
          </a:p>
          <a:p>
            <a:r>
              <a:rPr dirty="0" lang="ru-RU" smtClean="0"/>
              <a:t>кационное </a:t>
            </a:r>
            <a:r>
              <a:rPr dirty="0" lang="ru-RU"/>
              <a:t>оборудование, пшеница, газ и </a:t>
            </a:r>
            <a:endParaRPr dirty="0" lang="ru-RU" smtClean="0"/>
          </a:p>
          <a:p>
            <a:r>
              <a:rPr dirty="0" lang="ru-RU" smtClean="0"/>
              <a:t>электричество</a:t>
            </a:r>
            <a:endParaRPr dirty="0" lang="ru-RU"/>
          </a:p>
          <a:p>
            <a:r>
              <a:rPr b="1" dirty="0" lang="ru-RU"/>
              <a:t>Партнёры по импорту:</a:t>
            </a:r>
            <a:r>
              <a:rPr dirty="0" lang="ru-RU"/>
              <a:t> Франция 16.95%, </a:t>
            </a:r>
            <a:endParaRPr dirty="0" lang="ru-RU" smtClean="0"/>
          </a:p>
          <a:p>
            <a:r>
              <a:rPr dirty="0" lang="ru-RU" smtClean="0"/>
              <a:t>Испания</a:t>
            </a:r>
            <a:r>
              <a:rPr dirty="0" lang="ru-RU"/>
              <a:t> 14.72%, Китай 7.1%, Италия 6.76%, </a:t>
            </a:r>
            <a:endParaRPr dirty="0" lang="ru-RU" smtClean="0"/>
          </a:p>
          <a:p>
            <a:r>
              <a:rPr dirty="0" lang="ru-RU" smtClean="0"/>
              <a:t>Германия</a:t>
            </a:r>
            <a:r>
              <a:rPr dirty="0" lang="ru-RU"/>
              <a:t> 6.28%, США 5.66%, Саудовская </a:t>
            </a:r>
            <a:endParaRPr dirty="0" lang="ru-RU" smtClean="0"/>
          </a:p>
          <a:p>
            <a:r>
              <a:rPr dirty="0" lang="ru-RU" smtClean="0"/>
              <a:t>Аравия 5.11</a:t>
            </a:r>
            <a:r>
              <a:rPr dirty="0" lang="ru-RU"/>
              <a:t>%</a:t>
            </a:r>
          </a:p>
          <a:p>
            <a:r>
              <a:rPr dirty="0" lang="ru-RU"/>
              <a:t>Особенности: резкий рост </a:t>
            </a:r>
            <a:r>
              <a:rPr dirty="0" lang="ru-RU" smtClean="0"/>
              <a:t>потребления</a:t>
            </a:r>
          </a:p>
          <a:p>
            <a:r>
              <a:rPr dirty="0" lang="ru-RU" smtClean="0"/>
              <a:t> </a:t>
            </a:r>
            <a:r>
              <a:rPr dirty="0" lang="ru-RU"/>
              <a:t>импортируемых товаров</a:t>
            </a:r>
          </a:p>
          <a:p>
            <a:endParaRPr b="1" dirty="0" lang="ru-RU"/>
          </a:p>
        </p:txBody>
      </p:sp>
    </p:spTree>
    <p:extLst>
      <p:ext uri="{BB962C8B-B14F-4D97-AF65-F5344CB8AC3E}">
        <p14:creationId xmlns:p14="http://schemas.microsoft.com/office/powerpoint/2010/main" val="334368740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279</Words>
  <Application>Microsoft Office PowerPoint</Application>
  <PresentationFormat>Экран (4:3)</PresentationFormat>
  <Paragraphs>145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2013-01-12T15:28:02Z</dcterms:created>
  <dcterms:modified xsi:type="dcterms:W3CDTF">2013-01-12T18:17:51Z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1843612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