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67" r:id="rId2"/>
    <p:sldId id="256" r:id="rId3"/>
    <p:sldId id="257" r:id="rId4"/>
    <p:sldId id="258" r:id="rId5"/>
    <p:sldId id="259" r:id="rId6"/>
    <p:sldId id="260" r:id="rId7"/>
    <p:sldId id="262" r:id="rId8"/>
    <p:sldId id="263" r:id="rId9"/>
    <p:sldId id="264" r:id="rId10"/>
    <p:sldId id="265" r:id="rId11"/>
    <p:sldId id="266" r:id="rId12"/>
    <p:sldId id="261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6633"/>
    <a:srgbClr val="2B3B5B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4191" autoAdjust="0"/>
    <p:restoredTop sz="94700" autoAdjust="0"/>
  </p:normalViewPr>
  <p:slideViewPr>
    <p:cSldViewPr>
      <p:cViewPr varScale="1">
        <p:scale>
          <a:sx n="119" d="100"/>
          <a:sy n="119" d="100"/>
        </p:scale>
        <p:origin x="-840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46" y="3666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C9E210-44A8-4B16-A738-52528AA2C9E0}" type="datetimeFigureOut">
              <a:rPr lang="ru-RU" smtClean="0"/>
              <a:pPr/>
              <a:t>12.03.2012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4B0BBF-B627-48F1-AA75-1735A1F205A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C9E210-44A8-4B16-A738-52528AA2C9E0}" type="datetimeFigureOut">
              <a:rPr lang="ru-RU" smtClean="0"/>
              <a:pPr/>
              <a:t>12.03.2012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4B0BBF-B627-48F1-AA75-1735A1F205A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C9E210-44A8-4B16-A738-52528AA2C9E0}" type="datetimeFigureOut">
              <a:rPr lang="ru-RU" smtClean="0"/>
              <a:pPr/>
              <a:t>12.03.2012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4B0BBF-B627-48F1-AA75-1735A1F205A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C9E210-44A8-4B16-A738-52528AA2C9E0}" type="datetimeFigureOut">
              <a:rPr lang="ru-RU" smtClean="0"/>
              <a:pPr/>
              <a:t>12.03.2012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4B0BBF-B627-48F1-AA75-1735A1F205A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C9E210-44A8-4B16-A738-52528AA2C9E0}" type="datetimeFigureOut">
              <a:rPr lang="ru-RU" smtClean="0"/>
              <a:pPr/>
              <a:t>12.03.2012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0D4B0BBF-B627-48F1-AA75-1735A1F205A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C9E210-44A8-4B16-A738-52528AA2C9E0}" type="datetimeFigureOut">
              <a:rPr lang="ru-RU" smtClean="0"/>
              <a:pPr/>
              <a:t>12.03.2012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4B0BBF-B627-48F1-AA75-1735A1F205A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C9E210-44A8-4B16-A738-52528AA2C9E0}" type="datetimeFigureOut">
              <a:rPr lang="ru-RU" smtClean="0"/>
              <a:pPr/>
              <a:t>12.03.2012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4B0BBF-B627-48F1-AA75-1735A1F205A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C9E210-44A8-4B16-A738-52528AA2C9E0}" type="datetimeFigureOut">
              <a:rPr lang="ru-RU" smtClean="0"/>
              <a:pPr/>
              <a:t>12.03.2012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4B0BBF-B627-48F1-AA75-1735A1F205A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C9E210-44A8-4B16-A738-52528AA2C9E0}" type="datetimeFigureOut">
              <a:rPr lang="ru-RU" smtClean="0"/>
              <a:pPr/>
              <a:t>12.03.2012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4B0BBF-B627-48F1-AA75-1735A1F205A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C9E210-44A8-4B16-A738-52528AA2C9E0}" type="datetimeFigureOut">
              <a:rPr lang="ru-RU" smtClean="0"/>
              <a:pPr/>
              <a:t>12.03.2012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4B0BBF-B627-48F1-AA75-1735A1F205A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C9E210-44A8-4B16-A738-52528AA2C9E0}" type="datetimeFigureOut">
              <a:rPr lang="ru-RU" smtClean="0"/>
              <a:pPr/>
              <a:t>12.03.2012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4B0BBF-B627-48F1-AA75-1735A1F205A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FCC9E210-44A8-4B16-A738-52528AA2C9E0}" type="datetimeFigureOut">
              <a:rPr lang="ru-RU" smtClean="0"/>
              <a:pPr/>
              <a:t>12.03.2012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0D4B0BBF-B627-48F1-AA75-1735A1F205A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iki/%D0%A4%D0%B0%D0%B9%D0%BB:Mammoth_Cave_tour.jpg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ru.wikipedia.org/wiki/%D0%90%D0%BF%D0%BF%D0%B0%D0%BB%D0%B0%D1%87%D0%B8" TargetMode="External"/><Relationship Id="rId3" Type="http://schemas.openxmlformats.org/officeDocument/2006/relationships/hyperlink" Target="http://ru.wikipedia.org/wiki/%D0%9F%D0%B5%D1%89%D0%B5%D1%80%D0%B0#.D0.9A.D0.B0.D1.80.D1.81.D1.82.D0.BE.D0.B2.D1.8B.D0.B5_.D0.BF.D0.B5.D1.89.D0.B5.D1.80.D1.8B" TargetMode="External"/><Relationship Id="rId7" Type="http://schemas.openxmlformats.org/officeDocument/2006/relationships/hyperlink" Target="http://ru.wikipedia.org/wiki/%D0%98%D0%B7%D0%B2%D0%B5%D1%81%D1%82%D0%BD%D1%8F%D0%BA" TargetMode="External"/><Relationship Id="rId2" Type="http://schemas.openxmlformats.org/officeDocument/2006/relationships/hyperlink" Target="http://ru.wikipedia.org/wiki/%D0%90%D0%BD%D0%B3%D0%BB%D0%B8%D0%B9%D1%81%D0%BA%D0%B8%D0%B9_%D1%8F%D0%B7%D1%8B%D0%BA" TargetMode="Externa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ru.wikipedia.org/wiki/%D0%9C%D0%B0%D0%BC%D0%BE%D0%BD%D1%82%D0%BE%D0%B2%D0%B0_%D0%BF%D0%B5%D1%89%D0%B5%D1%80%D0%B0_(%D0%BD%D0%B0%D1%86%D0%B8%D0%BE%D0%BD%D0%B0%D0%BB%D1%8C%D0%BD%D1%8B%D0%B9_%D0%BF%D0%B0%D1%80%D0%BA)" TargetMode="External"/><Relationship Id="rId5" Type="http://schemas.openxmlformats.org/officeDocument/2006/relationships/hyperlink" Target="http://ru.wikipedia.org/wiki/%D0%A1%D0%BE%D0%B5%D0%B4%D0%B8%D0%BD%D1%91%D0%BD%D0%BD%D1%8B%D0%B5_%D0%A8%D1%82%D0%B0%D1%82%D1%8B_%D0%90%D0%BC%D0%B5%D1%80%D0%B8%D0%BA%D0%B8" TargetMode="External"/><Relationship Id="rId10" Type="http://schemas.openxmlformats.org/officeDocument/2006/relationships/image" Target="../media/image3.jpeg"/><Relationship Id="rId4" Type="http://schemas.openxmlformats.org/officeDocument/2006/relationships/hyperlink" Target="http://ru.wikipedia.org/wiki/%D0%9A%D0%B5%D0%BD%D1%82%D1%83%D0%BA%D0%BA%D0%B8" TargetMode="External"/><Relationship Id="rId9" Type="http://schemas.openxmlformats.org/officeDocument/2006/relationships/hyperlink" Target="http://ru.wikipedia.org/wiki/%D0%9C%D0%B0%D0%BC%D0%BE%D0%BD%D1%82%D1%8B" TargetMode="Externa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://ru.wikipedia.org/wiki/%D0%9D%D0%B8%D0%B0%D0%B3%D0%B0%D1%80%D1%81%D0%BA%D0%B8%D0%B9_%D0%B2%D0%BE%D0%B4%D0%BE%D0%BF%D0%B0%D0%B4" TargetMode="External"/><Relationship Id="rId3" Type="http://schemas.openxmlformats.org/officeDocument/2006/relationships/hyperlink" Target="http://ru.wikipedia.org/wiki/%D0%9F%D0%B5%D1%81%D1%87%D0%B0%D0%BD%D0%B8%D0%BA" TargetMode="External"/><Relationship Id="rId7" Type="http://schemas.openxmlformats.org/officeDocument/2006/relationships/hyperlink" Target="http://ru.wikipedia.org/wiki/%D0%A1%D1%82%D0%B0%D0%BB%D0%B0%D0%B3%D0%BC%D0%B8%D1%82" TargetMode="External"/><Relationship Id="rId2" Type="http://schemas.openxmlformats.org/officeDocument/2006/relationships/hyperlink" Target="http://ru.wikipedia.org/wiki/%D0%9A%D0%B0%D1%80%D1%81%D1%82" TargetMode="Externa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ru.wikipedia.org/wiki/%D0%A1%D1%82%D0%B0%D0%BB%D0%B0%D0%BA%D1%82%D0%B8%D1%82" TargetMode="External"/><Relationship Id="rId5" Type="http://schemas.openxmlformats.org/officeDocument/2006/relationships/hyperlink" Target="http://en.wikipedia.org/wiki/Big_Clifty_Sandstone" TargetMode="External"/><Relationship Id="rId10" Type="http://schemas.openxmlformats.org/officeDocument/2006/relationships/image" Target="../media/image4.jpeg"/><Relationship Id="rId4" Type="http://schemas.openxmlformats.org/officeDocument/2006/relationships/hyperlink" Target="http://ru.wikipedia.org/wiki/%D0%90%D0%BD%D0%B3%D0%BB%D0%B8%D0%B9%D1%81%D0%BA%D0%B8%D0%B9_%D1%8F%D0%B7%D1%8B%D0%BA" TargetMode="External"/><Relationship Id="rId9" Type="http://schemas.openxmlformats.org/officeDocument/2006/relationships/hyperlink" Target="http://ru.wikipedia.org/wiki/%D0%A4%D0%B0%D0%B9%D0%BB:Mammoth_Cave_Mammoth_Dome.jpg" TargetMode="Externa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http://ru.wikipedia.org/w/index.php?title=%D0%9A%D1%80%D0%BE%D0%B3%D0%B0%D0%BD,_%D0%94%D0%B6%D0%BE%D0%BD&amp;action=edit&amp;redlink=1" TargetMode="External"/><Relationship Id="rId13" Type="http://schemas.openxmlformats.org/officeDocument/2006/relationships/hyperlink" Target="http://ru.wikipedia.org/wiki/1954" TargetMode="External"/><Relationship Id="rId3" Type="http://schemas.openxmlformats.org/officeDocument/2006/relationships/hyperlink" Target="http://ru.wikipedia.org/wiki/%D0%9D%D0%B8%D1%82%D1%80%D0%B0%D1%82_%D0%BA%D0%B0%D0%BB%D0%B8%D1%8F" TargetMode="External"/><Relationship Id="rId7" Type="http://schemas.openxmlformats.org/officeDocument/2006/relationships/hyperlink" Target="http://ru.wikipedia.org/wiki/%D0%A1%D0%BF%D0%B5%D0%BB%D0%B5%D0%BE%D0%BB%D0%BE%D0%B3%D0%B8%D1%8F" TargetMode="External"/><Relationship Id="rId12" Type="http://schemas.openxmlformats.org/officeDocument/2006/relationships/hyperlink" Target="http://ru.wikipedia.org/wiki/%D0%9C%D0%B0%D0%BC%D0%BE%D0%BD%D1%82%D0%BE%D0%B2%D0%B0_%D0%BF%D0%B5%D1%89%D0%B5%D1%80%D0%B0_(%D0%BD%D0%B0%D1%86%D0%B8%D0%BE%D0%BD%D0%B0%D0%BB%D1%8C%D0%BD%D1%8B%D0%B9_%D0%BF%D0%B0%D1%80%D0%BA)" TargetMode="External"/><Relationship Id="rId17" Type="http://schemas.openxmlformats.org/officeDocument/2006/relationships/hyperlink" Target="http://ru.wikipedia.org/wiki/1972_%D0%B3%D0%BE%D0%B4" TargetMode="External"/><Relationship Id="rId2" Type="http://schemas.openxmlformats.org/officeDocument/2006/relationships/hyperlink" Target="http://ru.wikipedia.org/wiki/%D0%9C%D1%83%D0%BC%D0%B8%D1%8F" TargetMode="External"/><Relationship Id="rId16" Type="http://schemas.openxmlformats.org/officeDocument/2006/relationships/hyperlink" Target="http://ru.wikipedia.org/wiki/1961_%D0%B3%D0%BE%D0%B4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ru.wikipedia.org/w/index.php?title=%D0%91%D0%B8%D1%88%D0%BE%D0%BF,_%D0%A1%D1%82%D0%B8%D0%B2%D0%B5%D0%BD&amp;action=edit&amp;redlink=1" TargetMode="External"/><Relationship Id="rId11" Type="http://schemas.openxmlformats.org/officeDocument/2006/relationships/hyperlink" Target="http://ru.wikipedia.org/wiki/1941_%D0%B3%D0%BE%D0%B4" TargetMode="External"/><Relationship Id="rId5" Type="http://schemas.openxmlformats.org/officeDocument/2006/relationships/hyperlink" Target="http://ru.wikipedia.org/wiki/%D0%A0%D0%B0%D0%B1" TargetMode="External"/><Relationship Id="rId15" Type="http://schemas.openxmlformats.org/officeDocument/2006/relationships/hyperlink" Target="http://ru.wikipedia.org/wiki/1960" TargetMode="External"/><Relationship Id="rId10" Type="http://schemas.openxmlformats.org/officeDocument/2006/relationships/hyperlink" Target="http://ru.wikipedia.org/wiki/1845_%D0%B3%D0%BE%D0%B4" TargetMode="External"/><Relationship Id="rId4" Type="http://schemas.openxmlformats.org/officeDocument/2006/relationships/hyperlink" Target="http://ru.wikipedia.org/wiki/%D0%90%D0%BD%D0%B3%D0%BB%D0%BE-%D0%B0%D0%BC%D0%B5%D1%80%D0%B8%D0%BA%D0%B0%D0%BD%D1%81%D0%BA%D0%B0%D1%8F_%D0%B2%D0%BE%D0%B9%D0%BD%D0%B0_1812%E2%80%941814" TargetMode="External"/><Relationship Id="rId9" Type="http://schemas.openxmlformats.org/officeDocument/2006/relationships/hyperlink" Target="http://ru.wikipedia.org/wiki/%D0%A2%D1%83%D0%B1%D0%B5%D1%80%D0%BA%D1%83%D0%BB%D1%91%D0%B7" TargetMode="External"/><Relationship Id="rId14" Type="http://schemas.openxmlformats.org/officeDocument/2006/relationships/hyperlink" Target="http://ru.wikipedia.org/wiki/1955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iki/%D0%9C%D0%B0%D0%BC%D0%BE%D0%BD%D1%82%D1%8B" TargetMode="External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http://toolserver.org/~geohack/geohack.php?language=ru&amp;pagename=%D0%9C%D0%B0%D0%BC%D0%BE%D0%BD%D1%82%D0%BE%D0%B2%D0%B0_%D0%BF%D0%B5%D1%89%D0%B5%D1%80%D0%B0&amp;params=37.183333343333_N_-86.10000001_E_type:landmark_region:US-KY_scale:100000" TargetMode="External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iki/%D0%9A%D0%B5%D0%BD%D1%82%D1%83%D0%BA%D0%BA%D0%B8" TargetMode="External"/><Relationship Id="rId2" Type="http://schemas.openxmlformats.org/officeDocument/2006/relationships/hyperlink" Target="http://ru.wikipedia.org/w/index.php?title=%D0%91%D1%80%D0%B0%D1%83%D0%BD%D1%81%D0%B2%D0%B8%D0%BB%D0%BB_(%D0%9A%D0%B5%D0%BD%D1%82%D1%83%D0%BA%D0%BA%D0%B8)&amp;action=edit&amp;redlink=1" TargetMode="External"/><Relationship Id="rId1" Type="http://schemas.openxmlformats.org/officeDocument/2006/relationships/slideLayout" Target="../slideLayouts/slideLayout4.xml"/><Relationship Id="rId6" Type="http://schemas.openxmlformats.org/officeDocument/2006/relationships/hyperlink" Target="http://ru.wikipedia.org/wiki/%D0%98%D0%B7%D0%B2%D0%B5%D1%81%D1%82%D0%BD%D1%8F%D0%BA" TargetMode="External"/><Relationship Id="rId5" Type="http://schemas.openxmlformats.org/officeDocument/2006/relationships/hyperlink" Target="http://ru.wikipedia.org/wiki/%D0%9C%D0%B0%D0%BC%D0%BE%D0%BD%D1%82%D0%BE%D0%B2%D0%B0_%D0%BF%D0%B5%D1%89%D0%B5%D1%80%D0%B0#cite_note-0" TargetMode="External"/><Relationship Id="rId4" Type="http://schemas.openxmlformats.org/officeDocument/2006/relationships/hyperlink" Target="http://ru.wikipedia.org/wiki/%D0%A1%D0%A8%D0%90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71472" y="357166"/>
            <a:ext cx="7943848" cy="1643074"/>
          </a:xfrm>
        </p:spPr>
        <p:txBody>
          <a:bodyPr>
            <a:normAutofit/>
          </a:bodyPr>
          <a:lstStyle/>
          <a:p>
            <a:r>
              <a:rPr lang="ru-RU" sz="3200" dirty="0" smtClean="0"/>
              <a:t>презентация по географии</a:t>
            </a:r>
            <a:br>
              <a:rPr lang="ru-RU" sz="3200" dirty="0" smtClean="0"/>
            </a:br>
            <a:r>
              <a:rPr lang="ru-RU" sz="3200" dirty="0" smtClean="0"/>
              <a:t>на тему </a:t>
            </a:r>
            <a:br>
              <a:rPr lang="ru-RU" sz="3200" dirty="0" smtClean="0"/>
            </a:br>
            <a:r>
              <a:rPr lang="ru-RU" sz="3200" dirty="0" smtClean="0"/>
              <a:t>«Мамонтова пещера» </a:t>
            </a:r>
            <a:endParaRPr lang="ru-RU" sz="32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Ученицы 7 класса «А» </a:t>
            </a:r>
          </a:p>
          <a:p>
            <a:r>
              <a:rPr lang="ru-RU" dirty="0" smtClean="0"/>
              <a:t>МБОУ СОШ №2</a:t>
            </a:r>
          </a:p>
          <a:p>
            <a:r>
              <a:rPr lang="ru-RU" dirty="0" smtClean="0"/>
              <a:t>Дружинец Юлии.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http://blog.turmir.com/uploads/user_5426/Cave/caveled.jpg"/>
          <p:cNvPicPr>
            <a:picLocks noGrp="1"/>
          </p:cNvPicPr>
          <p:nvPr>
            <p:ph type="pic" idx="1"/>
          </p:nvPr>
        </p:nvPicPr>
        <p:blipFill>
          <a:blip r:embed="rId2"/>
          <a:srcRect t="1852" b="1852"/>
          <a:stretch>
            <a:fillRect/>
          </a:stretch>
        </p:blipFill>
        <p:spPr bwMode="auto">
          <a:xfrm>
            <a:off x="357158" y="1071546"/>
            <a:ext cx="7858180" cy="5572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blog.turmir.com/uploads/user_5426/Cave/novoafcave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57356" y="1000108"/>
            <a:ext cx="7029480" cy="52609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57356" y="214290"/>
            <a:ext cx="5886472" cy="1131888"/>
          </a:xfrm>
        </p:spPr>
        <p:txBody>
          <a:bodyPr>
            <a:noAutofit/>
          </a:bodyPr>
          <a:lstStyle/>
          <a:p>
            <a:r>
              <a:rPr lang="ru-RU" sz="4400" dirty="0" smtClean="0"/>
              <a:t>Спасибо за просмотр!!!</a:t>
            </a:r>
            <a:endParaRPr lang="ru-RU" sz="4400" dirty="0"/>
          </a:p>
        </p:txBody>
      </p:sp>
      <p:pic>
        <p:nvPicPr>
          <p:cNvPr id="7" name="Рисунок 6" descr="http://blog.turmir.com/uploads/user_5426/Cave/cave.JPG"/>
          <p:cNvPicPr>
            <a:picLocks noGrp="1"/>
          </p:cNvPicPr>
          <p:nvPr>
            <p:ph type="pic" idx="1"/>
          </p:nvPr>
        </p:nvPicPr>
        <p:blipFill>
          <a:blip r:embed="rId2"/>
          <a:srcRect t="1852" b="1852"/>
          <a:stretch>
            <a:fillRect/>
          </a:stretch>
        </p:blipFill>
        <p:spPr bwMode="auto">
          <a:xfrm>
            <a:off x="214282" y="1500174"/>
            <a:ext cx="8643998" cy="51435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00034" y="928670"/>
            <a:ext cx="8229600" cy="2128838"/>
          </a:xfrm>
        </p:spPr>
        <p:txBody>
          <a:bodyPr/>
          <a:lstStyle/>
          <a:p>
            <a:r>
              <a:rPr lang="ru-RU" i="1" u="dashLongHeavy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Adobe Kaiti Std R" pitchFamily="18" charset="-128"/>
                <a:ea typeface="Adobe Kaiti Std R" pitchFamily="18" charset="-128"/>
              </a:rPr>
              <a:t>Мамонтова</a:t>
            </a:r>
            <a:br>
              <a:rPr lang="ru-RU" i="1" u="dashLongHeavy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Adobe Kaiti Std R" pitchFamily="18" charset="-128"/>
                <a:ea typeface="Adobe Kaiti Std R" pitchFamily="18" charset="-128"/>
              </a:rPr>
            </a:br>
            <a:r>
              <a:rPr lang="ru-RU" i="1" u="dashLongHeavy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Adobe Kaiti Std R" pitchFamily="18" charset="-128"/>
                <a:ea typeface="Adobe Kaiti Std R" pitchFamily="18" charset="-128"/>
              </a:rPr>
              <a:t>пещера</a:t>
            </a:r>
            <a:endParaRPr lang="ru-RU" i="1" u="dashLongHeavy" dirty="0">
              <a:solidFill>
                <a:schemeClr val="bg1">
                  <a:lumMod val="95000"/>
                  <a:lumOff val="5000"/>
                </a:schemeClr>
              </a:solidFill>
              <a:latin typeface="Adobe Kaiti Std R" pitchFamily="18" charset="-128"/>
              <a:ea typeface="Adobe Kaiti Std R" pitchFamily="18" charset="-128"/>
            </a:endParaRPr>
          </a:p>
        </p:txBody>
      </p:sp>
      <p:pic>
        <p:nvPicPr>
          <p:cNvPr id="4" name="Picture 1">
            <a:hlinkClick r:id="rId3"/>
          </p:cNvPr>
          <p:cNvPicPr/>
          <p:nvPr/>
        </p:nvPicPr>
        <p:blipFill>
          <a:blip r:embed="rId4">
            <a:extLst>
              <a:ext uri="{28A0092B-C50C-407E-A947-70E740481C1C}">
                <a14:useLocalDpi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v="urn:schemas-microsoft-com:mac:vml" xmlns:mc="http://schemas.openxmlformats.org/markup-compatibility/2006" xmlns:mo="http://schemas.microsoft.com/office/mac/office/2008/main" xmlns:wpc="http://schemas.microsoft.com/office/word/2010/wordprocessingCanvas" xmlns="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285720" y="3643314"/>
            <a:ext cx="4071966" cy="266902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>
    <p:fade thruBlk="1"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14290"/>
            <a:ext cx="4151321" cy="1071570"/>
          </a:xfrm>
        </p:spPr>
        <p:txBody>
          <a:bodyPr>
            <a:normAutofit/>
          </a:bodyPr>
          <a:lstStyle/>
          <a:p>
            <a:r>
              <a:rPr lang="ru-RU" sz="6000" dirty="0" smtClean="0"/>
              <a:t>Пещера…</a:t>
            </a:r>
            <a:endParaRPr lang="ru-RU" sz="60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786314" y="928670"/>
            <a:ext cx="3714776" cy="5572164"/>
          </a:xfrm>
        </p:spPr>
        <p:txBody>
          <a:bodyPr>
            <a:normAutofit fontScale="85000" lnSpcReduction="10000"/>
          </a:bodyPr>
          <a:lstStyle/>
          <a:p>
            <a:r>
              <a:rPr lang="ru-RU" sz="1900" b="1" dirty="0" smtClean="0"/>
              <a:t>Мамонтова пещера</a:t>
            </a:r>
            <a:r>
              <a:rPr lang="ru-RU" sz="1900" dirty="0" smtClean="0"/>
              <a:t> (</a:t>
            </a:r>
            <a:r>
              <a:rPr lang="ru-RU" sz="1900" dirty="0" smtClean="0">
                <a:hlinkClick r:id="rId2"/>
              </a:rPr>
              <a:t>англ.</a:t>
            </a:r>
            <a:r>
              <a:rPr lang="en-US" sz="1900" dirty="0" smtClean="0"/>
              <a:t> </a:t>
            </a:r>
            <a:r>
              <a:rPr lang="en-US" sz="1900" i="1" dirty="0" smtClean="0"/>
              <a:t>Mammoth Cave</a:t>
            </a:r>
            <a:r>
              <a:rPr lang="ru-RU" sz="1900" dirty="0" smtClean="0"/>
              <a:t>) или </a:t>
            </a:r>
            <a:r>
              <a:rPr lang="ru-RU" sz="1900" b="1" dirty="0" smtClean="0"/>
              <a:t>пещерная система Мамонтова</a:t>
            </a:r>
            <a:r>
              <a:rPr lang="en-US" sz="1900" b="1" dirty="0" smtClean="0"/>
              <a:t> </a:t>
            </a:r>
            <a:r>
              <a:rPr lang="ru-RU" sz="1900" b="1" dirty="0" smtClean="0"/>
              <a:t>— </a:t>
            </a:r>
            <a:r>
              <a:rPr lang="ru-RU" sz="1900" b="1" dirty="0" err="1" smtClean="0"/>
              <a:t>Флинт-Ридж</a:t>
            </a:r>
            <a:r>
              <a:rPr lang="ru-RU" sz="1900" dirty="0" smtClean="0"/>
              <a:t> — </a:t>
            </a:r>
            <a:r>
              <a:rPr lang="ru-RU" sz="1900" dirty="0" smtClean="0">
                <a:hlinkClick r:id="rId3"/>
              </a:rPr>
              <a:t>карстовая пещерная система</a:t>
            </a:r>
            <a:r>
              <a:rPr lang="ru-RU" sz="1900" dirty="0" smtClean="0"/>
              <a:t> в штате </a:t>
            </a:r>
            <a:r>
              <a:rPr lang="ru-RU" sz="1900" dirty="0" smtClean="0">
                <a:hlinkClick r:id="rId4"/>
              </a:rPr>
              <a:t>Кентукки</a:t>
            </a:r>
            <a:r>
              <a:rPr lang="ru-RU" sz="1900" dirty="0" smtClean="0"/>
              <a:t> (</a:t>
            </a:r>
            <a:r>
              <a:rPr lang="ru-RU" sz="1900" dirty="0" smtClean="0">
                <a:hlinkClick r:id="rId5"/>
              </a:rPr>
              <a:t>США</a:t>
            </a:r>
            <a:r>
              <a:rPr lang="ru-RU" sz="1900" dirty="0" smtClean="0"/>
              <a:t>), самая длинная пещера в мире и основная достопримечательность </a:t>
            </a:r>
            <a:r>
              <a:rPr lang="ru-RU" sz="1900" dirty="0" smtClean="0">
                <a:hlinkClick r:id="rId6"/>
              </a:rPr>
              <a:t>одноимённого национального парка</a:t>
            </a:r>
            <a:r>
              <a:rPr lang="ru-RU" sz="1900" dirty="0" smtClean="0"/>
              <a:t>. Образовалась в пласте </a:t>
            </a:r>
            <a:r>
              <a:rPr lang="ru-RU" sz="1900" dirty="0" smtClean="0">
                <a:hlinkClick r:id="rId7"/>
              </a:rPr>
              <a:t>известняка</a:t>
            </a:r>
            <a:r>
              <a:rPr lang="ru-RU" sz="1900" dirty="0" smtClean="0"/>
              <a:t> под хребтом Флинт (</a:t>
            </a:r>
            <a:r>
              <a:rPr lang="en-US" sz="1900" i="1" dirty="0" smtClean="0"/>
              <a:t>Flint Ridge</a:t>
            </a:r>
            <a:r>
              <a:rPr lang="ru-RU" sz="1900" dirty="0" smtClean="0"/>
              <a:t>) в западных предгорьях </a:t>
            </a:r>
            <a:r>
              <a:rPr lang="ru-RU" sz="1900" dirty="0" smtClean="0">
                <a:hlinkClick r:id="rId8"/>
              </a:rPr>
              <a:t>Аппалачей</a:t>
            </a:r>
            <a:r>
              <a:rPr lang="ru-RU" sz="1900" dirty="0" smtClean="0"/>
              <a:t>. Длина исследованной части пещерной системы</a:t>
            </a:r>
            <a:r>
              <a:rPr lang="en-US" sz="1900" dirty="0" smtClean="0"/>
              <a:t> </a:t>
            </a:r>
            <a:r>
              <a:rPr lang="ru-RU" sz="1900" dirty="0" smtClean="0"/>
              <a:t>— более 587</a:t>
            </a:r>
            <a:r>
              <a:rPr lang="en-US" sz="1900" dirty="0" smtClean="0"/>
              <a:t> </a:t>
            </a:r>
            <a:r>
              <a:rPr lang="ru-RU" sz="1900" dirty="0" smtClean="0"/>
              <a:t>км. В обследованной части насчитывается 225 подземных проходов, около 20 больших залов и более 20 глубоких шахт </a:t>
            </a:r>
          </a:p>
          <a:p>
            <a:r>
              <a:rPr lang="ru-RU" sz="1900" dirty="0" smtClean="0"/>
              <a:t>Мамонтова пещера не имеет никакого отношения к </a:t>
            </a:r>
            <a:r>
              <a:rPr lang="ru-RU" sz="1900" dirty="0" smtClean="0">
                <a:hlinkClick r:id="rId9"/>
              </a:rPr>
              <a:t>мамонтам</a:t>
            </a:r>
            <a:r>
              <a:rPr lang="ru-RU" sz="1900" dirty="0" smtClean="0"/>
              <a:t>. По-английски, имя прилагательное </a:t>
            </a:r>
            <a:r>
              <a:rPr lang="en-US" sz="1900" i="1" dirty="0" smtClean="0"/>
              <a:t>mammoth </a:t>
            </a:r>
            <a:r>
              <a:rPr lang="ru-RU" sz="1900" dirty="0" smtClean="0"/>
              <a:t>имеет два значения: «мамонтовый» и «огромный». В данном случае имеется в виду именно гигантский размер пещеры</a:t>
            </a:r>
            <a:r>
              <a:rPr lang="en-US" sz="1900" dirty="0" smtClean="0"/>
              <a:t> </a:t>
            </a:r>
            <a:r>
              <a:rPr lang="ru-RU" sz="1900" dirty="0" smtClean="0"/>
              <a:t>— точнее, размеры некоторых проходов и залов около её входа.</a:t>
            </a:r>
          </a:p>
          <a:p>
            <a:endParaRPr lang="ru-RU" dirty="0"/>
          </a:p>
        </p:txBody>
      </p:sp>
      <p:pic>
        <p:nvPicPr>
          <p:cNvPr id="5" name="Picture 28"/>
          <p:cNvPicPr>
            <a:picLocks noGrp="1"/>
          </p:cNvPicPr>
          <p:nvPr>
            <p:ph idx="1"/>
          </p:nvPr>
        </p:nvPicPr>
        <p:blipFill>
          <a:blip r:embed="rId10">
            <a:extLst>
              <a:ext uri="{28A0092B-C50C-407E-A947-70E740481C1C}">
                <a14:useLocalDpi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v="urn:schemas-microsoft-com:mac:vml" xmlns:mc="http://schemas.openxmlformats.org/markup-compatibility/2006" xmlns:mo="http://schemas.microsoft.com/office/mac/office/2008/main" xmlns:wpc="http://schemas.microsoft.com/office/word/2010/wordprocessingCanvas" xmlns="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214282" y="2143116"/>
            <a:ext cx="4510114" cy="316073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cover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798496"/>
          </a:xfrm>
        </p:spPr>
        <p:txBody>
          <a:bodyPr/>
          <a:lstStyle/>
          <a:p>
            <a:r>
              <a:rPr lang="ru-RU" dirty="0" smtClean="0"/>
              <a:t>Строение пещеры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857752" y="714356"/>
            <a:ext cx="4114800" cy="5786478"/>
          </a:xfrm>
        </p:spPr>
        <p:txBody>
          <a:bodyPr>
            <a:normAutofit lnSpcReduction="10000"/>
          </a:bodyPr>
          <a:lstStyle/>
          <a:p>
            <a:r>
              <a:rPr lang="ru-RU" sz="1600" dirty="0" smtClean="0"/>
              <a:t>Пещера образовалась в результате </a:t>
            </a:r>
            <a:r>
              <a:rPr lang="ru-RU" sz="1600" dirty="0" err="1" smtClean="0">
                <a:solidFill>
                  <a:schemeClr val="accent1">
                    <a:lumMod val="75000"/>
                  </a:schemeClr>
                </a:solidFill>
                <a:hlinkClick r:id="rId2"/>
              </a:rPr>
              <a:t>карстования</a:t>
            </a:r>
            <a:r>
              <a:rPr lang="ru-RU" sz="1600" dirty="0" smtClean="0"/>
              <a:t> в толстом пласте известняка под пластом </a:t>
            </a:r>
            <a:r>
              <a:rPr lang="ru-RU" sz="1600" dirty="0" smtClean="0">
                <a:hlinkClick r:id="rId3"/>
              </a:rPr>
              <a:t>песчаника</a:t>
            </a:r>
            <a:r>
              <a:rPr lang="ru-RU" sz="1600" dirty="0" smtClean="0"/>
              <a:t> породы </a:t>
            </a:r>
            <a:r>
              <a:rPr lang="ru-RU" sz="1600" dirty="0" err="1" smtClean="0"/>
              <a:t>Биг-Клифти</a:t>
            </a:r>
            <a:r>
              <a:rPr lang="ru-RU" sz="1600" dirty="0" smtClean="0"/>
              <a:t> (</a:t>
            </a:r>
            <a:r>
              <a:rPr lang="ru-RU" sz="1600" dirty="0" smtClean="0">
                <a:hlinkClick r:id="rId4"/>
              </a:rPr>
              <a:t>англ.</a:t>
            </a:r>
            <a:r>
              <a:rPr lang="en-US" sz="1600" dirty="0" smtClean="0"/>
              <a:t> </a:t>
            </a:r>
            <a:r>
              <a:rPr lang="en-US" sz="1600" i="1" dirty="0" smtClean="0">
                <a:hlinkClick r:id="rId5"/>
              </a:rPr>
              <a:t>Big </a:t>
            </a:r>
            <a:r>
              <a:rPr lang="en-US" sz="1600" i="1" dirty="0" err="1" smtClean="0">
                <a:hlinkClick r:id="rId5"/>
              </a:rPr>
              <a:t>Clifty</a:t>
            </a:r>
            <a:r>
              <a:rPr lang="en-US" sz="1600" i="1" dirty="0" smtClean="0">
                <a:hlinkClick r:id="rId5"/>
              </a:rPr>
              <a:t> Sandstone</a:t>
            </a:r>
            <a:r>
              <a:rPr lang="ru-RU" sz="1600" dirty="0" smtClean="0"/>
              <a:t>). Пласт водонепроницаемого песчаника действует как крышка и защищает пещеру от просачивающейся воды. Благодаря этому, верхние проходы пещеры очень сухие, и следовательно, не имеют </a:t>
            </a:r>
            <a:r>
              <a:rPr lang="ru-RU" sz="1600" dirty="0" smtClean="0">
                <a:hlinkClick r:id="rId6"/>
              </a:rPr>
              <a:t>сталактитов</a:t>
            </a:r>
            <a:r>
              <a:rPr lang="ru-RU" sz="1600" dirty="0" smtClean="0"/>
              <a:t>, </a:t>
            </a:r>
            <a:r>
              <a:rPr lang="ru-RU" sz="1600" dirty="0" smtClean="0">
                <a:hlinkClick r:id="rId7"/>
              </a:rPr>
              <a:t>сталагмитов</a:t>
            </a:r>
            <a:r>
              <a:rPr lang="ru-RU" sz="1600" dirty="0" smtClean="0"/>
              <a:t> и прочих натечных образований. Однако в ряде мест, например в зале «Замерзшая </a:t>
            </a:r>
            <a:r>
              <a:rPr lang="ru-RU" sz="1600" dirty="0" smtClean="0">
                <a:hlinkClick r:id="rId8"/>
              </a:rPr>
              <a:t>Ниагара</a:t>
            </a:r>
            <a:r>
              <a:rPr lang="ru-RU" sz="1600" dirty="0" smtClean="0"/>
              <a:t>», эрозия и трещины в песчанике позволяют воде попасть в пещеру.</a:t>
            </a:r>
          </a:p>
          <a:p>
            <a:r>
              <a:rPr lang="ru-RU" sz="1600" dirty="0" smtClean="0"/>
              <a:t>В одном из нижних проходов протекает крупная подземная река Эхо (</a:t>
            </a:r>
            <a:r>
              <a:rPr lang="en-US" sz="1600" i="1" dirty="0" smtClean="0"/>
              <a:t>Echo River</a:t>
            </a:r>
            <a:r>
              <a:rPr lang="ru-RU" sz="1600" dirty="0" smtClean="0"/>
              <a:t>), шириной до 60 метров и глубиной до 10 метров. До 1990-х годов, по реке проводились лодочные экскурсии, но были прекращены по финансовым и экологическим причинам.</a:t>
            </a:r>
          </a:p>
          <a:p>
            <a:r>
              <a:rPr lang="ru-RU" sz="1600" dirty="0" smtClean="0"/>
              <a:t>Микроклимат в пещере постоянный: температура воздуха составляет около 10 градусов выше нуля </a:t>
            </a:r>
          </a:p>
          <a:p>
            <a:endParaRPr lang="ru-RU" dirty="0"/>
          </a:p>
        </p:txBody>
      </p:sp>
      <p:pic>
        <p:nvPicPr>
          <p:cNvPr id="5" name="Picture 9">
            <a:hlinkClick r:id="rId9"/>
          </p:cNvPr>
          <p:cNvPicPr/>
          <p:nvPr/>
        </p:nvPicPr>
        <p:blipFill>
          <a:blip r:embed="rId10">
            <a:extLst>
              <a:ext uri="{28A0092B-C50C-407E-A947-70E740481C1C}">
                <a14:useLocalDpi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v="urn:schemas-microsoft-com:mac:vml" xmlns:mc="http://schemas.openxmlformats.org/markup-compatibility/2006" xmlns:mo="http://schemas.microsoft.com/office/mac/office/2008/main" xmlns:wpc="http://schemas.microsoft.com/office/word/2010/wordprocessingCanvas" xmlns="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214282" y="857232"/>
            <a:ext cx="3957643" cy="542928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7224" y="274638"/>
            <a:ext cx="7829576" cy="51115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История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857232"/>
            <a:ext cx="8472518" cy="5786478"/>
          </a:xfrm>
        </p:spPr>
        <p:txBody>
          <a:bodyPr>
            <a:normAutofit fontScale="25000" lnSpcReduction="20000"/>
          </a:bodyPr>
          <a:lstStyle/>
          <a:p>
            <a:r>
              <a:rPr lang="ru-RU" sz="5600" dirty="0" smtClean="0"/>
              <a:t>Пещера образовалась около 10 миллионов лет назад Была известна индейцам; спелеологи нашли несколько индейских </a:t>
            </a:r>
            <a:r>
              <a:rPr lang="ru-RU" sz="5600" dirty="0" smtClean="0">
                <a:hlinkClick r:id="rId2"/>
              </a:rPr>
              <a:t>мумий</a:t>
            </a:r>
            <a:r>
              <a:rPr lang="ru-RU" sz="5600" dirty="0" smtClean="0"/>
              <a:t> и захоронений. Открыта американскими первопроходцами в 1797 году. В 1798 году, </a:t>
            </a:r>
            <a:r>
              <a:rPr lang="ru-RU" sz="5600" dirty="0" err="1" smtClean="0"/>
              <a:t>Валентайн</a:t>
            </a:r>
            <a:r>
              <a:rPr lang="ru-RU" sz="5600" dirty="0" smtClean="0"/>
              <a:t> </a:t>
            </a:r>
            <a:r>
              <a:rPr lang="ru-RU" sz="5600" dirty="0" err="1" smtClean="0"/>
              <a:t>Саймон</a:t>
            </a:r>
            <a:r>
              <a:rPr lang="ru-RU" sz="5600" dirty="0" smtClean="0"/>
              <a:t> купил вход в пещеру для добычи </a:t>
            </a:r>
            <a:r>
              <a:rPr lang="ru-RU" sz="5600" dirty="0" smtClean="0">
                <a:hlinkClick r:id="rId3"/>
              </a:rPr>
              <a:t>калиевой селитры</a:t>
            </a:r>
            <a:r>
              <a:rPr lang="ru-RU" sz="5600" dirty="0" smtClean="0"/>
              <a:t>.  </a:t>
            </a:r>
            <a:r>
              <a:rPr lang="ru-RU" sz="5600" dirty="0" smtClean="0">
                <a:hlinkClick r:id="rId4"/>
              </a:rPr>
              <a:t>Англо-американская война 1812—1814</a:t>
            </a:r>
            <a:r>
              <a:rPr lang="ru-RU" sz="5600" dirty="0" smtClean="0"/>
              <a:t> привела к повышению цен на селитру. Предприниматели Чарльз </a:t>
            </a:r>
            <a:r>
              <a:rPr lang="ru-RU" sz="5600" dirty="0" err="1" smtClean="0"/>
              <a:t>Уилкинс</a:t>
            </a:r>
            <a:r>
              <a:rPr lang="ru-RU" sz="5600" dirty="0" smtClean="0"/>
              <a:t> и </a:t>
            </a:r>
            <a:r>
              <a:rPr lang="ru-RU" sz="5600" dirty="0" err="1" smtClean="0"/>
              <a:t>Хайман</a:t>
            </a:r>
            <a:r>
              <a:rPr lang="ru-RU" sz="5600" dirty="0" smtClean="0"/>
              <a:t> </a:t>
            </a:r>
            <a:r>
              <a:rPr lang="ru-RU" sz="5600" dirty="0" err="1" smtClean="0"/>
              <a:t>Грац</a:t>
            </a:r>
            <a:r>
              <a:rPr lang="ru-RU" sz="5600" dirty="0" smtClean="0"/>
              <a:t>  выкупили пещеру и организовали промышленное производство селитры и нитрата кальция.  Но после войны цены упали, добыча селитры стала нерентабельной, и пещера превратилась в туристическую достопримечательность местного значения: в ней обнаружили индейскую мумию.</a:t>
            </a:r>
          </a:p>
          <a:p>
            <a:endParaRPr lang="ru-RU" sz="5600" dirty="0" smtClean="0"/>
          </a:p>
          <a:p>
            <a:r>
              <a:rPr lang="ru-RU" sz="5600" dirty="0" smtClean="0"/>
              <a:t>В 1838 году пещеру купил рабовладелец </a:t>
            </a:r>
            <a:r>
              <a:rPr lang="ru-RU" sz="5600" dirty="0" err="1" smtClean="0"/>
              <a:t>Фрэнклин</a:t>
            </a:r>
            <a:r>
              <a:rPr lang="ru-RU" sz="5600" dirty="0" smtClean="0"/>
              <a:t> Горин. Горин назначил своего </a:t>
            </a:r>
            <a:r>
              <a:rPr lang="ru-RU" sz="5600" dirty="0" smtClean="0">
                <a:hlinkClick r:id="rId5"/>
              </a:rPr>
              <a:t>раба</a:t>
            </a:r>
            <a:r>
              <a:rPr lang="ru-RU" sz="5600" dirty="0" smtClean="0"/>
              <a:t> </a:t>
            </a:r>
            <a:r>
              <a:rPr lang="ru-RU" sz="5600" dirty="0" smtClean="0">
                <a:hlinkClick r:id="rId6"/>
              </a:rPr>
              <a:t>Стивена Бишопа</a:t>
            </a:r>
            <a:r>
              <a:rPr lang="ru-RU" sz="5600" dirty="0" smtClean="0"/>
              <a:t> гидом для посетителей. Бишоп стал первым </a:t>
            </a:r>
            <a:r>
              <a:rPr lang="ru-RU" sz="5600" dirty="0" smtClean="0">
                <a:hlinkClick r:id="rId7"/>
              </a:rPr>
              <a:t>исследователем пещеры</a:t>
            </a:r>
            <a:r>
              <a:rPr lang="ru-RU" sz="5600" dirty="0" smtClean="0"/>
              <a:t> и придумал названия многим интересным участкам. Ему первым удалось перебраться через т.</a:t>
            </a:r>
            <a:r>
              <a:rPr lang="en-US" sz="5600" dirty="0" smtClean="0"/>
              <a:t> </a:t>
            </a:r>
            <a:r>
              <a:rPr lang="ru-RU" sz="5600" dirty="0" smtClean="0"/>
              <a:t>н. Бездонную яму и таким образом открыть, что пещера значительно более протяженная, чем считалась раньше. Картой Бишопа, покрывающей около16 километров проходов и галерей, пользовались 40 лет.</a:t>
            </a:r>
          </a:p>
          <a:p>
            <a:endParaRPr lang="ru-RU" sz="5600" dirty="0" smtClean="0"/>
          </a:p>
          <a:p>
            <a:r>
              <a:rPr lang="ru-RU" sz="5600" dirty="0" smtClean="0"/>
              <a:t>В 1839 году, врач </a:t>
            </a:r>
            <a:r>
              <a:rPr lang="ru-RU" sz="5600" dirty="0" smtClean="0">
                <a:hlinkClick r:id="rId8"/>
              </a:rPr>
              <a:t>Джон </a:t>
            </a:r>
            <a:r>
              <a:rPr lang="ru-RU" sz="5600" dirty="0" err="1" smtClean="0">
                <a:hlinkClick r:id="rId8"/>
              </a:rPr>
              <a:t>Кроган</a:t>
            </a:r>
            <a:r>
              <a:rPr lang="ru-RU" sz="5600" dirty="0" smtClean="0"/>
              <a:t> купил пещеру и рабов (в том числе и Бишопа) у Горина. </a:t>
            </a:r>
            <a:r>
              <a:rPr lang="ru-RU" sz="5600" dirty="0" err="1" smtClean="0"/>
              <a:t>Кроган</a:t>
            </a:r>
            <a:r>
              <a:rPr lang="ru-RU" sz="5600" dirty="0" smtClean="0"/>
              <a:t> без особых успехов попытался превратить пещеру в </a:t>
            </a:r>
            <a:r>
              <a:rPr lang="ru-RU" sz="5600" dirty="0" smtClean="0">
                <a:hlinkClick r:id="rId9"/>
              </a:rPr>
              <a:t>туберкулёзный</a:t>
            </a:r>
            <a:r>
              <a:rPr lang="ru-RU" sz="5600" dirty="0" smtClean="0"/>
              <a:t> санаторий. В </a:t>
            </a:r>
            <a:r>
              <a:rPr lang="ru-RU" sz="5600" dirty="0" smtClean="0">
                <a:hlinkClick r:id="rId10"/>
              </a:rPr>
              <a:t>1845 году</a:t>
            </a:r>
            <a:r>
              <a:rPr lang="ru-RU" sz="5600" dirty="0" smtClean="0"/>
              <a:t> Александр </a:t>
            </a:r>
            <a:r>
              <a:rPr lang="ru-RU" sz="5600" dirty="0" err="1" smtClean="0"/>
              <a:t>Буллитт</a:t>
            </a:r>
            <a:r>
              <a:rPr lang="ru-RU" sz="5600" dirty="0" smtClean="0"/>
              <a:t> опубликовал книгу  </a:t>
            </a:r>
            <a:r>
              <a:rPr lang="ru-RU" sz="5600" i="1" dirty="0" smtClean="0"/>
              <a:t>Прогулки посетителя Мамонтовой пещеры в 1844 году</a:t>
            </a:r>
            <a:r>
              <a:rPr lang="ru-RU" sz="5600" dirty="0" smtClean="0"/>
              <a:t> (</a:t>
            </a:r>
            <a:r>
              <a:rPr lang="en-US" sz="5600" i="1" dirty="0" smtClean="0"/>
              <a:t>Rambles in Mammoth Cave</a:t>
            </a:r>
            <a:r>
              <a:rPr lang="ru-RU" sz="5600" i="1" dirty="0" smtClean="0"/>
              <a:t>, </a:t>
            </a:r>
            <a:r>
              <a:rPr lang="en-US" sz="5600" i="1" dirty="0" smtClean="0"/>
              <a:t>during the Year</a:t>
            </a:r>
            <a:r>
              <a:rPr lang="ru-RU" sz="5600" i="1" dirty="0" smtClean="0"/>
              <a:t> 1844, </a:t>
            </a:r>
            <a:r>
              <a:rPr lang="en-US" sz="5600" i="1" dirty="0" smtClean="0"/>
              <a:t>by a </a:t>
            </a:r>
            <a:r>
              <a:rPr lang="en-US" sz="5600" i="1" dirty="0" err="1" smtClean="0"/>
              <a:t>Visiter</a:t>
            </a:r>
            <a:r>
              <a:rPr lang="ru-RU" sz="5600" dirty="0" smtClean="0"/>
              <a:t>).  Постепенно Мамонтова пещера становилась более известной, а после подведения железнодорожного и пароходного транспорта к близлежащим городам в конце </a:t>
            </a:r>
            <a:r>
              <a:rPr lang="en-US" sz="5600" dirty="0" smtClean="0"/>
              <a:t>XIX</a:t>
            </a:r>
            <a:r>
              <a:rPr lang="ru-RU" sz="5600" dirty="0" smtClean="0"/>
              <a:t> века, стала важной туристической достопримечательностью.</a:t>
            </a:r>
          </a:p>
          <a:p>
            <a:r>
              <a:rPr lang="ru-RU" sz="5600" dirty="0" smtClean="0"/>
              <a:t>В 1920-х и 1930-х годах, властям и заинтересованным гражданам удалось приобрести</a:t>
            </a:r>
            <a:r>
              <a:rPr lang="en-US" sz="5600" dirty="0" smtClean="0"/>
              <a:t> </a:t>
            </a:r>
            <a:r>
              <a:rPr lang="ru-RU" sz="5600" dirty="0" smtClean="0"/>
              <a:t>— как путем покупки, так и через судебное отчуждение</a:t>
            </a:r>
            <a:r>
              <a:rPr lang="en-US" sz="5600" dirty="0" smtClean="0"/>
              <a:t> </a:t>
            </a:r>
            <a:r>
              <a:rPr lang="ru-RU" sz="5600" dirty="0" smtClean="0"/>
              <a:t>— земли вокруг входа в пещеру и в </a:t>
            </a:r>
            <a:r>
              <a:rPr lang="ru-RU" sz="5600" dirty="0" smtClean="0">
                <a:hlinkClick r:id="rId11"/>
              </a:rPr>
              <a:t>1941 году</a:t>
            </a:r>
            <a:r>
              <a:rPr lang="ru-RU" sz="5600" dirty="0" smtClean="0"/>
              <a:t> создать </a:t>
            </a:r>
            <a:r>
              <a:rPr lang="ru-RU" sz="5600" dirty="0" smtClean="0">
                <a:hlinkClick r:id="rId12"/>
              </a:rPr>
              <a:t>национальный парк «</a:t>
            </a:r>
            <a:r>
              <a:rPr lang="ru-RU" sz="5600" dirty="0" err="1" smtClean="0">
                <a:hlinkClick r:id="rId12"/>
              </a:rPr>
              <a:t>Мамонтовапещера</a:t>
            </a:r>
            <a:r>
              <a:rPr lang="ru-RU" sz="5600" dirty="0" smtClean="0">
                <a:hlinkClick r:id="rId12"/>
              </a:rPr>
              <a:t>»</a:t>
            </a:r>
            <a:r>
              <a:rPr lang="ru-RU" sz="5600" dirty="0" smtClean="0"/>
              <a:t>.</a:t>
            </a:r>
          </a:p>
          <a:p>
            <a:endParaRPr lang="ru-RU" sz="5600" dirty="0" smtClean="0"/>
          </a:p>
          <a:p>
            <a:r>
              <a:rPr lang="ru-RU" sz="5600" dirty="0" smtClean="0"/>
              <a:t>В </a:t>
            </a:r>
            <a:r>
              <a:rPr lang="ru-RU" sz="5600" dirty="0" smtClean="0">
                <a:hlinkClick r:id="rId13"/>
              </a:rPr>
              <a:t>1954</a:t>
            </a:r>
            <a:r>
              <a:rPr lang="ru-RU" sz="5600" dirty="0" smtClean="0"/>
              <a:t>, </a:t>
            </a:r>
            <a:r>
              <a:rPr lang="ru-RU" sz="5600" dirty="0" smtClean="0">
                <a:hlinkClick r:id="rId14"/>
              </a:rPr>
              <a:t>1955</a:t>
            </a:r>
            <a:r>
              <a:rPr lang="ru-RU" sz="5600" dirty="0" smtClean="0"/>
              <a:t>, </a:t>
            </a:r>
            <a:r>
              <a:rPr lang="ru-RU" sz="5600" dirty="0" smtClean="0">
                <a:hlinkClick r:id="rId15"/>
              </a:rPr>
              <a:t>1960</a:t>
            </a:r>
            <a:r>
              <a:rPr lang="ru-RU" sz="5600" dirty="0" smtClean="0"/>
              <a:t> и </a:t>
            </a:r>
            <a:r>
              <a:rPr lang="ru-RU" sz="5600" dirty="0" smtClean="0">
                <a:hlinkClick r:id="rId16"/>
              </a:rPr>
              <a:t>1961 годах</a:t>
            </a:r>
            <a:r>
              <a:rPr lang="ru-RU" sz="5600" dirty="0" smtClean="0"/>
              <a:t>, спелеологические экспедиции установили, что Мамонтова пещера соединяется с рядом близлежащих малых пещер: Кристальной, Неизвестной и Солёной. А экспедиция</a:t>
            </a:r>
            <a:r>
              <a:rPr lang="ru-RU" sz="5600" dirty="0" smtClean="0">
                <a:hlinkClick r:id="rId17"/>
              </a:rPr>
              <a:t>1972 года</a:t>
            </a:r>
            <a:r>
              <a:rPr lang="ru-RU" sz="5600" dirty="0" smtClean="0"/>
              <a:t> открыла, что из Мамонтовой пещеры есть проход в пещерную систему </a:t>
            </a:r>
            <a:r>
              <a:rPr lang="ru-RU" sz="5600" dirty="0" err="1" smtClean="0"/>
              <a:t>Флинт-Ридж</a:t>
            </a:r>
            <a:r>
              <a:rPr lang="ru-RU" sz="5600" dirty="0" smtClean="0"/>
              <a:t>,  </a:t>
            </a:r>
            <a:r>
              <a:rPr lang="ru-RU" sz="5600" dirty="0" err="1" smtClean="0"/>
              <a:t>такимобразом</a:t>
            </a:r>
            <a:r>
              <a:rPr lang="ru-RU" sz="5600" dirty="0" smtClean="0"/>
              <a:t> установив, что </a:t>
            </a:r>
            <a:r>
              <a:rPr lang="ru-RU" sz="5600" dirty="0" err="1" smtClean="0"/>
              <a:t>двеосновные</a:t>
            </a:r>
            <a:r>
              <a:rPr lang="ru-RU" sz="5600" dirty="0" smtClean="0"/>
              <a:t> пещерные системы Кентукки образуют единое целое.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0" dirty="0" smtClean="0"/>
              <a:t>Название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142844" y="1600200"/>
            <a:ext cx="3214710" cy="4900634"/>
          </a:xfrm>
        </p:spPr>
        <p:txBody>
          <a:bodyPr>
            <a:normAutofit lnSpcReduction="10000"/>
          </a:bodyPr>
          <a:lstStyle/>
          <a:p>
            <a:r>
              <a:rPr lang="ru-RU" sz="2000" dirty="0" smtClean="0"/>
              <a:t>Мамонтова пещера не имеет никакого отношения к </a:t>
            </a:r>
            <a:r>
              <a:rPr lang="ru-RU" sz="2000" u="sng" dirty="0" smtClean="0">
                <a:hlinkClick r:id="rId3" tooltip="Мамонты"/>
              </a:rPr>
              <a:t>мамонтам</a:t>
            </a:r>
            <a:r>
              <a:rPr lang="ru-RU" sz="2000" dirty="0" smtClean="0"/>
              <a:t>. По-английски, имя прилагательное </a:t>
            </a:r>
            <a:r>
              <a:rPr lang="ru-RU" sz="2000" i="1" dirty="0" err="1" smtClean="0"/>
              <a:t>mammoth</a:t>
            </a:r>
            <a:r>
              <a:rPr lang="ru-RU" sz="2000" dirty="0" smtClean="0"/>
              <a:t> имеет два значения: «мамонтовый» и «огромный». В данном случае имеется в виду именно гигантский размер пещеры — точнее, размеры некоторых проходов и залов около её входа.</a:t>
            </a:r>
          </a:p>
          <a:p>
            <a:endParaRPr lang="ru-RU" dirty="0"/>
          </a:p>
        </p:txBody>
      </p:sp>
      <p:pic>
        <p:nvPicPr>
          <p:cNvPr id="6" name="Рисунок 5" descr="http://blog.turmir.com/uploads/user_5426/Cave/cave5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00430" y="1643050"/>
            <a:ext cx="5643570" cy="47149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ndAc>
      <p:stSnd>
        <p:snd r:embed="rId2" name="2007 11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727058"/>
          </a:xfrm>
        </p:spPr>
        <p:txBody>
          <a:bodyPr/>
          <a:lstStyle/>
          <a:p>
            <a:r>
              <a:rPr lang="ru-RU" dirty="0" err="1" smtClean="0"/>
              <a:t>кординаты</a:t>
            </a:r>
            <a:r>
              <a:rPr lang="ru-RU" dirty="0" smtClean="0"/>
              <a:t> пещеры</a:t>
            </a:r>
            <a:endParaRPr lang="ru-RU" dirty="0"/>
          </a:p>
        </p:txBody>
      </p:sp>
      <p:sp>
        <p:nvSpPr>
          <p:cNvPr id="7" name="Текст 6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543296" cy="4602163"/>
          </a:xfrm>
        </p:spPr>
        <p:txBody>
          <a:bodyPr/>
          <a:lstStyle/>
          <a:p>
            <a:r>
              <a:rPr lang="ru-RU" b="1" dirty="0" smtClean="0"/>
              <a:t> </a:t>
            </a:r>
            <a:r>
              <a:rPr lang="ru-RU" sz="2800" b="1" dirty="0" smtClean="0"/>
              <a:t> </a:t>
            </a:r>
            <a:r>
              <a:rPr lang="ru-RU" sz="2800" b="1" dirty="0" smtClean="0">
                <a:hlinkClick r:id="rId2"/>
              </a:rPr>
              <a:t>37°11′00″с. </a:t>
            </a:r>
            <a:r>
              <a:rPr lang="ru-RU" sz="2800" b="1" dirty="0" err="1" smtClean="0">
                <a:hlinkClick r:id="rId2"/>
              </a:rPr>
              <a:t>ш</a:t>
            </a:r>
            <a:r>
              <a:rPr lang="ru-RU" sz="2800" b="1" dirty="0" smtClean="0">
                <a:hlinkClick r:id="rId2"/>
              </a:rPr>
              <a:t>.             86°06′00″ </a:t>
            </a:r>
            <a:r>
              <a:rPr lang="ru-RU" sz="2800" b="1" dirty="0" err="1" smtClean="0">
                <a:hlinkClick r:id="rId2"/>
              </a:rPr>
              <a:t>з</a:t>
            </a:r>
            <a:r>
              <a:rPr lang="ru-RU" sz="2800" b="1" dirty="0" smtClean="0">
                <a:hlinkClick r:id="rId2"/>
              </a:rPr>
              <a:t>. д.</a:t>
            </a:r>
            <a:endParaRPr lang="ru-RU" sz="2800" dirty="0"/>
          </a:p>
        </p:txBody>
      </p:sp>
      <p:pic>
        <p:nvPicPr>
          <p:cNvPr id="8" name="Содержимое 7" descr="http://touristicnews.ru/wp-content/uploads/2011/11/mamontova-peshera.jpg"/>
          <p:cNvPicPr>
            <a:picLocks noGrp="1"/>
          </p:cNvPicPr>
          <p:nvPr>
            <p:ph sz="half"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214810" y="1196730"/>
            <a:ext cx="4643470" cy="38039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Основное… </a:t>
            </a:r>
            <a:endParaRPr lang="ru-RU" dirty="0"/>
          </a:p>
        </p:txBody>
      </p:sp>
      <p:graphicFrame>
        <p:nvGraphicFramePr>
          <p:cNvPr id="8" name="Содержимое 7"/>
          <p:cNvGraphicFramePr>
            <a:graphicFrameLocks noGrp="1"/>
          </p:cNvGraphicFramePr>
          <p:nvPr>
            <p:ph sz="half" idx="2"/>
          </p:nvPr>
        </p:nvGraphicFramePr>
        <p:xfrm>
          <a:off x="714348" y="1643053"/>
          <a:ext cx="7767029" cy="4857780"/>
        </p:xfrm>
        <a:graphic>
          <a:graphicData uri="http://schemas.openxmlformats.org/drawingml/2006/table">
            <a:tbl>
              <a:tblPr/>
              <a:tblGrid>
                <a:gridCol w="2653176"/>
                <a:gridCol w="5113853"/>
              </a:tblGrid>
              <a:tr h="762275">
                <a:tc>
                  <a:txBody>
                    <a:bodyPr/>
                    <a:lstStyle/>
                    <a:p>
                      <a:pPr algn="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Расположение </a:t>
                      </a:r>
                      <a:endParaRPr lang="ru-RU" sz="2000" dirty="0">
                        <a:latin typeface="Cambria"/>
                        <a:ea typeface="Times New Roman"/>
                        <a:cs typeface="Times New Roman"/>
                      </a:endParaRPr>
                    </a:p>
                  </a:txBody>
                  <a:tcPr marL="60960" marR="60960" marT="60960" marB="6096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DCC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близ города </a:t>
                      </a:r>
                      <a:r>
                        <a:rPr lang="ru-RU" sz="2000" u="none" strike="noStrike" dirty="0" err="1">
                          <a:solidFill>
                            <a:srgbClr val="A55858"/>
                          </a:solidFill>
                          <a:latin typeface="Arial"/>
                          <a:ea typeface="Times New Roman"/>
                          <a:hlinkClick r:id="rId2" tooltip="Браунсвилл (Кентукки) (страница отсутствует)"/>
                        </a:rPr>
                        <a:t>Браунсвилл</a:t>
                      </a:r>
                      <a:r>
                        <a:rPr lang="ru-RU" sz="20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, </a:t>
                      </a:r>
                      <a:r>
                        <a:rPr lang="ru-RU" sz="2000" u="none" strike="noStrike" dirty="0" err="1">
                          <a:solidFill>
                            <a:srgbClr val="0B0080"/>
                          </a:solidFill>
                          <a:latin typeface="Arial"/>
                          <a:ea typeface="Times New Roman"/>
                          <a:hlinkClick r:id="rId3" tooltip="Кентукки"/>
                        </a:rPr>
                        <a:t>Кентукки</a:t>
                      </a:r>
                      <a:r>
                        <a:rPr lang="ru-RU" sz="2000" dirty="0" err="1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,</a:t>
                      </a:r>
                      <a:r>
                        <a:rPr lang="ru-RU" sz="2000" u="none" strike="noStrike" dirty="0" err="1">
                          <a:solidFill>
                            <a:srgbClr val="0B0080"/>
                          </a:solidFill>
                          <a:latin typeface="Arial"/>
                          <a:ea typeface="Times New Roman"/>
                          <a:hlinkClick r:id="rId4" tooltip="США"/>
                        </a:rPr>
                        <a:t>США</a:t>
                      </a:r>
                      <a:endParaRPr lang="ru-RU" sz="2000" dirty="0">
                        <a:latin typeface="Cambria"/>
                        <a:ea typeface="Times New Roman"/>
                      </a:endParaRPr>
                    </a:p>
                  </a:txBody>
                  <a:tcPr marL="60960" marR="60960" marT="60960" marB="6096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046405">
                <a:tc>
                  <a:txBody>
                    <a:bodyPr/>
                    <a:lstStyle/>
                    <a:p>
                      <a:pPr algn="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Глубина </a:t>
                      </a:r>
                      <a:endParaRPr lang="ru-RU" sz="2000" dirty="0">
                        <a:latin typeface="Cambria"/>
                        <a:ea typeface="Times New Roman"/>
                        <a:cs typeface="Times New Roman"/>
                      </a:endParaRPr>
                    </a:p>
                  </a:txBody>
                  <a:tcPr marL="60960" marR="60960" marT="60960" marB="6096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DCC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115</a:t>
                      </a:r>
                      <a:r>
                        <a:rPr lang="ru-RU" sz="2000" u="none" strike="noStrike" baseline="30000" dirty="0">
                          <a:solidFill>
                            <a:srgbClr val="0B0080"/>
                          </a:solidFill>
                          <a:latin typeface="Arial"/>
                          <a:ea typeface="Times New Roman"/>
                          <a:hlinkClick r:id="rId5"/>
                        </a:rPr>
                        <a:t>[1]</a:t>
                      </a:r>
                      <a:r>
                        <a:rPr lang="ru-RU" sz="20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 м </a:t>
                      </a:r>
                      <a:endParaRPr lang="ru-RU" sz="2000" dirty="0">
                        <a:latin typeface="Cambria"/>
                        <a:ea typeface="Times New Roman"/>
                      </a:endParaRPr>
                    </a:p>
                  </a:txBody>
                  <a:tcPr marL="60960" marR="60960" marT="60960" marB="6096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762275">
                <a:tc>
                  <a:txBody>
                    <a:bodyPr/>
                    <a:lstStyle/>
                    <a:p>
                      <a:pPr algn="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Длина</a:t>
                      </a:r>
                      <a:endParaRPr lang="ru-RU" sz="2000">
                        <a:latin typeface="Cambria"/>
                        <a:ea typeface="Times New Roman"/>
                        <a:cs typeface="Times New Roman"/>
                      </a:endParaRPr>
                    </a:p>
                  </a:txBody>
                  <a:tcPr marL="60960" marR="60960" marT="60960" marB="6096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DCC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более 587 000 м </a:t>
                      </a:r>
                      <a:endParaRPr lang="ru-RU" sz="2000" dirty="0">
                        <a:latin typeface="Cambria"/>
                        <a:ea typeface="Times New Roman"/>
                      </a:endParaRPr>
                    </a:p>
                  </a:txBody>
                  <a:tcPr marL="60960" marR="60960" marT="60960" marB="6096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762275">
                <a:tc>
                  <a:txBody>
                    <a:bodyPr/>
                    <a:lstStyle/>
                    <a:p>
                      <a:pPr algn="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Год открытия</a:t>
                      </a:r>
                      <a:endParaRPr lang="ru-RU" sz="2000">
                        <a:latin typeface="Cambria"/>
                        <a:ea typeface="Times New Roman"/>
                        <a:cs typeface="Times New Roman"/>
                      </a:endParaRPr>
                    </a:p>
                  </a:txBody>
                  <a:tcPr marL="60960" marR="60960" marT="60960" marB="6096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DCC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1797</a:t>
                      </a:r>
                      <a:endParaRPr lang="ru-RU" sz="2000" dirty="0">
                        <a:latin typeface="Cambria"/>
                        <a:ea typeface="Times New Roman"/>
                      </a:endParaRPr>
                    </a:p>
                  </a:txBody>
                  <a:tcPr marL="60960" marR="60960" marT="60960" marB="6096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762275">
                <a:tc>
                  <a:txBody>
                    <a:bodyPr/>
                    <a:lstStyle/>
                    <a:p>
                      <a:pPr algn="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Тип </a:t>
                      </a:r>
                      <a:endParaRPr lang="ru-RU" sz="2000">
                        <a:latin typeface="Cambria"/>
                        <a:ea typeface="Times New Roman"/>
                        <a:cs typeface="Times New Roman"/>
                      </a:endParaRPr>
                    </a:p>
                  </a:txBody>
                  <a:tcPr marL="60960" marR="60960" marT="60960" marB="6096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DCC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Карстовая </a:t>
                      </a:r>
                      <a:endParaRPr lang="ru-RU" sz="2000" dirty="0">
                        <a:latin typeface="Cambria"/>
                        <a:ea typeface="Times New Roman"/>
                      </a:endParaRPr>
                    </a:p>
                  </a:txBody>
                  <a:tcPr marL="60960" marR="60960" marT="60960" marB="6096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762275">
                <a:tc>
                  <a:txBody>
                    <a:bodyPr/>
                    <a:lstStyle/>
                    <a:p>
                      <a:pPr algn="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Вмещающие породы</a:t>
                      </a:r>
                      <a:endParaRPr lang="ru-RU" sz="2000">
                        <a:latin typeface="Cambria"/>
                        <a:ea typeface="Times New Roman"/>
                        <a:cs typeface="Times New Roman"/>
                      </a:endParaRPr>
                    </a:p>
                  </a:txBody>
                  <a:tcPr marL="60960" marR="60960" marT="60960" marB="6096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DCC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2000" u="none" strike="noStrike" dirty="0">
                          <a:solidFill>
                            <a:srgbClr val="0B0080"/>
                          </a:solidFill>
                          <a:latin typeface="Arial"/>
                          <a:ea typeface="Times New Roman"/>
                          <a:hlinkClick r:id="rId6" tooltip="Известняк"/>
                        </a:rPr>
                        <a:t>известняк</a:t>
                      </a:r>
                      <a:r>
                        <a:rPr lang="ru-RU" sz="20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 </a:t>
                      </a:r>
                      <a:endParaRPr lang="ru-RU" sz="2000" dirty="0">
                        <a:latin typeface="Cambria"/>
                        <a:ea typeface="Times New Roman"/>
                      </a:endParaRPr>
                    </a:p>
                  </a:txBody>
                  <a:tcPr marL="60960" marR="60960" marT="60960" marB="6096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://blog.turmir.com/uploads/user_5426/Cave/slovak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00562" y="3571876"/>
            <a:ext cx="4457712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Мамонтова пещера (США)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43636" y="1142984"/>
            <a:ext cx="2665095" cy="16440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Рисунок 1" descr="http://www.rwon.ru/uploads/posts/2011-08/1312187851_0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58" y="285728"/>
            <a:ext cx="4500594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://blog.turmir.com/uploads/user_5426/Cave/cavemramorn.jpg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8596" y="3194095"/>
            <a:ext cx="4143404" cy="3449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81</TotalTime>
  <Words>211</Words>
  <Application>Microsoft Office PowerPoint</Application>
  <PresentationFormat>Экран (4:3)</PresentationFormat>
  <Paragraphs>39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Апекс</vt:lpstr>
      <vt:lpstr>презентация по географии на тему  «Мамонтова пещера» </vt:lpstr>
      <vt:lpstr>Мамонтова пещера</vt:lpstr>
      <vt:lpstr>Пещера…</vt:lpstr>
      <vt:lpstr>Строение пещеры </vt:lpstr>
      <vt:lpstr>История</vt:lpstr>
      <vt:lpstr>Название </vt:lpstr>
      <vt:lpstr>кординаты пещеры</vt:lpstr>
      <vt:lpstr>Основное… </vt:lpstr>
      <vt:lpstr>Слайд 9</vt:lpstr>
      <vt:lpstr>Слайд 10</vt:lpstr>
      <vt:lpstr>Слайд 11</vt:lpstr>
      <vt:lpstr>Спасибо за просмотр!!!</vt:lpstr>
    </vt:vector>
  </TitlesOfParts>
  <Company>HomePC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Мамонтова пещера</dc:title>
  <dc:creator>Computer</dc:creator>
  <cp:lastModifiedBy>Computer</cp:lastModifiedBy>
  <cp:revision>9</cp:revision>
  <dcterms:created xsi:type="dcterms:W3CDTF">2012-03-12T14:50:59Z</dcterms:created>
  <dcterms:modified xsi:type="dcterms:W3CDTF">2012-03-12T17:51:27Z</dcterms:modified>
</cp:coreProperties>
</file>