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153CB8C-7B9A-4786-B43A-F1713FB1CED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21F09CE-6F01-4112-8369-7530A16ADFC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8884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>
                  <a:solidFill>
                    <a:srgbClr val="800000"/>
                  </a:solidFill>
                </a:ln>
                <a:solidFill>
                  <a:srgbClr val="CC3300"/>
                </a:solidFill>
                <a:latin typeface="Constantia" pitchFamily="18" charset="0"/>
              </a:rPr>
              <a:t>Искусство и культура Древнего Египта</a:t>
            </a:r>
            <a:r>
              <a:rPr lang="ru-RU" dirty="0">
                <a:ln>
                  <a:solidFill>
                    <a:srgbClr val="800000"/>
                  </a:solidFill>
                </a:ln>
                <a:solidFill>
                  <a:srgbClr val="CC3300"/>
                </a:solidFill>
              </a:rPr>
              <a:t/>
            </a:r>
            <a:br>
              <a:rPr lang="ru-RU" dirty="0">
                <a:ln>
                  <a:solidFill>
                    <a:srgbClr val="800000"/>
                  </a:solidFill>
                </a:ln>
                <a:solidFill>
                  <a:srgbClr val="CC33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2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kffih-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07711"/>
            <a:ext cx="5667375" cy="56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9915344">
            <a:off x="51535" y="1011061"/>
            <a:ext cx="58674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Конец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latin typeface="Constantia" pitchFamily="18" charset="0"/>
              </a:rPr>
              <a:t>Иероглифы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Constantia" pitchFamily="18" charset="0"/>
              </a:rPr>
              <a:t>Египетская письменность зародилась в </a:t>
            </a:r>
            <a:r>
              <a:rPr lang="en-US" dirty="0">
                <a:solidFill>
                  <a:srgbClr val="000000"/>
                </a:solidFill>
                <a:latin typeface="Constantia" pitchFamily="18" charset="0"/>
              </a:rPr>
              <a:t>IV</a:t>
            </a:r>
            <a:r>
              <a:rPr lang="ru-RU" dirty="0">
                <a:solidFill>
                  <a:srgbClr val="000000"/>
                </a:solidFill>
                <a:latin typeface="Constantia" pitchFamily="18" charset="0"/>
              </a:rPr>
              <a:t> тыс. до н.э.</a:t>
            </a:r>
            <a:r>
              <a:rPr lang="ru-RU" dirty="0">
                <a:latin typeface="Constantia" pitchFamily="18" charset="0"/>
              </a:rPr>
              <a:t> </a:t>
            </a:r>
          </a:p>
          <a:p>
            <a:r>
              <a:rPr lang="ru-RU" dirty="0">
                <a:solidFill>
                  <a:srgbClr val="000000"/>
                </a:solidFill>
                <a:latin typeface="Constantia" pitchFamily="18" charset="0"/>
              </a:rPr>
              <a:t>Основой письменности были рисунки. Набор знаков для письма получил название 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иероглифов. </a:t>
            </a:r>
            <a:r>
              <a:rPr lang="ru-RU" dirty="0">
                <a:solidFill>
                  <a:srgbClr val="000000"/>
                </a:solidFill>
                <a:latin typeface="Constantia" pitchFamily="18" charset="0"/>
              </a:rPr>
              <a:t>Количество знаков колебалось от 700 до нескольких тысяч. Иероглифы могли читаться слева направо или справа налево в зависимости от того, куда смотрят фигурки.</a:t>
            </a:r>
          </a:p>
          <a:p>
            <a:r>
              <a:rPr lang="ru-RU" dirty="0">
                <a:latin typeface="Constantia" pitchFamily="18" charset="0"/>
              </a:rPr>
              <a:t>Древние египтяне называли свои иероглифы </a:t>
            </a:r>
            <a:r>
              <a:rPr lang="ru-RU" b="1" dirty="0">
                <a:latin typeface="Constantia" pitchFamily="18" charset="0"/>
              </a:rPr>
              <a:t>«языком богов</a:t>
            </a:r>
            <a:r>
              <a:rPr lang="ru-RU" dirty="0">
                <a:latin typeface="Constantia" pitchFamily="18" charset="0"/>
              </a:rPr>
              <a:t>», т.к. считали, что письменность дарована людям богами. Письмо египтян было доступно лишь избранным.</a:t>
            </a:r>
          </a:p>
          <a:p>
            <a:r>
              <a:rPr lang="ru-RU" dirty="0">
                <a:latin typeface="Constantia" pitchFamily="18" charset="0"/>
              </a:rPr>
              <a:t>Полностью звуковым письмом египетская письменность не стала. Главной причиной этого явилось то, что египтяне не писали гласных. Поэтому после слова, написанного звуковыми знаками, ставился </a:t>
            </a:r>
            <a:r>
              <a:rPr lang="ru-RU" b="1" dirty="0">
                <a:latin typeface="Constantia" pitchFamily="18" charset="0"/>
              </a:rPr>
              <a:t>определитель</a:t>
            </a:r>
            <a:r>
              <a:rPr lang="ru-RU" dirty="0">
                <a:latin typeface="Constantia" pitchFamily="18" charset="0"/>
              </a:rPr>
              <a:t> - знак, поясняющий общее значение слова.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7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Pictures\Рисунок 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79582"/>
            <a:ext cx="438467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C:\Users\Пользователь\Pictures\Рисунок 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276" y="3789040"/>
            <a:ext cx="36449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Пользователь\Pictures\Рисунок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21334"/>
            <a:ext cx="3316287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Пирамиды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3384376" cy="48006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Пытаясь сохранить свои тела и после смерти, фараоны строили громадные гробницы. Все работы выполнялись тысячами рабочих вручную. </a:t>
            </a:r>
          </a:p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Пирамиды часто подвергались разграблениям, </a:t>
            </a:r>
            <a:r>
              <a:rPr lang="ru-RU" b="1" dirty="0" smtClean="0">
                <a:solidFill>
                  <a:srgbClr val="000000"/>
                </a:solidFill>
                <a:latin typeface="Constantia" pitchFamily="18" charset="0"/>
              </a:rPr>
              <a:t>и 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начиная с Тутмоса </a:t>
            </a:r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I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Constantia" pitchFamily="18" charset="0"/>
              </a:rPr>
              <a:t>(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1506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г.до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н.э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), фараоны предпочитали быть захороненными  в гробницах высеченных в толще скал в Долине царей. </a:t>
            </a:r>
          </a:p>
          <a:p>
            <a:endParaRPr lang="ru-RU" dirty="0"/>
          </a:p>
        </p:txBody>
      </p:sp>
      <p:pic>
        <p:nvPicPr>
          <p:cNvPr id="4" name="Picture 2" descr="C:\Users\Пользователь\Pictures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324" y="1556792"/>
            <a:ext cx="4631204" cy="219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Пользователь\Pictures\Рисунок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509" y="3933056"/>
            <a:ext cx="3278833" cy="262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25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Constantia" pitchFamily="18" charset="0"/>
              </a:rPr>
              <a:t>Сфинксы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12776"/>
            <a:ext cx="4392488" cy="4800600"/>
          </a:xfrm>
        </p:spPr>
        <p:txBody>
          <a:bodyPr>
            <a:normAutofit fontScale="62500" lnSpcReduction="20000"/>
          </a:bodyPr>
          <a:lstStyle/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Перед пирамидой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Хефрена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высеченный из скалы Большой Сфинкс «охраняет гробницы». Это самая грандиозная скульптура из всех когда-либо сделанных человеком - львиная фигура с головой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Хефрена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, вытесанная из скалы</a:t>
            </a:r>
            <a:r>
              <a:rPr lang="ru-RU" b="1" dirty="0" smtClean="0">
                <a:solidFill>
                  <a:srgbClr val="000000"/>
                </a:solidFill>
                <a:latin typeface="Constantia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Популярность культа сфинкса выразилась в широком распространении его копий.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В Египте сооружались целые аллеи сфинксов, ведущие к храмам. </a:t>
            </a:r>
          </a:p>
          <a:p>
            <a:endParaRPr lang="ru-RU" b="1" dirty="0">
              <a:solidFill>
                <a:srgbClr val="000000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Пользователь\Pictures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401640" cy="25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Пользователь\Pictures\Рисунок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259" y="4509120"/>
            <a:ext cx="3101330" cy="183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8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Храмы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3280408" cy="48006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Храм для египтян был домом богов. В храме стояли культовые статуи божества, через которую бог общался с людьми. Внутри храма могли находиться только жрецы, а остальные имели право лишь принести дары и вознести молитвы. Во время праздников статую бога выносили из храма на священной лодке. </a:t>
            </a:r>
          </a:p>
          <a:p>
            <a:endParaRPr lang="ru-RU" dirty="0"/>
          </a:p>
        </p:txBody>
      </p:sp>
      <p:pic>
        <p:nvPicPr>
          <p:cNvPr id="4" name="Picture 2" descr="C:\Users\Пользователь\Pictures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241" y="2204864"/>
            <a:ext cx="3961014" cy="230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3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Скульптура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1447800"/>
            <a:ext cx="3785624" cy="48006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Для египтянина эпохи фараонов статуя была такой же живой, как и сам человек.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Сделанная по образцу божества, фараона или простого лица, статуя представляла собой гораздо больше, чем просто образ. Она и была для египтян тем существом, образ которого воплощала. Вот почему было важно записать на ней имя и должность или титул изображаемого лица. Безымянная статуя, лишённая надписи, теряла свою силу.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Художники и скульпторы Египта при создании своих произведений должны были следовать строгим правилам.</a:t>
            </a:r>
          </a:p>
          <a:p>
            <a:endParaRPr lang="ru-RU" dirty="0"/>
          </a:p>
        </p:txBody>
      </p:sp>
      <p:pic>
        <p:nvPicPr>
          <p:cNvPr id="4" name="Picture 2" descr="C:\Users\Пользователь\Pictures\Рисунок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550" y="1556792"/>
            <a:ext cx="2955925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Живопись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3712456" cy="4800600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Росписи имели важное религиозное и магическое значение. Египтяне верили, что боги или умершие могут участвовать во всех сценах изображённых на росписях.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Краски изготавливались из мела, охры, и минералов (медь, кобальт). Они растирались в порошок и смешивались с водой. Кисти делали из тростника.</a:t>
            </a:r>
          </a:p>
          <a:p>
            <a:pPr>
              <a:buFontTx/>
              <a:buNone/>
            </a:pPr>
            <a:r>
              <a:rPr lang="en-US" b="1" dirty="0" err="1">
                <a:solidFill>
                  <a:srgbClr val="000000"/>
                </a:solidFill>
              </a:rPr>
              <a:t>Египетские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художники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не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рисова</a:t>
            </a:r>
            <a:r>
              <a:rPr lang="ru-RU" b="1" dirty="0">
                <a:solidFill>
                  <a:srgbClr val="000000"/>
                </a:solidFill>
              </a:rPr>
              <a:t>ли</a:t>
            </a:r>
            <a:r>
              <a:rPr lang="en-US" b="1" dirty="0">
                <a:solidFill>
                  <a:srgbClr val="000000"/>
                </a:solidFill>
              </a:rPr>
              <a:t> с </a:t>
            </a:r>
            <a:r>
              <a:rPr lang="en-US" b="1" dirty="0" err="1">
                <a:solidFill>
                  <a:srgbClr val="000000"/>
                </a:solidFill>
              </a:rPr>
              <a:t>натуры</a:t>
            </a:r>
            <a:r>
              <a:rPr lang="en-US" b="1" dirty="0">
                <a:solidFill>
                  <a:srgbClr val="000000"/>
                </a:solidFill>
              </a:rPr>
              <a:t>: 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при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создании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росписей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они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р</a:t>
            </a:r>
            <a:r>
              <a:rPr lang="en-US" b="1" dirty="0" err="1">
                <a:solidFill>
                  <a:srgbClr val="000000"/>
                </a:solidFill>
              </a:rPr>
              <a:t>уковод</a:t>
            </a:r>
            <a:r>
              <a:rPr lang="ru-RU" b="1" dirty="0" err="1">
                <a:solidFill>
                  <a:srgbClr val="000000"/>
                </a:solidFill>
              </a:rPr>
              <a:t>ствовалис</a:t>
            </a:r>
            <a:r>
              <a:rPr lang="en-US" b="1" dirty="0">
                <a:solidFill>
                  <a:srgbClr val="000000"/>
                </a:solidFill>
              </a:rPr>
              <a:t>ь </a:t>
            </a:r>
            <a:r>
              <a:rPr lang="ru-RU" b="1" dirty="0">
                <a:solidFill>
                  <a:srgbClr val="000000"/>
                </a:solidFill>
              </a:rPr>
              <a:t>правилами</a:t>
            </a:r>
            <a:r>
              <a:rPr lang="en-US" b="1" dirty="0">
                <a:solidFill>
                  <a:srgbClr val="000000"/>
                </a:solidFill>
              </a:rPr>
              <a:t>. </a:t>
            </a:r>
            <a:endParaRPr lang="ru-RU" b="1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ru-RU" b="1" dirty="0">
                <a:solidFill>
                  <a:srgbClr val="000000"/>
                </a:solidFill>
              </a:rPr>
              <a:t> Фигуры изображались так,  будто на них смотрят одновременно под несколькими углами зрения. </a:t>
            </a:r>
          </a:p>
          <a:p>
            <a:endParaRPr lang="ru-RU" dirty="0"/>
          </a:p>
        </p:txBody>
      </p:sp>
      <p:pic>
        <p:nvPicPr>
          <p:cNvPr id="4" name="Picture 2" descr="C:\Users\Пользователь\Pictures\Рисунок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43137"/>
            <a:ext cx="3525838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0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kern="0" dirty="0">
                <a:solidFill>
                  <a:schemeClr val="tx2"/>
                </a:solidFill>
              </a:rPr>
              <a:t>Литература</a:t>
            </a:r>
            <a:br>
              <a:rPr lang="ru-RU" sz="4400" b="1" kern="0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20533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Египетская литература представлена многими жанрами: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сказками («О правде и кривде»)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поучениями («Поучение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Аменемхета</a:t>
            </a:r>
            <a:r>
              <a:rPr lang="en-US" b="1" dirty="0">
                <a:solidFill>
                  <a:srgbClr val="000000"/>
                </a:solidFill>
                <a:latin typeface="Constantia" pitchFamily="18" charset="0"/>
              </a:rPr>
              <a:t> I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»)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биографиями («рассказ </a:t>
            </a:r>
            <a:r>
              <a:rPr lang="ru-RU" b="1" dirty="0" err="1">
                <a:solidFill>
                  <a:srgbClr val="000000"/>
                </a:solidFill>
                <a:latin typeface="Constantia" pitchFamily="18" charset="0"/>
              </a:rPr>
              <a:t>Синухета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»)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религиозные текстами («гимн Ра») 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 народными песнями(«погонщика быков»).</a:t>
            </a:r>
          </a:p>
          <a:p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Среди литературных памятников особое место занимает </a:t>
            </a:r>
            <a:r>
              <a:rPr lang="ru-RU" b="1" dirty="0">
                <a:solidFill>
                  <a:srgbClr val="C00000"/>
                </a:solidFill>
                <a:latin typeface="Constantia" pitchFamily="18" charset="0"/>
              </a:rPr>
              <a:t>«Книга мёртвых» </a:t>
            </a:r>
            <a:r>
              <a:rPr lang="ru-RU" b="1" dirty="0">
                <a:solidFill>
                  <a:srgbClr val="000000"/>
                </a:solidFill>
                <a:latin typeface="Constantia" pitchFamily="18" charset="0"/>
              </a:rPr>
              <a:t>- собрание текстов, необходимых для путешествия в Царство мёртвых. В «Книге мёртвых» много иллюстраций, которые описывают загробный мир. </a:t>
            </a:r>
          </a:p>
          <a:p>
            <a:endParaRPr lang="ru-RU" dirty="0"/>
          </a:p>
        </p:txBody>
      </p:sp>
      <p:pic>
        <p:nvPicPr>
          <p:cNvPr id="4" name="Picture 2" descr="C:\Users\Пользователь\Pictures\Рисунок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20750"/>
            <a:ext cx="3271838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101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525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Искусство и культура Древнего Египта </vt:lpstr>
      <vt:lpstr>Иероглифы</vt:lpstr>
      <vt:lpstr>Презентация PowerPoint</vt:lpstr>
      <vt:lpstr>Пирамиды</vt:lpstr>
      <vt:lpstr>Сфинксы</vt:lpstr>
      <vt:lpstr>Храмы</vt:lpstr>
      <vt:lpstr>Скульптура</vt:lpstr>
      <vt:lpstr>Живопись</vt:lpstr>
      <vt:lpstr>Литература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и культура Древнего Египта</dc:title>
  <dc:creator>Настя</dc:creator>
  <cp:lastModifiedBy>Настя</cp:lastModifiedBy>
  <cp:revision>2</cp:revision>
  <dcterms:created xsi:type="dcterms:W3CDTF">2012-09-24T06:42:51Z</dcterms:created>
  <dcterms:modified xsi:type="dcterms:W3CDTF">2012-09-24T06:57:30Z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430540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