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67" r:id="rId2"/>
    <p:sldId id="268" r:id="rId3"/>
    <p:sldId id="270" r:id="rId4"/>
    <p:sldId id="256" r:id="rId5"/>
    <p:sldId id="258" r:id="rId6"/>
    <p:sldId id="257" r:id="rId7"/>
    <p:sldId id="271" r:id="rId8"/>
    <p:sldId id="259" r:id="rId9"/>
    <p:sldId id="280" r:id="rId10"/>
    <p:sldId id="261" r:id="rId11"/>
    <p:sldId id="262" r:id="rId12"/>
    <p:sldId id="260" r:id="rId13"/>
    <p:sldId id="266" r:id="rId14"/>
    <p:sldId id="264" r:id="rId15"/>
    <p:sldId id="263" r:id="rId16"/>
    <p:sldId id="265" r:id="rId17"/>
    <p:sldId id="269" r:id="rId18"/>
    <p:sldId id="281" r:id="rId19"/>
    <p:sldId id="274" r:id="rId20"/>
    <p:sldId id="279" r:id="rId21"/>
    <p:sldId id="272" r:id="rId22"/>
    <p:sldId id="278" r:id="rId23"/>
    <p:sldId id="282" r:id="rId24"/>
    <p:sldId id="273" r:id="rId25"/>
    <p:sldId id="275" r:id="rId26"/>
    <p:sldId id="283" r:id="rId27"/>
    <p:sldId id="276" r:id="rId28"/>
  </p:sldIdLst>
  <p:sldSz cx="9144000" cy="6858000" type="screen4x3"/>
  <p:notesSz cx="6858000" cy="9144000"/>
  <p:custDataLst>
    <p:tags r:id="rId2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250" autoAdjust="0"/>
  </p:normalViewPr>
  <p:slideViewPr>
    <p:cSldViewPr>
      <p:cViewPr varScale="1">
        <p:scale>
          <a:sx n="76" d="100"/>
          <a:sy n="76" d="100"/>
        </p:scale>
        <p:origin x="96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verOverla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6" name="TextBox 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  <a:cs typeface="Arial" charset="0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7BFCD0B-C333-4675-902A-A94AE3D5FF57}" type="datetimeFigureOut">
              <a:rPr lang="ru-RU"/>
              <a:pPr>
                <a:defRPr/>
              </a:pPr>
              <a:t>19.09.2014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2586C-E627-42B8-8168-28A2861BD7F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8967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5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6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EF3F3-4E18-42BC-944E-390FAAA4A156}" type="datetimeFigureOut">
              <a:rPr lang="ru-RU"/>
              <a:pPr>
                <a:defRPr/>
              </a:pPr>
              <a:t>19.09.2014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4C253C-60CA-4AE4-AB5D-8FE4A382C6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437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 rot="5400000">
            <a:off x="3908425" y="2881313"/>
            <a:ext cx="5481637" cy="922338"/>
            <a:chOff x="1815339" y="1381459"/>
            <a:chExt cx="5480154" cy="92333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4146745" y="1381458"/>
              <a:ext cx="87765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2"/>
            <p:cNvCxnSpPr/>
            <p:nvPr/>
          </p:nvCxnSpPr>
          <p:spPr>
            <a:xfrm flipH="1" flipV="1">
              <a:off x="1815339" y="1924967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3"/>
            <p:cNvCxnSpPr/>
            <p:nvPr/>
          </p:nvCxnSpPr>
          <p:spPr>
            <a:xfrm rot="10800000">
              <a:off x="4826011" y="1928146"/>
              <a:ext cx="2469482" cy="159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FB733-7698-49F1-8251-6D801AC45161}" type="datetimeFigureOut">
              <a:rPr lang="ru-RU"/>
              <a:pPr>
                <a:defRPr/>
              </a:pPr>
              <a:t>19.09.2014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567826-2B69-475E-8A63-48161B7F457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181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6" name="Straight Connector 13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4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01E7C-2C9B-430D-8E9E-57CC790D9D51}" type="datetimeFigureOut">
              <a:rPr lang="ru-RU"/>
              <a:pPr>
                <a:defRPr/>
              </a:pPr>
              <a:t>19.09.2014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1A662-B68B-4E05-8C5C-AE4ADF6A008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1644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overOverla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173163" y="2887663"/>
            <a:ext cx="6778625" cy="923925"/>
            <a:chOff x="1172584" y="1381459"/>
            <a:chExt cx="6779110" cy="923330"/>
          </a:xfrm>
        </p:grpSpPr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9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10800000">
              <a:off x="4832033" y="1927207"/>
              <a:ext cx="3119661" cy="158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E4CA1-302B-4ADE-B1E7-421B03F4A7B3}" type="datetimeFigureOut">
              <a:rPr lang="ru-RU"/>
              <a:pPr>
                <a:defRPr/>
              </a:pPr>
              <a:t>19.09.2014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B03A12-3EF3-48E0-9767-80266BE4954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734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7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C132B-691D-4379-8413-C36BAD804F9D}" type="datetimeFigureOut">
              <a:rPr lang="ru-RU"/>
              <a:pPr>
                <a:defRPr/>
              </a:pPr>
              <a:t>19.09.2014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856B817-6E1F-49AE-AD72-AE208CDD71B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565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3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9" name="Straight Connector 16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7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64885-FE7A-4A3E-B508-3441E5494D2F}" type="datetimeFigureOut">
              <a:rPr lang="ru-RU"/>
              <a:pPr>
                <a:defRPr/>
              </a:pPr>
              <a:t>19.09.2014</a:t>
            </a:fld>
            <a:endParaRPr lang="ru-RU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89F3B4-6090-47C3-85E6-C37490D074F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148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173163" y="1392238"/>
            <a:ext cx="6778625" cy="923925"/>
            <a:chOff x="1172584" y="1381459"/>
            <a:chExt cx="6779110" cy="923330"/>
          </a:xfrm>
        </p:grpSpPr>
        <p:sp>
          <p:nvSpPr>
            <p:cNvPr id="4" name="TextBox 3"/>
            <p:cNvSpPr txBox="1">
              <a:spLocks noChangeArrowheads="1"/>
            </p:cNvSpPr>
            <p:nvPr/>
          </p:nvSpPr>
          <p:spPr bwMode="auto">
            <a:xfrm>
              <a:off x="4147772" y="1381459"/>
              <a:ext cx="87636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5400" smtClean="0">
                  <a:solidFill>
                    <a:srgbClr val="DBA455"/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5" name="Straight Connector 14"/>
            <p:cNvCxnSpPr/>
            <p:nvPr/>
          </p:nvCxnSpPr>
          <p:spPr>
            <a:xfrm rot="10800000">
              <a:off x="1172584" y="1925620"/>
              <a:ext cx="3119660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5"/>
            <p:cNvCxnSpPr/>
            <p:nvPr/>
          </p:nvCxnSpPr>
          <p:spPr>
            <a:xfrm rot="10800000">
              <a:off x="4832033" y="1922447"/>
              <a:ext cx="3119661" cy="158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B2959-F424-43E3-870B-D70465306D15}" type="datetimeFigureOut">
              <a:rPr lang="ru-RU"/>
              <a:pPr>
                <a:defRPr/>
              </a:pPr>
              <a:t>19.09.2014</a:t>
            </a:fld>
            <a:endParaRPr lang="ru-RU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6C4EE1-C13C-49F6-A3F1-AD6D0C4AEE6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439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65D25-747A-46F6-90EC-F42B5D5506D3}" type="datetimeFigureOut">
              <a:rPr lang="ru-RU"/>
              <a:pPr>
                <a:defRPr/>
              </a:pPr>
              <a:t>19.09.2014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285C30-69A5-4E0A-8DC8-C57127E20E6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385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FA410-DB04-42DC-8D82-4C94491FF070}" type="datetimeFigureOut">
              <a:rPr lang="ru-RU"/>
              <a:pPr>
                <a:defRPr/>
              </a:pPr>
              <a:t>19.09.2014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6989C0-72F8-4995-8C29-72C8C848C54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279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0EB75-7478-43E4-943D-6471941C5B04}" type="datetimeFigureOut">
              <a:rPr lang="ru-RU"/>
              <a:pPr>
                <a:defRPr/>
              </a:pPr>
              <a:t>19.09.2014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3D0987-D5D7-4654-9701-27039246233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448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688975" y="569913"/>
            <a:ext cx="775652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8500" y="2247900"/>
            <a:ext cx="7747000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63" y="61610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  <a:cs typeface="Arial" charset="0"/>
              </a:defRPr>
            </a:lvl1pPr>
          </a:lstStyle>
          <a:p>
            <a:pPr>
              <a:defRPr/>
            </a:pPr>
            <a:fld id="{725CEA53-CCFF-4334-8613-A3F238F05B88}" type="datetimeFigureOut">
              <a:rPr lang="ru-RU"/>
              <a:pPr>
                <a:defRPr/>
              </a:pPr>
              <a:t>19.09.2014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08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8925" y="61610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B97512E-9F73-4CE9-84FA-59DC5E07F52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  <p:sldLayoutId id="2147484012" r:id="rId2"/>
    <p:sldLayoutId id="2147484013" r:id="rId3"/>
    <p:sldLayoutId id="2147484014" r:id="rId4"/>
    <p:sldLayoutId id="2147484015" r:id="rId5"/>
    <p:sldLayoutId id="2147484016" r:id="rId6"/>
    <p:sldLayoutId id="2147484008" r:id="rId7"/>
    <p:sldLayoutId id="2147484009" r:id="rId8"/>
    <p:sldLayoutId id="2147484010" r:id="rId9"/>
    <p:sldLayoutId id="2147484017" r:id="rId10"/>
    <p:sldLayoutId id="214748401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Times New Roman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125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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76288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"/>
        <a:defRPr sz="2200" kern="1200">
          <a:solidFill>
            <a:srgbClr val="262626"/>
          </a:solidFill>
          <a:latin typeface="+mn-lt"/>
          <a:ea typeface="+mn-ea"/>
          <a:cs typeface="+mn-cs"/>
        </a:defRPr>
      </a:lvl2pPr>
      <a:lvl3pPr marL="1143000" indent="-3651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"/>
        <a:defRPr sz="2000" kern="1200">
          <a:solidFill>
            <a:srgbClr val="262626"/>
          </a:solidFill>
          <a:latin typeface="+mn-lt"/>
          <a:ea typeface="+mn-ea"/>
          <a:cs typeface="+mn-cs"/>
        </a:defRPr>
      </a:lvl3pPr>
      <a:lvl4pPr marL="1508125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"/>
        <a:defRPr kern="1200">
          <a:solidFill>
            <a:srgbClr val="262626"/>
          </a:solidFill>
          <a:latin typeface="+mn-lt"/>
          <a:ea typeface="+mn-ea"/>
          <a:cs typeface="+mn-cs"/>
        </a:defRPr>
      </a:lvl4pPr>
      <a:lvl5pPr marL="1828800" indent="-3190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"/>
        <a:defRPr sz="1600" kern="1200">
          <a:solidFill>
            <a:srgbClr val="262626"/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D%D0%B0%D1%83%D0%BA%D0%B0%D0%BD" TargetMode="External"/><Relationship Id="rId2" Type="http://schemas.openxmlformats.org/officeDocument/2006/relationships/hyperlink" Target="https://ru.wikipedia.org/wiki/%D0%A3%D1%8D%D0%BB%D0%B5%D0%BD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/index.php?title=%D0%9D%D0%B5%D1%81%D0%B5%D0%BD&amp;action=edit&amp;redlink=1" TargetMode="External"/><Relationship Id="rId2" Type="http://schemas.openxmlformats.org/officeDocument/2006/relationships/hyperlink" Target="https://ru.wikipedia.org/w/index.php?title=%D0%A0%D0%B0%D0%B3%D0%B4%D0%B0%D0%BD&amp;action=edit&amp;redlink=1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ru.wikipedia.org/wiki/%D0%94%D0%B0%D0%B3%D0%B5%D1%81%D1%82%D0%B0%D0%BD" TargetMode="External"/><Relationship Id="rId4" Type="http://schemas.openxmlformats.org/officeDocument/2006/relationships/hyperlink" Target="https://ru.wikipedia.org/wiki/%D0%91%D0%B0%D0%B7%D0%B0%D1%80%D0%B4%D1%8E%D0%B7%D1%8E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hyperlink" Target="https://ru.wikipedia.org/wiki/%D0%93%D0%BB%D0%B0%D0%B2%D0%BD%D1%8B%D0%B9_%D0%9A%D0%B0%D0%B2%D0%BA%D0%B0%D0%B7%D1%81%D0%BA%D0%B8%D0%B9_%D1%85%D1%80%D0%B5%D0%B1%D0%B5%D1%82" TargetMode="External"/><Relationship Id="rId7" Type="http://schemas.openxmlformats.org/officeDocument/2006/relationships/hyperlink" Target="https://ru.wikipedia.org/wiki/%D0%94%D0%B0%D0%B3%D0%B5%D1%81%D1%82%D0%B0%D0%BD" TargetMode="External"/><Relationship Id="rId2" Type="http://schemas.openxmlformats.org/officeDocument/2006/relationships/hyperlink" Target="https://ru.wikipedia.org/wiki/%D0%93%D0%BE%D1%80%D0%B0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ru.wikipedia.org/wiki/%D0%A0%D0%BE%D1%81%D1%81%D0%B8%D1%8F" TargetMode="External"/><Relationship Id="rId5" Type="http://schemas.openxmlformats.org/officeDocument/2006/relationships/hyperlink" Target="https://ru.wikipedia.org/wiki/%D0%90%D0%B7%D0%B5%D1%80%D0%B1%D0%B0%D0%B9%D0%B4%D0%B6%D0%B0%D0%BD" TargetMode="External"/><Relationship Id="rId4" Type="http://schemas.openxmlformats.org/officeDocument/2006/relationships/hyperlink" Target="https://ru.wikipedia.org/wiki/%D0%91%D0%BE%D0%BB%D1%8C%D1%88%D0%BE%D0%B9_%D0%9A%D0%B0%D0%B2%D0%BA%D0%B0%D0%B7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0%B0%D0%BB%D0%B8%D0%BD%D0%B8%D0%BD%D0%B3%D1%80%D0%B0%D0%B4%D1%81%D0%BA%D0%B0%D1%8F_%D0%BE%D0%B1%D0%BB%D0%B0%D1%81%D1%82%D1%8C" TargetMode="External"/><Relationship Id="rId2" Type="http://schemas.openxmlformats.org/officeDocument/2006/relationships/hyperlink" Target="https://ru.wikipedia.org/wiki/%D0%91%D0%B0%D0%BB%D1%82%D0%B8%D0%B9%D1%81%D0%BA%D0%B0%D1%8F_%D0%BA%D0%BE%D1%81%D0%B0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tools.wmflabs.org/geohack/geohack.php?language=ru&amp;pagename=%D0%9A%D1%80%D0%B0%D0%B9%D0%BD%D0%B8%D0%B5_%D1%82%D0%BE%D1%87%D0%BA%D0%B8_%D0%A0%D0%BE%D1%81%D1%81%D0%B8%D0%B8&amp;params=54_27_45_N_19_38_19_E_region:RU_type:landmark&amp;title=%D0%9D%D0%B0%D1%80%D0%BC%D0%B5%D0%BB%D1%8C%D0%BD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1%81%D0%BA%D0%BE%D0%B2%D1%81%D0%BA%D0%B0%D1%8F_%D0%BE%D0%B1%D0%BB%D0%B0%D1%81%D1%82%D1%8C" TargetMode="External"/><Relationship Id="rId2" Type="http://schemas.openxmlformats.org/officeDocument/2006/relationships/hyperlink" Target="https://ru.wikipedia.org/wiki/%D0%9F%D0%B5%D0%B4%D0%B5%D0%B4%D0%B7%D0%B5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7%D0%B5%D0%BC%D0%BB%D1%8F_%D0%A4%D1%80%D0%B0%D0%BD%D1%86%D0%B0-%D0%98%D0%BE%D1%81%D0%B8%D1%84%D0%B0" TargetMode="External"/><Relationship Id="rId2" Type="http://schemas.openxmlformats.org/officeDocument/2006/relationships/hyperlink" Target="https://ru.wikipedia.org/wiki/%D0%9C%D1%8B%D1%81_%D0%A4%D0%BB%D0%B8%D0%B3%D0%B5%D0%BB%D0%B8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tools.wmflabs.org/geohack/geohack.php?language=ru&amp;pagename=%D0%9A%D1%80%D0%B0%D0%B9%D0%BD%D0%B8%D0%B5_%D1%82%D0%BE%D1%87%D0%BA%D0%B8_%D0%A0%D0%BE%D1%81%D1%81%D0%B8%D0%B8&amp;params=81_50_35_N_59_14_22_E_region:RU_type:landmark&amp;title=%D0%9C%D1%8B%D1%81+%D0%A4%D0%BB%D0%B8%D0%B3%D0%B5%D0%BB%D0%B8" TargetMode="External"/><Relationship Id="rId4" Type="http://schemas.openxmlformats.org/officeDocument/2006/relationships/hyperlink" Target="https://ru.wikipedia.org/wiki/%D0%90%D1%80%D1%85%D0%B0%D0%BD%D0%B3%D0%B5%D0%BB%D1%8C%D1%81%D0%BA%D0%B0%D1%8F_%D0%BE%D0%B1%D0%BB%D0%B0%D1%81%D1%82%D1%8C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1%80%D0%B0%D1%81%D0%BD%D0%BE%D1%8F%D1%80%D1%81%D0%BA%D0%B8%D0%B9_%D0%BA%D1%80%D0%B0%D0%B9" TargetMode="External"/><Relationship Id="rId2" Type="http://schemas.openxmlformats.org/officeDocument/2006/relationships/hyperlink" Target="https://ru.wikipedia.org/wiki/%D0%A7%D0%B5%D0%BB%D1%8E%D1%81%D0%BA%D0%B8%D0%BD_%28%D0%BC%D1%8B%D1%81%29" TargetMode="Externa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7%D1%83%D0%BA%D0%BE%D1%82%D1%81%D0%BA%D0%B8%D0%B9_%D0%B0%D0%B2%D1%82%D0%BE%D0%BD%D0%BE%D0%BC%D0%BD%D1%8B%D0%B9_%D0%BE%D0%BA%D1%80%D1%83%D0%B3" TargetMode="External"/><Relationship Id="rId2" Type="http://schemas.openxmlformats.org/officeDocument/2006/relationships/hyperlink" Target="https://ru.wikipedia.org/wiki/%D0%9E%D1%81%D1%82%D1%80%D0%BE%D0%B2_%D0%A0%D0%B0%D1%82%D0%BC%D0%B0%D0%BD%D0%BE%D0%B2%D0%B0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tools.wmflabs.org/geohack/geohack.php?language=ru&amp;pagename=%D0%9A%D1%80%D0%B0%D0%B9%D0%BD%D0%B8%D0%B5_%D1%82%D0%BE%D1%87%D0%BA%D0%B8_%D0%A0%D0%BE%D1%81%D1%81%D0%B8%D0%B8&amp;params=65_47_N_169_01_W_region:RU_type:isle&amp;title=%D0%9E%D1%81%D1%82%D1%80%D0%BE%D0%B2+%D0%A0%D0%B0%D1%82%D0%BC%D0%B0%D0%BD%D0%BE%D0%B2%D0%B0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7%D1%83%D0%BA%D0%BE%D1%82%D1%81%D0%BA%D0%B8%D0%B9_%D0%B0%D0%B2%D1%82%D0%BE%D0%BD%D0%BE%D0%BC%D0%BD%D1%8B%D0%B9_%D0%BE%D0%BA%D1%80%D1%83%D0%B3" TargetMode="External"/><Relationship Id="rId3" Type="http://schemas.openxmlformats.org/officeDocument/2006/relationships/hyperlink" Target="https://ru.wikipedia.org/wiki/%D0%90%D0%BB%D1%8F%D1%81%D0%BA%D0%B8%D0%BD%D1%81%D0%BA%D0%BE-%D0%B8%D0%BD%D1%83%D0%B8%D1%82%D1%81%D0%BA%D0%B8%D0%B5_%D1%8F%D0%B7%D1%8B%D0%BA%D0%B8" TargetMode="External"/><Relationship Id="rId7" Type="http://schemas.openxmlformats.org/officeDocument/2006/relationships/hyperlink" Target="https://ru.wikipedia.org/wiki/%D0%A7%D1%83%D0%BA%D0%BE%D1%82%D1%81%D0%BA%D0%B8%D0%B9_%D1%80%D0%B0%D0%B9%D0%BE%D0%BD" TargetMode="External"/><Relationship Id="rId2" Type="http://schemas.openxmlformats.org/officeDocument/2006/relationships/hyperlink" Target="https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ru.wikipedia.org/wiki/%D0%A0%D0%BE%D1%81%D1%81%D0%B8%D1%8F" TargetMode="External"/><Relationship Id="rId5" Type="http://schemas.openxmlformats.org/officeDocument/2006/relationships/hyperlink" Target="https://ru.wikipedia.org/wiki/%D0%91%D0%B5%D1%80%D0%B8%D0%BD%D0%B3%D0%BE%D0%B2_%D0%BF%D1%80%D0%BE%D0%BB%D0%B8%D0%B2" TargetMode="External"/><Relationship Id="rId4" Type="http://schemas.openxmlformats.org/officeDocument/2006/relationships/hyperlink" Target="https://ru.wikipedia.org/wiki/%D0%9E%D1%81%D1%82%D1%80%D0%BE%D0%B2%D0%B0_%D0%94%D0%B8%D0%BE%D0%BC%D0%B8%D0%B4%D0%B0" TargetMode="Externa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7%D1%83%D0%BA%D0%BE%D1%82%D1%81%D0%BA%D0%B8%D0%B9_%D0%B0%D0%B2%D1%82%D0%BE%D0%BD%D0%BE%D0%BC%D0%BD%D1%8B%D0%B9_%D0%BE%D0%BA%D1%80%D1%83%D0%B3" TargetMode="External"/><Relationship Id="rId2" Type="http://schemas.openxmlformats.org/officeDocument/2006/relationships/hyperlink" Target="https://ru.wikipedia.org/wiki/%D0%9C%D1%8B%D1%81_%D0%94%D0%B5%D0%B6%D0%BD%D1%91%D0%B2%D0%B0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hyperlink" Target="https://ru.wikipedia.org/wiki/%D0%9A%D1%80%D0%B0%D0%B9%D0%BD%D0%B8%D0%B5_%D1%82%D0%BE%D1%87%D0%BA%D0%B8_%D0%A0%D0%BE%D1%81%D1%81%D0%B8%D0%B8" TargetMode="External"/><Relationship Id="rId7" Type="http://schemas.openxmlformats.org/officeDocument/2006/relationships/hyperlink" Target="https://ru.wikipedia.org/wiki/%D0%95%D0%B2%D1%80%D0%B0%D0%B7%D0%B8%D1%8F" TargetMode="External"/><Relationship Id="rId2" Type="http://schemas.openxmlformats.org/officeDocument/2006/relationships/hyperlink" Target="https://ru.wikipedia.org/wiki/%D0%AD%D1%81%D0%BA%D0%B8%D0%BC%D0%BE%D1%81%D1%81%D0%BA%D0%B8%D0%B9_%D1%8F%D0%B7%D1%8B%D0%BA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ru.wikipedia.org/wiki/%D0%A0%D0%BE%D1%81%D1%81%D0%B8%D1%8F" TargetMode="External"/><Relationship Id="rId5" Type="http://schemas.openxmlformats.org/officeDocument/2006/relationships/hyperlink" Target="https://ru.wikipedia.org/wiki/%D0%9A%D0%BE%D0%BD%D1%82%D0%B8%D0%BD%D0%B5%D0%BD%D1%82#.D0.95.D0.B2.D1.80.D0.B0.D0.B7.D0.B8.D1.8F" TargetMode="External"/><Relationship Id="rId4" Type="http://schemas.openxmlformats.org/officeDocument/2006/relationships/hyperlink" Target="https://ru.wikipedia.org/wiki/%D0%A7%D1%83%D0%BA%D0%BE%D1%82%D1%81%D0%BA%D0%B8%D0%B9_%D0%BF%D0%BE%D0%BB%D1%83%D0%BE%D1%81%D1%82%D1%80%D0%BE%D0%B2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6913" y="3573016"/>
            <a:ext cx="7772400" cy="1944216"/>
          </a:xfrm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  <a:t>Крайние географические точки России</a:t>
            </a:r>
            <a:b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4400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8538" y="4797425"/>
            <a:ext cx="5903912" cy="1655763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Презентация подготовлена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учителем географии и биологии МОУ «СОШ№5»               г. Всеволожска Ленинградской области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Павловой Татьяной Александровной</a:t>
            </a: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549275"/>
            <a:ext cx="66675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9459" name="Объект 5"/>
          <p:cNvSpPr>
            <a:spLocks noGrp="1"/>
          </p:cNvSpPr>
          <p:nvPr>
            <p:ph sz="quarter" idx="13"/>
          </p:nvPr>
        </p:nvSpPr>
        <p:spPr>
          <a:xfrm>
            <a:off x="684213" y="1844675"/>
            <a:ext cx="3803650" cy="4127500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ru-RU" smtClean="0"/>
              <a:t>16-ти метровый маяк –своеобразный памятник  С. Дежневу на мысе его имени.</a:t>
            </a:r>
          </a:p>
        </p:txBody>
      </p:sp>
      <p:pic>
        <p:nvPicPr>
          <p:cNvPr id="19460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5963" y="260350"/>
            <a:ext cx="3060700" cy="38052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140968"/>
            <a:ext cx="4058816" cy="33823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48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561044" cy="5190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7" name="Объект 4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3683000" cy="4525963"/>
          </a:xfrm>
        </p:spPr>
        <p:txBody>
          <a:bodyPr/>
          <a:lstStyle/>
          <a:p>
            <a:pPr eaLnBrk="1" hangingPunct="1"/>
            <a:r>
              <a:rPr lang="ru-RU" smtClean="0"/>
              <a:t>На мысе Дежнёва расположен населённый пункт </a:t>
            </a:r>
            <a:r>
              <a:rPr lang="ru-RU" smtClean="0">
                <a:hlinkClick r:id="rId2" tooltip="Уэлен"/>
              </a:rPr>
              <a:t>Уэлен</a:t>
            </a:r>
            <a:r>
              <a:rPr lang="ru-RU" smtClean="0"/>
              <a:t>, а также заброшенный посёлок морских китобоев </a:t>
            </a:r>
            <a:r>
              <a:rPr lang="ru-RU" smtClean="0">
                <a:hlinkClick r:id="rId3" tooltip="Наукан"/>
              </a:rPr>
              <a:t>Наукан</a:t>
            </a:r>
            <a:endParaRPr lang="ru-RU" smtClean="0"/>
          </a:p>
        </p:txBody>
      </p:sp>
      <p:sp>
        <p:nvSpPr>
          <p:cNvPr id="21508" name="Объект 5"/>
          <p:cNvSpPr>
            <a:spLocks noGrp="1"/>
          </p:cNvSpPr>
          <p:nvPr>
            <p:ph sz="quarter" idx="14"/>
          </p:nvPr>
        </p:nvSpPr>
        <p:spPr>
          <a:xfrm>
            <a:off x="4645025" y="2239963"/>
            <a:ext cx="3803650" cy="38766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50095"/>
            <a:ext cx="4762500" cy="3124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74295"/>
            <a:ext cx="4762500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TextBox 6"/>
          <p:cNvSpPr txBox="1"/>
          <p:nvPr/>
        </p:nvSpPr>
        <p:spPr>
          <a:xfrm>
            <a:off x="7812088" y="3068638"/>
            <a:ext cx="754062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Уэлен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24750" y="6524625"/>
            <a:ext cx="8794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Наукан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Крайняя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южная точка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1371600" y="3767138"/>
            <a:ext cx="6400800" cy="17526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Южная точка — не именованная на картах точка с высотой свыше 3500 м расположена в 2,2 км к востоку от горы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hlinkClick r:id="rId2" tooltip="Рагдан (страница отсутствует)"/>
              </a:rPr>
              <a:t>Рагдан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и к юго-западу от гор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hlinkClick r:id="rId3" tooltip="Несен (страница отсутствует)"/>
              </a:rPr>
              <a:t>Несен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(3,7 км) и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hlinkClick r:id="rId4" tooltip="Базардюзю"/>
              </a:rPr>
              <a:t>Базардюзю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(7,3 км),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hlinkClick r:id="rId5" tooltip="Дагестан"/>
              </a:rPr>
              <a:t>Дагестан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3"/>
          <p:cNvSpPr>
            <a:spLocks noGrp="1"/>
          </p:cNvSpPr>
          <p:nvPr>
            <p:ph type="title"/>
          </p:nvPr>
        </p:nvSpPr>
        <p:spPr>
          <a:xfrm>
            <a:off x="688975" y="404813"/>
            <a:ext cx="7756525" cy="901700"/>
          </a:xfrm>
        </p:spPr>
        <p:txBody>
          <a:bodyPr/>
          <a:lstStyle/>
          <a:p>
            <a:pPr eaLnBrk="1" hangingPunct="1"/>
            <a:r>
              <a:rPr lang="ru-RU" b="1" smtClean="0"/>
              <a:t>Базардюзю́</a:t>
            </a:r>
            <a:r>
              <a:rPr lang="ru-RU" smtClean="0"/>
              <a:t> </a:t>
            </a:r>
          </a:p>
        </p:txBody>
      </p:sp>
      <p:sp>
        <p:nvSpPr>
          <p:cNvPr id="23555" name="Объект 2"/>
          <p:cNvSpPr>
            <a:spLocks noGrp="1"/>
          </p:cNvSpPr>
          <p:nvPr>
            <p:ph sz="quarter" idx="13"/>
          </p:nvPr>
        </p:nvSpPr>
        <p:spPr>
          <a:xfrm>
            <a:off x="611188" y="2133600"/>
            <a:ext cx="2914650" cy="447675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ru-RU" b="1" smtClean="0"/>
              <a:t>Базардюзю́</a:t>
            </a:r>
            <a:r>
              <a:rPr lang="ru-RU" smtClean="0"/>
              <a:t> — </a:t>
            </a:r>
            <a:r>
              <a:rPr lang="ru-RU" smtClean="0">
                <a:hlinkClick r:id="rId2" tooltip="Гора"/>
              </a:rPr>
              <a:t>вершина</a:t>
            </a:r>
            <a:r>
              <a:rPr lang="ru-RU" smtClean="0"/>
              <a:t> </a:t>
            </a:r>
            <a:r>
              <a:rPr lang="ru-RU" smtClean="0">
                <a:hlinkClick r:id="rId3" tooltip="Главный Кавказский хребет"/>
              </a:rPr>
              <a:t>Водораздельного хребта</a:t>
            </a:r>
            <a:r>
              <a:rPr lang="ru-RU" smtClean="0"/>
              <a:t> </a:t>
            </a:r>
            <a:r>
              <a:rPr lang="ru-RU" smtClean="0">
                <a:hlinkClick r:id="rId4" tooltip="Большой Кавказ"/>
              </a:rPr>
              <a:t>Большого Кавказа</a:t>
            </a:r>
            <a:r>
              <a:rPr lang="ru-RU" smtClean="0"/>
              <a:t> на границе </a:t>
            </a:r>
            <a:r>
              <a:rPr lang="ru-RU" smtClean="0">
                <a:hlinkClick r:id="rId5" tooltip="Азербайджан"/>
              </a:rPr>
              <a:t>Азербайджана</a:t>
            </a:r>
            <a:r>
              <a:rPr lang="ru-RU" smtClean="0"/>
              <a:t> и </a:t>
            </a:r>
            <a:r>
              <a:rPr lang="ru-RU" smtClean="0">
                <a:hlinkClick r:id="rId6" tooltip="Россия"/>
              </a:rPr>
              <a:t>России</a:t>
            </a:r>
            <a:r>
              <a:rPr lang="ru-RU" smtClean="0"/>
              <a:t> (</a:t>
            </a:r>
            <a:r>
              <a:rPr lang="ru-RU" smtClean="0">
                <a:hlinkClick r:id="rId7" tooltip="Дагестан"/>
              </a:rPr>
              <a:t>Дагестан</a:t>
            </a:r>
            <a:r>
              <a:rPr lang="ru-RU" smtClean="0"/>
              <a:t>). Высота 4466 м.</a:t>
            </a:r>
          </a:p>
        </p:txBody>
      </p:sp>
      <p:sp>
        <p:nvSpPr>
          <p:cNvPr id="23556" name="Объект 4"/>
          <p:cNvSpPr>
            <a:spLocks noGrp="1"/>
          </p:cNvSpPr>
          <p:nvPr>
            <p:ph sz="quarter" idx="14"/>
          </p:nvPr>
        </p:nvSpPr>
        <p:spPr>
          <a:xfrm>
            <a:off x="4645025" y="2239963"/>
            <a:ext cx="3803650" cy="3876675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Char char="•"/>
            </a:pPr>
            <a:endParaRPr lang="ru-RU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975" y="2420887"/>
            <a:ext cx="4981369" cy="32777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4579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430205" cy="56166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Базардюзю широко известна как самая южная точка России, но на самом деле она находится почти на 4 километра севернее этой точки, на расстоянии 7,3 км. В свою очередь, горы Рагдан и Несен находятся южнее Базардюзю и ближе к самой южной точке границы России, на расстояниях 2,2 и 3,7 км соответственно.</a:t>
            </a:r>
          </a:p>
        </p:txBody>
      </p:sp>
      <p:sp>
        <p:nvSpPr>
          <p:cNvPr id="2560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3341" y="476673"/>
            <a:ext cx="6777318" cy="2376264"/>
          </a:xfrm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Крайняя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западная точка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(Калининградская область)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60800"/>
            <a:ext cx="6400800" cy="2447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Западная точка — погранзастава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Нармельн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hlinkClick r:id="rId2" tooltip="Балтийская коса"/>
              </a:rPr>
              <a:t>Балтийская коса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ru-RU" u="sng" dirty="0" err="1" smtClean="0">
                <a:solidFill>
                  <a:schemeClr val="accent1">
                    <a:lumMod val="50000"/>
                  </a:schemeClr>
                </a:solidFill>
              </a:rPr>
              <a:t>Гданьского</a:t>
            </a:r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</a:rPr>
              <a:t> залива, </a:t>
            </a:r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  <a:hlinkClick r:id="rId3" tooltip="Калининградская область"/>
              </a:rPr>
              <a:t>Калининградская область</a:t>
            </a:r>
            <a:endParaRPr lang="ru-RU" u="sng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hlinkClick r:id="rId4"/>
              </a:rPr>
              <a:t>54°27′45″ с. ш. 19°38′19″ </a:t>
            </a:r>
            <a:r>
              <a:rPr lang="ru-RU" dirty="0" smtClean="0">
                <a:hlinkClick r:id="rId4"/>
              </a:rPr>
              <a:t>в. д.</a:t>
            </a:r>
            <a:r>
              <a:rPr lang="ru-RU" dirty="0" smtClean="0"/>
              <a:t> 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73" y="620688"/>
            <a:ext cx="8589424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Крайняя з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ападная точка компактной территории России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767138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Западная точка — берег реки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hlinkClick r:id="rId2" tooltip="Педедзе"/>
              </a:rPr>
              <a:t>Педедзе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hlinkClick r:id="rId3" tooltip="Псковская область"/>
              </a:rPr>
              <a:t>Псковская область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(27°19’в.д.)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17500"/>
            <a:ext cx="8697913" cy="633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ъект 2"/>
          <p:cNvSpPr>
            <a:spLocks noGrp="1"/>
          </p:cNvSpPr>
          <p:nvPr>
            <p:ph idx="1"/>
          </p:nvPr>
        </p:nvSpPr>
        <p:spPr>
          <a:xfrm>
            <a:off x="900113" y="4591050"/>
            <a:ext cx="7797800" cy="2292350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ru-RU" smtClean="0"/>
              <a:t> Западная точка компактной части России находится  в Псковской области, чуть севернее стыка границ Эстонии, Латвии и России (27°17' в.д.).</a:t>
            </a:r>
            <a:br>
              <a:rPr lang="ru-RU" smtClean="0"/>
            </a:br>
            <a:endParaRPr lang="ru-RU" smtClean="0"/>
          </a:p>
        </p:txBody>
      </p:sp>
      <p:sp>
        <p:nvSpPr>
          <p:cNvPr id="29699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6632"/>
            <a:ext cx="5731396" cy="42985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Крайняя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островная северная точка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767138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Северная точка — окрестности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hlinkClick r:id="rId2" tooltip="Мыс Флигели"/>
              </a:rPr>
              <a:t>мыса Флигели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hlinkClick r:id="rId3" tooltip="Земля Франца-Иосифа"/>
              </a:rPr>
              <a:t>Земля Франца-Иосифа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hlinkClick r:id="rId4" tooltip="Архангельская область"/>
              </a:rPr>
              <a:t>Архангельская область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hlinkClick r:id="rId5"/>
              </a:rPr>
              <a:t>81°50′35″ с. ш. 59°14′22″ в. д.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539750" y="981075"/>
            <a:ext cx="3733800" cy="5510213"/>
          </a:xfrm>
        </p:spPr>
        <p:txBody>
          <a:bodyPr rtlCol="0">
            <a:normAutofit fontScale="92500" lnSpcReduction="10000"/>
          </a:bodyPr>
          <a:lstStyle/>
          <a:p>
            <a:pPr marL="365760" indent="-36576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Остров Рудольфа — самый северный из островов Земли Франца-Иосифа. Мыс Флигели на острове — самая северная точка суши, принадлежащая Российской Федерации, одновременно самая северная точка Европы. Остров административно принадлежит Архангельской области. Площадь 297 км2. Почти полностью покрыт ледником.</a:t>
            </a:r>
            <a:b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748" name="Объект 5"/>
          <p:cNvSpPr>
            <a:spLocks noGrp="1"/>
          </p:cNvSpPr>
          <p:nvPr>
            <p:ph sz="quarter" idx="14"/>
          </p:nvPr>
        </p:nvSpPr>
        <p:spPr>
          <a:xfrm>
            <a:off x="4645025" y="2239963"/>
            <a:ext cx="3803650" cy="3876675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Char char="•"/>
            </a:pPr>
            <a:endParaRPr lang="ru-RU" smtClean="0"/>
          </a:p>
        </p:txBody>
      </p:sp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88" y="234950"/>
            <a:ext cx="4268787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038" y="3332163"/>
            <a:ext cx="4279900" cy="3297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948488" y="6308725"/>
            <a:ext cx="151130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Мыс Флигели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08638" y="3054350"/>
            <a:ext cx="353536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cs"/>
              </a:rPr>
              <a:t>Крест в честь Георгия Седова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836613"/>
            <a:ext cx="4038600" cy="5688012"/>
          </a:xfrm>
        </p:spPr>
        <p:txBody>
          <a:bodyPr rtlCol="0">
            <a:normAutofit fontScale="92500" lnSpcReduction="10000"/>
          </a:bodyPr>
          <a:lstStyle/>
          <a:p>
            <a:pPr marL="365760" indent="-365760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Остров, как и весь архипелаг Франца-Иосифа, открыт в 1873 австро-венгерской экспедицией исследователя Ю.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Пайера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был назван по имени Рудольфа, кронпринца Австрии. В 1936 году на острове была создана база первой советской воздушной экспедиции на Северный полюс. Оттуда в мае 1937 года четыре тяжелых четырёхмоторных самолета АНТ-6 доставили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папанинцев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на вершину мира.</a:t>
            </a:r>
          </a:p>
        </p:txBody>
      </p:sp>
      <p:sp>
        <p:nvSpPr>
          <p:cNvPr id="32772" name="Объект 4"/>
          <p:cNvSpPr>
            <a:spLocks noGrp="1"/>
          </p:cNvSpPr>
          <p:nvPr>
            <p:ph sz="quarter" idx="14"/>
          </p:nvPr>
        </p:nvSpPr>
        <p:spPr>
          <a:xfrm>
            <a:off x="4643438" y="1916113"/>
            <a:ext cx="4038600" cy="4525962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Char char="•"/>
            </a:pPr>
            <a:endParaRPr lang="ru-RU" smtClean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663" y="548680"/>
            <a:ext cx="2667000" cy="2190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84984"/>
            <a:ext cx="3810000" cy="2619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Крайняя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материковая северная точка 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767138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Северная точка —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hlinkClick r:id="rId2" tooltip="Челюскин (мыс)"/>
              </a:rPr>
              <a:t>мыс Челюскин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hlinkClick r:id="rId3" tooltip="Красноярский край"/>
              </a:rPr>
              <a:t>Красноярский край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(77°43’с.ш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8500" y="2060575"/>
            <a:ext cx="7747000" cy="4392613"/>
          </a:xfrm>
        </p:spPr>
        <p:txBody>
          <a:bodyPr rtlCol="0">
            <a:normAutofit lnSpcReduction="10000"/>
          </a:bodyPr>
          <a:lstStyle/>
          <a:p>
            <a:pPr marL="365760" indent="-365760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Мыса Челюскин, который является самой северной точкой полуострова Таймыр и материка Евразия, человек впервые достиг в 1742 году. Тогда экспедиция во главе с Семеном Ивановичем Челюскиным назвала мыс Восточно-Северным. Она проходила в рамках Великой Северной экспедиции, которая была одобрена Адмиралтейств-коллегией, считавшей, что необходимо подробно исследовать север России от Печоры до Чукотки и сделать описание тех мест. В честь Семена Челюскина, полярного мореплавателя и исследователя севера России, мыс назвали уже в 1842 году, когда отмечали столетие его экспедиции.</a:t>
            </a:r>
          </a:p>
        </p:txBody>
      </p:sp>
      <p:sp>
        <p:nvSpPr>
          <p:cNvPr id="3481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5843" name="Объект 2"/>
          <p:cNvSpPr>
            <a:spLocks noGrp="1"/>
          </p:cNvSpPr>
          <p:nvPr>
            <p:ph sz="quarter" idx="13"/>
          </p:nvPr>
        </p:nvSpPr>
        <p:spPr>
          <a:xfrm>
            <a:off x="685800" y="2239963"/>
            <a:ext cx="3803650" cy="38766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5844" name="Объект 3"/>
          <p:cNvSpPr>
            <a:spLocks noGrp="1"/>
          </p:cNvSpPr>
          <p:nvPr>
            <p:ph sz="quarter" idx="14"/>
          </p:nvPr>
        </p:nvSpPr>
        <p:spPr>
          <a:xfrm>
            <a:off x="4932363" y="1600200"/>
            <a:ext cx="3754437" cy="4525963"/>
          </a:xfrm>
        </p:spPr>
        <p:txBody>
          <a:bodyPr/>
          <a:lstStyle/>
          <a:p>
            <a:pPr algn="just" eaLnBrk="1" hangingPunct="1"/>
            <a:r>
              <a:rPr lang="ru-RU" smtClean="0"/>
              <a:t>Мыс Челюскина северная оконечность полуострова Таймыр и самая северная точка материка Евразия.</a:t>
            </a:r>
          </a:p>
          <a:p>
            <a:pPr algn="just" eaLnBrk="1" hangingPunct="1"/>
            <a:r>
              <a:rPr lang="ru-RU" smtClean="0"/>
              <a:t>На мысе в 1932 сооружена полярная станция.</a:t>
            </a:r>
          </a:p>
          <a:p>
            <a:pPr algn="just" eaLnBrk="1" hangingPunct="1"/>
            <a:endParaRPr lang="ru-RU" smtClean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83" y="3212976"/>
            <a:ext cx="4704523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35" y="332656"/>
            <a:ext cx="2220920" cy="27539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5847" name="TextBox 5"/>
          <p:cNvSpPr txBox="1">
            <a:spLocks noChangeArrowheads="1"/>
          </p:cNvSpPr>
          <p:nvPr/>
        </p:nvSpPr>
        <p:spPr bwMode="auto">
          <a:xfrm>
            <a:off x="2163763" y="2924175"/>
            <a:ext cx="1847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/>
              <a:t>Семен Челюскин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6867" name="Объект 4"/>
          <p:cNvSpPr>
            <a:spLocks noGrp="1"/>
          </p:cNvSpPr>
          <p:nvPr>
            <p:ph sz="quarter" idx="13"/>
          </p:nvPr>
        </p:nvSpPr>
        <p:spPr>
          <a:xfrm>
            <a:off x="685800" y="2239963"/>
            <a:ext cx="3803650" cy="3876675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Char char="•"/>
            </a:pP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860925" y="836613"/>
            <a:ext cx="3754438" cy="5764212"/>
          </a:xfrm>
        </p:spPr>
        <p:txBody>
          <a:bodyPr rtlCol="0">
            <a:normAutofit fontScale="92500" lnSpcReduction="10000"/>
          </a:bodyPr>
          <a:lstStyle/>
          <a:p>
            <a:pPr marL="365760" indent="-365760"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 настоящее время на мысе находится   станция называемая радиометеорологическим центром, где зимуют от 8 до 10 человек. Здесь же расположен и самый северный аэродром континентальной Евразии «Мыс Челюскин», который обслуживается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Хатангским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объединённым авиапредприятием. От аэродрома осталась только вертолётная площадка, обслуживается военными.</a:t>
            </a:r>
            <a:b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66" y="3645023"/>
            <a:ext cx="4666629" cy="3099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67" y="251583"/>
            <a:ext cx="4666628" cy="3384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Крайняя островная восточная точка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767138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Восточная точка —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hlinkClick r:id="rId2" tooltip="Остров Ратманова"/>
              </a:rPr>
              <a:t>остров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hlinkClick r:id="rId2" tooltip="Остров Ратманова"/>
              </a:rPr>
              <a:t>Ратманова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hlinkClick r:id="rId3" tooltip="Чукотский автономный округ"/>
              </a:rPr>
              <a:t>Чукотский автономный округ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hlinkClick r:id="rId4"/>
              </a:rPr>
              <a:t>65°47′ с. ш. 169°01′ з. д.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5"/>
          <p:cNvSpPr>
            <a:spLocks noGrp="1"/>
          </p:cNvSpPr>
          <p:nvPr>
            <p:ph type="title"/>
          </p:nvPr>
        </p:nvSpPr>
        <p:spPr>
          <a:xfrm>
            <a:off x="690563" y="765175"/>
            <a:ext cx="7754937" cy="503238"/>
          </a:xfrm>
        </p:spPr>
        <p:txBody>
          <a:bodyPr/>
          <a:lstStyle/>
          <a:p>
            <a:pPr eaLnBrk="1" hangingPunct="1"/>
            <a:r>
              <a:rPr lang="ru-RU" b="1" smtClean="0"/>
              <a:t>Остров Ратма́нова</a:t>
            </a:r>
            <a:endParaRPr lang="ru-RU" smtClean="0"/>
          </a:p>
        </p:txBody>
      </p:sp>
      <p:sp>
        <p:nvSpPr>
          <p:cNvPr id="13315" name="Объект 6"/>
          <p:cNvSpPr>
            <a:spLocks noGrp="1"/>
          </p:cNvSpPr>
          <p:nvPr>
            <p:ph type="body" idx="1"/>
          </p:nvPr>
        </p:nvSpPr>
        <p:spPr>
          <a:xfrm>
            <a:off x="698500" y="1341438"/>
            <a:ext cx="7735888" cy="3925887"/>
          </a:xfrm>
        </p:spPr>
        <p:txBody>
          <a:bodyPr/>
          <a:lstStyle/>
          <a:p>
            <a:pPr eaLnBrk="1" hangingPunct="1"/>
            <a:r>
              <a:rPr lang="ru-RU" sz="2200" b="1" smtClean="0"/>
              <a:t>Остров Ратма́нова</a:t>
            </a:r>
            <a:r>
              <a:rPr lang="ru-RU" sz="2200" smtClean="0"/>
              <a:t> (</a:t>
            </a:r>
            <a:r>
              <a:rPr lang="ru-RU" sz="2200" smtClean="0">
                <a:hlinkClick r:id="rId2" tooltip="Английский язык"/>
              </a:rPr>
              <a:t>англ.</a:t>
            </a:r>
            <a:r>
              <a:rPr lang="ru-RU" sz="2200" smtClean="0"/>
              <a:t> </a:t>
            </a:r>
            <a:r>
              <a:rPr lang="ru-RU" sz="2200" i="1" smtClean="0"/>
              <a:t>Big Diomede Island</a:t>
            </a:r>
            <a:r>
              <a:rPr lang="ru-RU" sz="2200" smtClean="0"/>
              <a:t> — Большой Диомид, </a:t>
            </a:r>
            <a:r>
              <a:rPr lang="ru-RU" sz="2200" smtClean="0">
                <a:hlinkClick r:id="rId3" tooltip="Аляскинско-инуитские языки"/>
              </a:rPr>
              <a:t>инуитск.</a:t>
            </a:r>
            <a:r>
              <a:rPr lang="ru-RU" sz="2200" smtClean="0"/>
              <a:t> </a:t>
            </a:r>
            <a:r>
              <a:rPr lang="ru-RU" sz="2200" i="1" smtClean="0"/>
              <a:t>Imaqliq</a:t>
            </a:r>
            <a:r>
              <a:rPr lang="ru-RU" sz="2200" smtClean="0"/>
              <a:t>) — остров в составе </a:t>
            </a:r>
            <a:r>
              <a:rPr lang="ru-RU" sz="2200" smtClean="0">
                <a:hlinkClick r:id="rId4" tooltip="Острова Диомида"/>
              </a:rPr>
              <a:t>островов Диомида</a:t>
            </a:r>
            <a:r>
              <a:rPr lang="ru-RU" sz="2200" smtClean="0"/>
              <a:t> в </a:t>
            </a:r>
            <a:r>
              <a:rPr lang="ru-RU" sz="2200" smtClean="0">
                <a:hlinkClick r:id="rId5" tooltip="Берингов пролив"/>
              </a:rPr>
              <a:t>Беринговом проливе</a:t>
            </a:r>
            <a:r>
              <a:rPr lang="ru-RU" sz="2200" smtClean="0"/>
              <a:t>, самая восточная точка территории </a:t>
            </a:r>
            <a:r>
              <a:rPr lang="ru-RU" sz="2200" smtClean="0">
                <a:hlinkClick r:id="rId6" tooltip="Россия"/>
              </a:rPr>
              <a:t>Российской Федерации</a:t>
            </a:r>
            <a:r>
              <a:rPr lang="ru-RU" sz="2200" smtClean="0"/>
              <a:t>.</a:t>
            </a:r>
          </a:p>
          <a:p>
            <a:pPr eaLnBrk="1" hangingPunct="1"/>
            <a:r>
              <a:rPr lang="ru-RU" sz="2200" smtClean="0"/>
              <a:t>Административно относится к </a:t>
            </a:r>
            <a:r>
              <a:rPr lang="ru-RU" sz="2200" smtClean="0">
                <a:hlinkClick r:id="rId7" tooltip="Чукотский район"/>
              </a:rPr>
              <a:t>Чукотскому району</a:t>
            </a:r>
            <a:r>
              <a:rPr lang="ru-RU" sz="2200" smtClean="0"/>
              <a:t> </a:t>
            </a:r>
            <a:r>
              <a:rPr lang="ru-RU" sz="2200" smtClean="0">
                <a:hlinkClick r:id="rId8" tooltip="Чукотский автономный округ"/>
              </a:rPr>
              <a:t>Чукотского автономного округа</a:t>
            </a:r>
            <a:r>
              <a:rPr lang="ru-RU" sz="2200" smtClean="0"/>
              <a:t>. Постоянное население на острове отсутствует, однако здесь размещена база российских пограничников.</a:t>
            </a:r>
          </a:p>
          <a:p>
            <a:pPr eaLnBrk="1" hangingPunct="1"/>
            <a:endParaRPr lang="ru-RU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69" y="4149080"/>
            <a:ext cx="6096000" cy="2381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24" y="260648"/>
            <a:ext cx="8502840" cy="62646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05064"/>
            <a:ext cx="2886216" cy="23089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805" y="116632"/>
            <a:ext cx="4191000" cy="2828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45557"/>
            <a:ext cx="57150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>
          <a:extLst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Крайняя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материковая восточная точка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767138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Восточная точка —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hlinkClick r:id="rId2" tooltip="Мыс Дежнёва"/>
              </a:rPr>
              <a:t>мыс Дежнёва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hlinkClick r:id="rId3" tooltip="Чукотский автономный округ"/>
              </a:rPr>
              <a:t>Чукотский автономный округ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Мыс Дежнёва</a:t>
            </a:r>
            <a:endParaRPr lang="ru-RU" smtClean="0"/>
          </a:p>
        </p:txBody>
      </p:sp>
      <p:sp>
        <p:nvSpPr>
          <p:cNvPr id="17411" name="Объект 2"/>
          <p:cNvSpPr>
            <a:spLocks noGrp="1"/>
          </p:cNvSpPr>
          <p:nvPr>
            <p:ph sz="quarter" idx="13"/>
          </p:nvPr>
        </p:nvSpPr>
        <p:spPr>
          <a:xfrm>
            <a:off x="539750" y="1989138"/>
            <a:ext cx="3825875" cy="4137025"/>
          </a:xfrm>
        </p:spPr>
        <p:txBody>
          <a:bodyPr/>
          <a:lstStyle/>
          <a:p>
            <a:pPr eaLnBrk="1" hangingPunct="1"/>
            <a:r>
              <a:rPr lang="ru-RU" b="1" smtClean="0"/>
              <a:t>Мыс Дежнёва</a:t>
            </a:r>
            <a:r>
              <a:rPr lang="ru-RU" smtClean="0"/>
              <a:t> (</a:t>
            </a:r>
            <a:r>
              <a:rPr lang="ru-RU" smtClean="0">
                <a:hlinkClick r:id="rId2" tooltip="Эскимосский язык"/>
              </a:rPr>
              <a:t>эск.</a:t>
            </a:r>
            <a:r>
              <a:rPr lang="ru-RU" smtClean="0"/>
              <a:t> </a:t>
            </a:r>
            <a:r>
              <a:rPr lang="ru-RU" i="1" smtClean="0"/>
              <a:t>Тугнехалха</a:t>
            </a:r>
            <a:r>
              <a:rPr lang="ru-RU" smtClean="0"/>
              <a:t>) — </a:t>
            </a:r>
            <a:r>
              <a:rPr lang="ru-RU" smtClean="0">
                <a:hlinkClick r:id="rId3" tooltip="Крайние точки России"/>
              </a:rPr>
              <a:t>крайняя восточная точка</a:t>
            </a:r>
            <a:r>
              <a:rPr lang="ru-RU" smtClean="0"/>
              <a:t> </a:t>
            </a:r>
            <a:r>
              <a:rPr lang="ru-RU" smtClean="0">
                <a:hlinkClick r:id="rId4" tooltip="Чукотский полуостров"/>
              </a:rPr>
              <a:t>Чукотского полуострова</a:t>
            </a:r>
            <a:r>
              <a:rPr lang="ru-RU" smtClean="0"/>
              <a:t> и, соответственно, крайняя восточная </a:t>
            </a:r>
            <a:r>
              <a:rPr lang="ru-RU" smtClean="0">
                <a:hlinkClick r:id="rId5" tooltip="Континент"/>
              </a:rPr>
              <a:t>материковая</a:t>
            </a:r>
            <a:r>
              <a:rPr lang="ru-RU" smtClean="0"/>
              <a:t> точка </a:t>
            </a:r>
            <a:r>
              <a:rPr lang="ru-RU" smtClean="0">
                <a:hlinkClick r:id="rId6" tooltip="Россия"/>
              </a:rPr>
              <a:t>России</a:t>
            </a:r>
            <a:r>
              <a:rPr lang="ru-RU" smtClean="0"/>
              <a:t> и всей </a:t>
            </a:r>
            <a:r>
              <a:rPr lang="ru-RU" smtClean="0">
                <a:hlinkClick r:id="rId7" tooltip="Евразия"/>
              </a:rPr>
              <a:t>Евразии</a:t>
            </a:r>
            <a:r>
              <a:rPr lang="ru-RU" smtClean="0"/>
              <a:t>.</a:t>
            </a:r>
          </a:p>
        </p:txBody>
      </p:sp>
      <p:sp>
        <p:nvSpPr>
          <p:cNvPr id="17412" name="Объект 4"/>
          <p:cNvSpPr>
            <a:spLocks noGrp="1"/>
          </p:cNvSpPr>
          <p:nvPr>
            <p:ph sz="quarter" idx="14"/>
          </p:nvPr>
        </p:nvSpPr>
        <p:spPr>
          <a:xfrm>
            <a:off x="4645025" y="2239963"/>
            <a:ext cx="3803650" cy="38766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48880"/>
            <a:ext cx="4360608" cy="2722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Объект 2"/>
          <p:cNvSpPr>
            <a:spLocks noGrp="1"/>
          </p:cNvSpPr>
          <p:nvPr>
            <p:ph sz="quarter" idx="13"/>
          </p:nvPr>
        </p:nvSpPr>
        <p:spPr>
          <a:xfrm>
            <a:off x="457200" y="1052513"/>
            <a:ext cx="4038600" cy="5073650"/>
          </a:xfrm>
        </p:spPr>
        <p:txBody>
          <a:bodyPr rtlCol="0">
            <a:normAutofit lnSpcReduction="10000"/>
          </a:bodyPr>
          <a:lstStyle/>
          <a:p>
            <a:pPr marL="365760" indent="-365760" algn="just"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Семен Иванович Дежнев в 1648 году обогнул Чукотский полуостров с севера и доказал, что из Европы в Китай можно добраться и через северные моря. Он на 80 лет раньше </a:t>
            </a:r>
            <a:r>
              <a:rPr lang="ru-RU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Витуса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Беринга прошел через пролив, отделяющий Америку от Евразии, но про русских первопроходцев в Старом Свете тогда мало что знали. Поэтому слава досталась Берингу. Однако в 1879 году, восстанавливая справедливость, шведский исследователь Арктики Нильс </a:t>
            </a:r>
            <a:r>
              <a:rPr lang="ru-RU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Норденшельд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назвал крайнюю восточную точку Евразии – мыс Дежнева, именем русского мореплавателя. До этого времени мыс назывался Восточным.</a:t>
            </a:r>
          </a:p>
        </p:txBody>
      </p:sp>
      <p:pic>
        <p:nvPicPr>
          <p:cNvPr id="18436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35600" y="2060575"/>
            <a:ext cx="2378075" cy="3352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cafca2c58ca180e89f83165856c88e7c838e4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вердый переплет">
    <a:dk1>
      <a:sysClr val="windowText" lastClr="000000"/>
    </a:dk1>
    <a:lt1>
      <a:sysClr val="window" lastClr="FFFFFF"/>
    </a:lt1>
    <a:dk2>
      <a:srgbClr val="895D1D"/>
    </a:dk2>
    <a:lt2>
      <a:srgbClr val="ECE9C6"/>
    </a:lt2>
    <a:accent1>
      <a:srgbClr val="873624"/>
    </a:accent1>
    <a:accent2>
      <a:srgbClr val="D6862D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275</TotalTime>
  <Words>530</Words>
  <Application>Microsoft Office PowerPoint</Application>
  <PresentationFormat>Экран (4:3)</PresentationFormat>
  <Paragraphs>44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Calibri</vt:lpstr>
      <vt:lpstr>Arial</vt:lpstr>
      <vt:lpstr>Times New Roman</vt:lpstr>
      <vt:lpstr>Wingdings</vt:lpstr>
      <vt:lpstr>Book Antiqua</vt:lpstr>
      <vt:lpstr>Твердый переплет</vt:lpstr>
      <vt:lpstr>Крайние географические точки России </vt:lpstr>
      <vt:lpstr>Презентация PowerPoint</vt:lpstr>
      <vt:lpstr>Крайняя островная восточная точка</vt:lpstr>
      <vt:lpstr>Остров Ратма́нова</vt:lpstr>
      <vt:lpstr>Презентация PowerPoint</vt:lpstr>
      <vt:lpstr>Презентация PowerPoint</vt:lpstr>
      <vt:lpstr>Крайняя материковая восточная точка</vt:lpstr>
      <vt:lpstr>Мыс Дежнёва</vt:lpstr>
      <vt:lpstr>Презентация PowerPoint</vt:lpstr>
      <vt:lpstr>Презентация PowerPoint</vt:lpstr>
      <vt:lpstr>Презентация PowerPoint</vt:lpstr>
      <vt:lpstr>Презентация PowerPoint</vt:lpstr>
      <vt:lpstr>Крайняя южная точка</vt:lpstr>
      <vt:lpstr>Базардюзю́ </vt:lpstr>
      <vt:lpstr>Презентация PowerPoint</vt:lpstr>
      <vt:lpstr>Презентация PowerPoint</vt:lpstr>
      <vt:lpstr>Крайняя западная точка  (Калининградская область)</vt:lpstr>
      <vt:lpstr>Презентация PowerPoint</vt:lpstr>
      <vt:lpstr>Крайняя западная точка компактной территории России</vt:lpstr>
      <vt:lpstr>Презентация PowerPoint</vt:lpstr>
      <vt:lpstr>Крайняя островная северная точка</vt:lpstr>
      <vt:lpstr>Презентация PowerPoint</vt:lpstr>
      <vt:lpstr>Презентация PowerPoint</vt:lpstr>
      <vt:lpstr>Крайняя материковая северная точка 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Остров Ратма́нова</dc:title>
  <dc:creator>1</dc:creator>
  <cp:lastModifiedBy>Олег Грибан</cp:lastModifiedBy>
  <cp:revision>36</cp:revision>
  <dcterms:created xsi:type="dcterms:W3CDTF">2014-08-30T07:23:05Z</dcterms:created>
  <dcterms:modified xsi:type="dcterms:W3CDTF">2014-09-19T15:29:16Z</dcterms:modified>
</cp:coreProperties>
</file>