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58" r:id="rId3"/>
    <p:sldId id="260" r:id="rId4"/>
    <p:sldId id="263" r:id="rId5"/>
    <p:sldId id="264" r:id="rId6"/>
    <p:sldId id="265" r:id="rId7"/>
    <p:sldId id="267" r:id="rId8"/>
    <p:sldId id="266" r:id="rId9"/>
    <p:sldId id="310" r:id="rId10"/>
    <p:sldId id="311" r:id="rId11"/>
    <p:sldId id="268" r:id="rId12"/>
    <p:sldId id="312" r:id="rId13"/>
    <p:sldId id="270" r:id="rId14"/>
    <p:sldId id="271" r:id="rId15"/>
    <p:sldId id="272" r:id="rId16"/>
    <p:sldId id="273" r:id="rId17"/>
    <p:sldId id="313" r:id="rId18"/>
    <p:sldId id="274" r:id="rId19"/>
    <p:sldId id="275" r:id="rId20"/>
    <p:sldId id="316" r:id="rId21"/>
    <p:sldId id="31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00CC"/>
    <a:srgbClr val="990033"/>
    <a:srgbClr val="660033"/>
    <a:srgbClr val="00CC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8" autoAdjust="0"/>
    <p:restoredTop sz="94607" autoAdjust="0"/>
  </p:normalViewPr>
  <p:slideViewPr>
    <p:cSldViewPr>
      <p:cViewPr>
        <p:scale>
          <a:sx n="70" d="100"/>
          <a:sy n="70" d="100"/>
        </p:scale>
        <p:origin x="-12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883BF-B6E2-4764-93D4-C4836039ED77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E2A85-7DF6-40A7-8F68-9279525759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E2A85-7DF6-40A7-8F68-9279525759C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E2A85-7DF6-40A7-8F68-9279525759C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E2A85-7DF6-40A7-8F68-9279525759C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E2A85-7DF6-40A7-8F68-9279525759C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image" Target="../media/image57.png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11" Type="http://schemas.openxmlformats.org/officeDocument/2006/relationships/image" Target="../media/image73.jpeg"/><Relationship Id="rId5" Type="http://schemas.openxmlformats.org/officeDocument/2006/relationships/image" Target="../media/image67.jpeg"/><Relationship Id="rId10" Type="http://schemas.openxmlformats.org/officeDocument/2006/relationships/image" Target="../media/image72.jpeg"/><Relationship Id="rId4" Type="http://schemas.openxmlformats.org/officeDocument/2006/relationships/image" Target="../media/image66.jpeg"/><Relationship Id="rId9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hyperlink" Target="http://www.stihi.ru/avtor/nikitka2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0zn.ru/" TargetMode="External"/><Relationship Id="rId13" Type="http://schemas.openxmlformats.org/officeDocument/2006/relationships/hyperlink" Target="http://geoportal.tversu.ru/cgibin/mapserv.exe?map=/ms4w/apps/Atlas/map/Geogr_map.map&amp;layer=copyright&amp;layer=border&amp;layer=Big_rivers&amp;layer=rivers&amp;layer=laces&amp;layer=relief&amp;layer=relief_points&amp;mode=browse" TargetMode="External"/><Relationship Id="rId18" Type="http://schemas.openxmlformats.org/officeDocument/2006/relationships/hyperlink" Target="http://www.polyester.ru/" TargetMode="External"/><Relationship Id="rId3" Type="http://schemas.openxmlformats.org/officeDocument/2006/relationships/hyperlink" Target="http://www.kp.ru/daily/24145/362292/" TargetMode="External"/><Relationship Id="rId21" Type="http://schemas.openxmlformats.org/officeDocument/2006/relationships/hyperlink" Target="http://gildiya-avtorov.ru/tver/Poleznye_iskopaemye_tverskoy_oblasti.html" TargetMode="External"/><Relationship Id="rId7" Type="http://schemas.openxmlformats.org/officeDocument/2006/relationships/hyperlink" Target="http://video3.vokrugsveta.ru/" TargetMode="External"/><Relationship Id="rId12" Type="http://schemas.openxmlformats.org/officeDocument/2006/relationships/hyperlink" Target="http://zapovednik.cwx.ru/" TargetMode="External"/><Relationship Id="rId17" Type="http://schemas.openxmlformats.org/officeDocument/2006/relationships/hyperlink" Target="http://www.plems.ru/about_us/structure/zavolzhskoye/" TargetMode="External"/><Relationship Id="rId2" Type="http://schemas.openxmlformats.org/officeDocument/2006/relationships/hyperlink" Target="http://rusmi.cz/turizm-v-tverskoi-oblasti" TargetMode="External"/><Relationship Id="rId16" Type="http://schemas.openxmlformats.org/officeDocument/2006/relationships/hyperlink" Target="http://www.vpekar.ru/" TargetMode="External"/><Relationship Id="rId20" Type="http://schemas.openxmlformats.org/officeDocument/2006/relationships/hyperlink" Target="http://www.protown.ru/russia/obl/articles/3446.html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dts.tver.ru/" TargetMode="External"/><Relationship Id="rId11" Type="http://schemas.openxmlformats.org/officeDocument/2006/relationships/hyperlink" Target="http://www.megabook.ru/Article.asp?AID=604960" TargetMode="External"/><Relationship Id="rId5" Type="http://schemas.openxmlformats.org/officeDocument/2006/relationships/hyperlink" Target="http://www.tverprovince.ru/" TargetMode="External"/><Relationship Id="rId15" Type="http://schemas.openxmlformats.org/officeDocument/2006/relationships/hyperlink" Target="http://foroll.com/ru/firm/20508/torvz_torzhokskiy_vagonostroitelnyy_zavod/about/" TargetMode="External"/><Relationship Id="rId10" Type="http://schemas.openxmlformats.org/officeDocument/2006/relationships/hyperlink" Target="http://www.region.tver.ru/" TargetMode="External"/><Relationship Id="rId19" Type="http://schemas.openxmlformats.org/officeDocument/2006/relationships/hyperlink" Target="http://www.mnr.gov.ru/maps/?region=69" TargetMode="External"/><Relationship Id="rId4" Type="http://schemas.openxmlformats.org/officeDocument/2006/relationships/hyperlink" Target="http://ru.wikipedia.org/" TargetMode="External"/><Relationship Id="rId9" Type="http://schemas.openxmlformats.org/officeDocument/2006/relationships/hyperlink" Target="http://obl-tver.ru/" TargetMode="External"/><Relationship Id="rId14" Type="http://schemas.openxmlformats.org/officeDocument/2006/relationships/hyperlink" Target="http://www.tvz.ru/" TargetMode="External"/><Relationship Id="rId22" Type="http://schemas.openxmlformats.org/officeDocument/2006/relationships/hyperlink" Target="http://www.tvernedra.ru/product15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user\Desktop\tver2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3923928" y="1412776"/>
            <a:ext cx="2320400" cy="14393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0"/>
            <a:ext cx="5904656" cy="147218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Cambria" pitchFamily="18" charset="0"/>
              </a:rPr>
              <a:t>Край мой родной – Тверская земля!</a:t>
            </a:r>
            <a:endParaRPr lang="ru-RU" sz="4800" dirty="0">
              <a:latin typeface="Cambria" pitchFamily="18" charset="0"/>
            </a:endParaRPr>
          </a:p>
        </p:txBody>
      </p:sp>
      <p:pic>
        <p:nvPicPr>
          <p:cNvPr id="1026" name="Picture 2" descr="C:\Users\user\Downloads\4629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5" y="113502"/>
            <a:ext cx="1590176" cy="1659314"/>
          </a:xfrm>
          <a:prstGeom prst="rect">
            <a:avLst/>
          </a:prstGeom>
          <a:noFill/>
        </p:spPr>
      </p:pic>
      <p:pic>
        <p:nvPicPr>
          <p:cNvPr id="9" name="Picture 4" descr="C:\Users\user\Desktop\karta.gif"/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2528380" y="1916832"/>
            <a:ext cx="6615620" cy="4680520"/>
          </a:xfrm>
          <a:prstGeom prst="rect">
            <a:avLst/>
          </a:prstGeom>
          <a:noFill/>
        </p:spPr>
      </p:pic>
      <p:pic>
        <p:nvPicPr>
          <p:cNvPr id="1033" name="Picture 9" descr="C:\Users\user\Desktop\58740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2411760" y="1844824"/>
            <a:ext cx="2448272" cy="1368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4" name="Picture 10" descr="C:\Users\user\Desktop\0_554e6_122f476b_XL.jpg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1115616" y="2210403"/>
            <a:ext cx="2304256" cy="15066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971600" y="5517232"/>
            <a:ext cx="30760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Учитель географии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МОУ «Средняя школа № 11»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г. Кимры Тверская </a:t>
            </a:r>
            <a:r>
              <a:rPr lang="ru-RU" b="1" i="1" dirty="0" err="1" smtClean="0">
                <a:solidFill>
                  <a:srgbClr val="002060"/>
                </a:solidFill>
              </a:rPr>
              <a:t>обл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err="1" smtClean="0">
                <a:solidFill>
                  <a:srgbClr val="002060"/>
                </a:solidFill>
              </a:rPr>
              <a:t>Обуховская</a:t>
            </a:r>
            <a:r>
              <a:rPr lang="ru-RU" b="1" i="1" dirty="0" smtClean="0">
                <a:solidFill>
                  <a:srgbClr val="002060"/>
                </a:solidFill>
              </a:rPr>
              <a:t> Ж.В.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this is the ma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484784"/>
            <a:ext cx="6048672" cy="4536504"/>
          </a:xfrm>
          <a:prstGeom prst="rect">
            <a:avLst/>
          </a:prstGeom>
          <a:noFill/>
        </p:spPr>
      </p:pic>
      <p:pic>
        <p:nvPicPr>
          <p:cNvPr id="4" name="Picture 2" descr="http://geoportal.tversu.ru/ms_tmp/MSleg13618837522980.png"/>
          <p:cNvPicPr>
            <a:picLocks noChangeAspect="1" noChangeArrowheads="1"/>
          </p:cNvPicPr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 bwMode="auto">
          <a:xfrm>
            <a:off x="1043608" y="620688"/>
            <a:ext cx="2736304" cy="2448272"/>
          </a:xfrm>
          <a:prstGeom prst="rect">
            <a:avLst/>
          </a:prstGeom>
          <a:noFill/>
        </p:spPr>
      </p:pic>
      <p:pic>
        <p:nvPicPr>
          <p:cNvPr id="68610" name="Picture 2" descr="http://geoportal.tversu.ru/ms_tmp/MSleg13618837522980.png"/>
          <p:cNvPicPr>
            <a:picLocks noChangeAspect="1" noChangeArrowheads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 bwMode="auto">
          <a:xfrm>
            <a:off x="6228184" y="4581128"/>
            <a:ext cx="2727509" cy="2077348"/>
          </a:xfrm>
          <a:prstGeom prst="rect">
            <a:avLst/>
          </a:prstGeom>
          <a:noFill/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331640" y="0"/>
            <a:ext cx="78123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Times New Roman" pitchFamily="18" charset="0"/>
              </a:rPr>
              <a:t> Карта полезных ископаемых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Times New Roman" pitchFamily="18" charset="0"/>
              </a:rPr>
              <a:t>                      ТВЕРСКОЙ ОБЛАСТИ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68615" name="Picture 7" descr="http://www.sever-podmsk.ru/images/main/normal/310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5004048" y="1340768"/>
            <a:ext cx="3785851" cy="2132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39952" y="3717032"/>
            <a:ext cx="1356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Кувшиново</a:t>
            </a:r>
            <a:endParaRPr lang="ru-RU" b="1" dirty="0"/>
          </a:p>
        </p:txBody>
      </p:sp>
      <p:pic>
        <p:nvPicPr>
          <p:cNvPr id="68617" name="Picture 9" descr="152,23 КБ"/>
          <p:cNvPicPr>
            <a:picLocks noChangeAspect="1" noChangeArrowheads="1"/>
          </p:cNvPicPr>
          <p:nvPr/>
        </p:nvPicPr>
        <p:blipFill>
          <a:blip r:embed="rId6" cstate="email">
            <a:lum contrast="20000"/>
          </a:blip>
          <a:srcRect/>
          <a:stretch>
            <a:fillRect/>
          </a:stretch>
        </p:blipFill>
        <p:spPr bwMode="auto">
          <a:xfrm>
            <a:off x="1043608" y="2924944"/>
            <a:ext cx="3168352" cy="20882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15816" y="5157192"/>
            <a:ext cx="121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Нелидово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657671"/>
            <a:ext cx="5472608" cy="120032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Залежи бурого угля сосредоточены в </a:t>
            </a:r>
            <a:r>
              <a:rPr lang="ru-RU" dirty="0" err="1" smtClean="0"/>
              <a:t>Нелидовском</a:t>
            </a:r>
            <a:r>
              <a:rPr lang="ru-RU" dirty="0" smtClean="0"/>
              <a:t> угленосном районе (западное крыло Подмосковного угленосного бассейна). В настоящее время добыча бурого угля не ведется.</a:t>
            </a:r>
            <a:endParaRPr lang="ru-RU" dirty="0"/>
          </a:p>
        </p:txBody>
      </p:sp>
      <p:pic>
        <p:nvPicPr>
          <p:cNvPr id="68619" name="Picture 11" descr="222,25 КБ"/>
          <p:cNvPicPr>
            <a:picLocks noChangeAspect="1" noChangeArrowheads="1"/>
          </p:cNvPicPr>
          <p:nvPr/>
        </p:nvPicPr>
        <p:blipFill>
          <a:blip r:embed="rId7" cstate="email">
            <a:lum contrast="20000"/>
          </a:blip>
          <a:srcRect/>
          <a:stretch>
            <a:fillRect/>
          </a:stretch>
        </p:blipFill>
        <p:spPr bwMode="auto">
          <a:xfrm>
            <a:off x="1043608" y="3068960"/>
            <a:ext cx="3168352" cy="208823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84168" y="1484784"/>
            <a:ext cx="2558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Песчано</a:t>
            </a:r>
            <a:r>
              <a:rPr lang="ru-RU" sz="1600" dirty="0" smtClean="0"/>
              <a:t> –гравийная смесь</a:t>
            </a:r>
            <a:endParaRPr lang="ru-RU" sz="16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765E-6 L 0.60243 0.00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268760"/>
            <a:ext cx="7776864" cy="501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 rot="17506736">
            <a:off x="1750221" y="4682124"/>
            <a:ext cx="1687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Западная Двина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704856" cy="1345312"/>
          </a:xfrm>
        </p:spPr>
        <p:txBody>
          <a:bodyPr>
            <a:noAutofit/>
          </a:bodyPr>
          <a:lstStyle/>
          <a:p>
            <a:r>
              <a:rPr lang="ru-RU" sz="4200" i="1" dirty="0" smtClean="0"/>
              <a:t>Главное богатство края — его</a:t>
            </a:r>
            <a:br>
              <a:rPr lang="ru-RU" sz="4200" i="1" dirty="0" smtClean="0"/>
            </a:br>
            <a:r>
              <a:rPr lang="ru-RU" sz="4200" i="1" dirty="0" smtClean="0"/>
              <a:t>                               водные ресурсы.</a:t>
            </a:r>
            <a:endParaRPr lang="ru-RU" sz="4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268760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области насчитывается 760 рек и 1769 озёр. Озёра, в основном, находятся на западе и северо-западе области.</a:t>
            </a:r>
          </a:p>
          <a:p>
            <a:pPr algn="just"/>
            <a:r>
              <a:rPr lang="ru-RU" dirty="0" smtClean="0"/>
              <a:t>«Жемчужиной» края является </a:t>
            </a:r>
            <a:r>
              <a:rPr lang="ru-RU" b="1" dirty="0" smtClean="0"/>
              <a:t>озеро Селигер</a:t>
            </a:r>
            <a:endParaRPr lang="ru-RU" b="1" dirty="0"/>
          </a:p>
        </p:txBody>
      </p:sp>
      <p:sp>
        <p:nvSpPr>
          <p:cNvPr id="6" name="Полилиния 5"/>
          <p:cNvSpPr/>
          <p:nvPr/>
        </p:nvSpPr>
        <p:spPr>
          <a:xfrm>
            <a:off x="3629465" y="4332849"/>
            <a:ext cx="269631" cy="309489"/>
          </a:xfrm>
          <a:custGeom>
            <a:avLst/>
            <a:gdLst>
              <a:gd name="connsiteX0" fmla="*/ 0 w 269631"/>
              <a:gd name="connsiteY0" fmla="*/ 309489 h 309489"/>
              <a:gd name="connsiteX1" fmla="*/ 98473 w 269631"/>
              <a:gd name="connsiteY1" fmla="*/ 295422 h 309489"/>
              <a:gd name="connsiteX2" fmla="*/ 168812 w 269631"/>
              <a:gd name="connsiteY2" fmla="*/ 295422 h 309489"/>
              <a:gd name="connsiteX3" fmla="*/ 253218 w 269631"/>
              <a:gd name="connsiteY3" fmla="*/ 253219 h 309489"/>
              <a:gd name="connsiteX4" fmla="*/ 267286 w 269631"/>
              <a:gd name="connsiteY4" fmla="*/ 112542 h 309489"/>
              <a:gd name="connsiteX5" fmla="*/ 239150 w 269631"/>
              <a:gd name="connsiteY5" fmla="*/ 42203 h 309489"/>
              <a:gd name="connsiteX6" fmla="*/ 253218 w 269631"/>
              <a:gd name="connsiteY6" fmla="*/ 0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631" h="309489">
                <a:moveTo>
                  <a:pt x="0" y="309489"/>
                </a:moveTo>
                <a:cubicBezTo>
                  <a:pt x="35169" y="303628"/>
                  <a:pt x="70338" y="297767"/>
                  <a:pt x="98473" y="295422"/>
                </a:cubicBezTo>
                <a:cubicBezTo>
                  <a:pt x="126608" y="293078"/>
                  <a:pt x="143021" y="302456"/>
                  <a:pt x="168812" y="295422"/>
                </a:cubicBezTo>
                <a:cubicBezTo>
                  <a:pt x="194603" y="288388"/>
                  <a:pt x="236806" y="283699"/>
                  <a:pt x="253218" y="253219"/>
                </a:cubicBezTo>
                <a:cubicBezTo>
                  <a:pt x="269630" y="222739"/>
                  <a:pt x="269631" y="147711"/>
                  <a:pt x="267286" y="112542"/>
                </a:cubicBezTo>
                <a:cubicBezTo>
                  <a:pt x="264941" y="77373"/>
                  <a:pt x="241495" y="60960"/>
                  <a:pt x="239150" y="42203"/>
                </a:cubicBezTo>
                <a:cubicBezTo>
                  <a:pt x="236805" y="23446"/>
                  <a:pt x="245011" y="11723"/>
                  <a:pt x="253218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8373154">
            <a:off x="4703533" y="4823974"/>
            <a:ext cx="789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Волга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3501008"/>
            <a:ext cx="143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оз. Селигер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5012248">
            <a:off x="4809535" y="2599621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Мста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http://mygazeta.com/i/2011/05/65006685_2725950qup2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4788024" y="1484784"/>
            <a:ext cx="3937241" cy="2500909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1043608" y="6093296"/>
            <a:ext cx="182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Начало Волги</a:t>
            </a:r>
          </a:p>
          <a:p>
            <a:r>
              <a:rPr lang="ru-RU" sz="1400" dirty="0" err="1" smtClean="0">
                <a:solidFill>
                  <a:schemeClr val="bg1"/>
                </a:solidFill>
              </a:rPr>
              <a:t>Осташковский</a:t>
            </a:r>
            <a:r>
              <a:rPr lang="ru-RU" sz="1400" dirty="0" smtClean="0">
                <a:solidFill>
                  <a:schemeClr val="bg1"/>
                </a:solidFill>
              </a:rPr>
              <a:t> район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57350" name="Picture 6" descr="http://www.seliger-hutorok.ru/Seliger_big_img/beryozovy_ryadok_big_img.jpg"/>
          <p:cNvPicPr>
            <a:picLocks noChangeAspect="1" noChangeArrowheads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971600" y="1268760"/>
            <a:ext cx="7992888" cy="537397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156176" y="1628800"/>
            <a:ext cx="19452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</a:rPr>
              <a:t>Селигер</a:t>
            </a:r>
            <a:endParaRPr lang="ru-RU" sz="40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/>
      <p:bldP spid="3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196752"/>
            <a:ext cx="7776864" cy="501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 rot="17506736">
            <a:off x="1751884" y="4684579"/>
            <a:ext cx="1682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Западная Двина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3629465" y="4332849"/>
            <a:ext cx="269631" cy="309489"/>
          </a:xfrm>
          <a:custGeom>
            <a:avLst/>
            <a:gdLst>
              <a:gd name="connsiteX0" fmla="*/ 0 w 269631"/>
              <a:gd name="connsiteY0" fmla="*/ 309489 h 309489"/>
              <a:gd name="connsiteX1" fmla="*/ 98473 w 269631"/>
              <a:gd name="connsiteY1" fmla="*/ 295422 h 309489"/>
              <a:gd name="connsiteX2" fmla="*/ 168812 w 269631"/>
              <a:gd name="connsiteY2" fmla="*/ 295422 h 309489"/>
              <a:gd name="connsiteX3" fmla="*/ 253218 w 269631"/>
              <a:gd name="connsiteY3" fmla="*/ 253219 h 309489"/>
              <a:gd name="connsiteX4" fmla="*/ 267286 w 269631"/>
              <a:gd name="connsiteY4" fmla="*/ 112542 h 309489"/>
              <a:gd name="connsiteX5" fmla="*/ 239150 w 269631"/>
              <a:gd name="connsiteY5" fmla="*/ 42203 h 309489"/>
              <a:gd name="connsiteX6" fmla="*/ 253218 w 269631"/>
              <a:gd name="connsiteY6" fmla="*/ 0 h 30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631" h="309489">
                <a:moveTo>
                  <a:pt x="0" y="309489"/>
                </a:moveTo>
                <a:cubicBezTo>
                  <a:pt x="35169" y="303628"/>
                  <a:pt x="70338" y="297767"/>
                  <a:pt x="98473" y="295422"/>
                </a:cubicBezTo>
                <a:cubicBezTo>
                  <a:pt x="126608" y="293078"/>
                  <a:pt x="143021" y="302456"/>
                  <a:pt x="168812" y="295422"/>
                </a:cubicBezTo>
                <a:cubicBezTo>
                  <a:pt x="194603" y="288388"/>
                  <a:pt x="236806" y="283699"/>
                  <a:pt x="253218" y="253219"/>
                </a:cubicBezTo>
                <a:cubicBezTo>
                  <a:pt x="269630" y="222739"/>
                  <a:pt x="269631" y="147711"/>
                  <a:pt x="267286" y="112542"/>
                </a:cubicBezTo>
                <a:cubicBezTo>
                  <a:pt x="264941" y="77373"/>
                  <a:pt x="241495" y="60960"/>
                  <a:pt x="239150" y="42203"/>
                </a:cubicBezTo>
                <a:cubicBezTo>
                  <a:pt x="236805" y="23446"/>
                  <a:pt x="245011" y="11723"/>
                  <a:pt x="253218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837647">
            <a:off x="3928616" y="4388867"/>
            <a:ext cx="814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Волга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8373154">
            <a:off x="4703533" y="4823974"/>
            <a:ext cx="789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Волга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716016" y="4293096"/>
            <a:ext cx="0" cy="450166"/>
          </a:xfrm>
          <a:custGeom>
            <a:avLst/>
            <a:gdLst>
              <a:gd name="connsiteX0" fmla="*/ 0 w 0"/>
              <a:gd name="connsiteY0" fmla="*/ 0 h 450166"/>
              <a:gd name="connsiteX1" fmla="*/ 0 w 0"/>
              <a:gd name="connsiteY1" fmla="*/ 450166 h 450166"/>
              <a:gd name="connsiteX2" fmla="*/ 0 w 0"/>
              <a:gd name="connsiteY2" fmla="*/ 422031 h 450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450166">
                <a:moveTo>
                  <a:pt x="0" y="0"/>
                </a:moveTo>
                <a:lnTo>
                  <a:pt x="0" y="450166"/>
                </a:lnTo>
                <a:lnTo>
                  <a:pt x="0" y="422031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6876256" y="3645024"/>
            <a:ext cx="717452" cy="196948"/>
          </a:xfrm>
          <a:custGeom>
            <a:avLst/>
            <a:gdLst>
              <a:gd name="connsiteX0" fmla="*/ 0 w 717452"/>
              <a:gd name="connsiteY0" fmla="*/ 0 h 196948"/>
              <a:gd name="connsiteX1" fmla="*/ 717452 w 717452"/>
              <a:gd name="connsiteY1" fmla="*/ 196948 h 19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7452" h="196948">
                <a:moveTo>
                  <a:pt x="0" y="0"/>
                </a:moveTo>
                <a:lnTo>
                  <a:pt x="717452" y="19694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486400" y="4979963"/>
            <a:ext cx="539262" cy="16413"/>
          </a:xfrm>
          <a:custGeom>
            <a:avLst/>
            <a:gdLst>
              <a:gd name="connsiteX0" fmla="*/ 0 w 539262"/>
              <a:gd name="connsiteY0" fmla="*/ 0 h 16413"/>
              <a:gd name="connsiteX1" fmla="*/ 464234 w 539262"/>
              <a:gd name="connsiteY1" fmla="*/ 14068 h 16413"/>
              <a:gd name="connsiteX2" fmla="*/ 450166 w 539262"/>
              <a:gd name="connsiteY2" fmla="*/ 14068 h 1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9262" h="16413">
                <a:moveTo>
                  <a:pt x="0" y="0"/>
                </a:moveTo>
                <a:lnTo>
                  <a:pt x="464234" y="14068"/>
                </a:lnTo>
                <a:cubicBezTo>
                  <a:pt x="539262" y="16413"/>
                  <a:pt x="494714" y="15240"/>
                  <a:pt x="450166" y="14068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6084168" y="2132856"/>
            <a:ext cx="260361" cy="436099"/>
          </a:xfrm>
          <a:custGeom>
            <a:avLst/>
            <a:gdLst>
              <a:gd name="connsiteX0" fmla="*/ 0 w 267286"/>
              <a:gd name="connsiteY0" fmla="*/ 436099 h 436099"/>
              <a:gd name="connsiteX1" fmla="*/ 267286 w 267286"/>
              <a:gd name="connsiteY1" fmla="*/ 0 h 436099"/>
              <a:gd name="connsiteX2" fmla="*/ 267286 w 267286"/>
              <a:gd name="connsiteY2" fmla="*/ 0 h 43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286" h="436099">
                <a:moveTo>
                  <a:pt x="0" y="436099"/>
                </a:moveTo>
                <a:lnTo>
                  <a:pt x="267286" y="0"/>
                </a:lnTo>
                <a:lnTo>
                  <a:pt x="267286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 rot="1086989">
            <a:off x="5463328" y="3881496"/>
            <a:ext cx="638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err="1" smtClean="0">
                <a:solidFill>
                  <a:srgbClr val="0070C0"/>
                </a:solidFill>
              </a:rPr>
              <a:t>Тверца</a:t>
            </a:r>
            <a:endParaRPr lang="ru-RU" sz="1200" i="1" dirty="0">
              <a:solidFill>
                <a:srgbClr val="0070C0"/>
              </a:solidFill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5508104" y="4077072"/>
            <a:ext cx="464234" cy="140677"/>
          </a:xfrm>
          <a:custGeom>
            <a:avLst/>
            <a:gdLst>
              <a:gd name="connsiteX0" fmla="*/ 464234 w 464234"/>
              <a:gd name="connsiteY0" fmla="*/ 140677 h 140677"/>
              <a:gd name="connsiteX1" fmla="*/ 0 w 464234"/>
              <a:gd name="connsiteY1" fmla="*/ 0 h 14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4234" h="140677">
                <a:moveTo>
                  <a:pt x="464234" y="140677"/>
                </a:moveTo>
                <a:lnTo>
                  <a:pt x="0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635896" y="3501008"/>
            <a:ext cx="143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оз. Селигер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6021288"/>
            <a:ext cx="5112568" cy="40011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endParaRPr lang="ru-RU" sz="20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8" name="Picture 2" descr="Исток Волги.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1043608" y="4653136"/>
            <a:ext cx="4104456" cy="1368152"/>
          </a:xfrm>
          <a:prstGeom prst="rect">
            <a:avLst/>
          </a:prstGeom>
          <a:noFill/>
        </p:spPr>
      </p:pic>
      <p:pic>
        <p:nvPicPr>
          <p:cNvPr id="5" name="Picture 2" descr="http://img-fotki.yandex.ru/get/5605/kostin-ss-1951.f/0_5ca46_acfb1840_XL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1043608" y="4869160"/>
            <a:ext cx="2664296" cy="1800199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115616" y="1268760"/>
            <a:ext cx="26642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Реки  по территории края распределены равномерно. 21 река имеет длину боле 100 км. Это: Тьма, Медведица, </a:t>
            </a:r>
            <a:r>
              <a:rPr lang="ru-RU" dirty="0" err="1" smtClean="0"/>
              <a:t>Тверца</a:t>
            </a:r>
            <a:r>
              <a:rPr lang="ru-RU" dirty="0" smtClean="0"/>
              <a:t>, </a:t>
            </a:r>
            <a:r>
              <a:rPr lang="ru-RU" dirty="0" err="1" smtClean="0"/>
              <a:t>Молога</a:t>
            </a:r>
            <a:r>
              <a:rPr lang="ru-RU" dirty="0" smtClean="0"/>
              <a:t>, </a:t>
            </a:r>
            <a:r>
              <a:rPr lang="ru-RU" dirty="0" err="1" smtClean="0"/>
              <a:t>Шоша</a:t>
            </a:r>
            <a:r>
              <a:rPr lang="ru-RU" dirty="0" smtClean="0"/>
              <a:t> и </a:t>
            </a:r>
            <a:r>
              <a:rPr lang="ru-RU" dirty="0" err="1" smtClean="0"/>
              <a:t>др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228184" y="501317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На западе области берет начало река Западная Двина, на севере - р. Мста.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 rot="5012248">
            <a:off x="4809535" y="2599621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Мста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3608" y="6093296"/>
            <a:ext cx="182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Начало Волги</a:t>
            </a:r>
          </a:p>
          <a:p>
            <a:r>
              <a:rPr lang="ru-RU" sz="1400" dirty="0" err="1" smtClean="0">
                <a:solidFill>
                  <a:schemeClr val="bg1"/>
                </a:solidFill>
              </a:rPr>
              <a:t>Осташковский</a:t>
            </a:r>
            <a:r>
              <a:rPr lang="ru-RU" sz="1400" dirty="0" smtClean="0">
                <a:solidFill>
                  <a:schemeClr val="bg1"/>
                </a:solidFill>
              </a:rPr>
              <a:t> район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chemeClr val="accent6">
                    <a:lumMod val="50000"/>
                  </a:schemeClr>
                </a:solidFill>
              </a:rPr>
              <a:t>Главной рекой  Тверской земли остается Волга.</a:t>
            </a:r>
            <a:br>
              <a:rPr lang="ru-RU" sz="4400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  <p:bldP spid="24" grpId="0" animBg="1"/>
      <p:bldP spid="28" grpId="0" animBg="1"/>
      <p:bldP spid="3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C:\Users\user\Desktop\VolaVolg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17716" y="1988839"/>
            <a:ext cx="4526284" cy="48691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5656672" cy="778416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Волга – это символ и любовь России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204864"/>
            <a:ext cx="345638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"Видел Дон. И обнимал Кубань я. </a:t>
            </a:r>
          </a:p>
          <a:p>
            <a:r>
              <a:rPr lang="ru-RU" sz="1600" b="1" i="1" dirty="0" smtClean="0"/>
              <a:t>Плавал в бурных водах Сырдарьи. </a:t>
            </a:r>
          </a:p>
          <a:p>
            <a:r>
              <a:rPr lang="ru-RU" sz="1600" b="1" i="1" dirty="0" smtClean="0"/>
              <a:t>Но красивей нет тебя, родная. </a:t>
            </a:r>
          </a:p>
          <a:p>
            <a:r>
              <a:rPr lang="ru-RU" sz="1600" b="1" i="1" dirty="0" smtClean="0"/>
              <a:t>Мне милее берега твои. </a:t>
            </a:r>
          </a:p>
          <a:p>
            <a:r>
              <a:rPr lang="ru-RU" sz="1600" b="1" i="1" dirty="0" smtClean="0"/>
              <a:t>Эти кручи дорогой Самары </a:t>
            </a:r>
          </a:p>
          <a:p>
            <a:r>
              <a:rPr lang="ru-RU" sz="1600" b="1" i="1" dirty="0" smtClean="0"/>
              <a:t>У рябин, взбежавших на курган. </a:t>
            </a:r>
          </a:p>
          <a:p>
            <a:r>
              <a:rPr lang="ru-RU" sz="1600" b="1" i="1" dirty="0" smtClean="0"/>
              <a:t>Весь я твой. И ты со мной, родная – </a:t>
            </a:r>
            <a:br>
              <a:rPr lang="ru-RU" sz="1600" b="1" i="1" dirty="0" smtClean="0"/>
            </a:br>
            <a:r>
              <a:rPr lang="ru-RU" sz="1600" b="1" i="1" dirty="0" smtClean="0"/>
              <a:t>Ширь твоя и твой упругий стан". </a:t>
            </a:r>
            <a:endParaRPr lang="ru-RU" sz="1600" i="1" dirty="0" smtClean="0"/>
          </a:p>
          <a:p>
            <a:r>
              <a:rPr lang="ru-RU" sz="1400" dirty="0" smtClean="0"/>
              <a:t>                                               Анатолий </a:t>
            </a:r>
            <a:r>
              <a:rPr lang="ru-RU" sz="1400" dirty="0" err="1" smtClean="0"/>
              <a:t>Святкин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25602" name="AutoShape 2" descr="&amp;tcy;&amp;vcy;&amp;iecy;&amp;rcy;&amp;softcy;"/>
          <p:cNvSpPr>
            <a:spLocks noChangeAspect="1" noChangeArrowheads="1"/>
          </p:cNvSpPr>
          <p:nvPr/>
        </p:nvSpPr>
        <p:spPr bwMode="auto">
          <a:xfrm>
            <a:off x="155575" y="-1265238"/>
            <a:ext cx="5848350" cy="2638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nucloweb.jinr.ru/nucloserv/photo/river_volga.jpg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1043608" y="4725144"/>
            <a:ext cx="4536504" cy="19888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19236169">
            <a:off x="7431878" y="6113129"/>
            <a:ext cx="1179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FF0000"/>
                </a:solidFill>
              </a:rPr>
              <a:t>Каспийское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 море</a:t>
            </a:r>
            <a:endParaRPr lang="ru-RU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8224" y="5733256"/>
            <a:ext cx="79208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Волгоград</a:t>
            </a:r>
            <a:endParaRPr lang="ru-RU" sz="1000" b="1" dirty="0"/>
          </a:p>
        </p:txBody>
      </p:sp>
      <p:sp>
        <p:nvSpPr>
          <p:cNvPr id="11" name="Полилиния 10"/>
          <p:cNvSpPr/>
          <p:nvPr/>
        </p:nvSpPr>
        <p:spPr>
          <a:xfrm>
            <a:off x="4701396" y="3288102"/>
            <a:ext cx="2773392" cy="3390181"/>
          </a:xfrm>
          <a:custGeom>
            <a:avLst/>
            <a:gdLst>
              <a:gd name="connsiteX0" fmla="*/ 0 w 2773392"/>
              <a:gd name="connsiteY0" fmla="*/ 67573 h 3390181"/>
              <a:gd name="connsiteX1" fmla="*/ 25879 w 2773392"/>
              <a:gd name="connsiteY1" fmla="*/ 127958 h 3390181"/>
              <a:gd name="connsiteX2" fmla="*/ 103517 w 2773392"/>
              <a:gd name="connsiteY2" fmla="*/ 145211 h 3390181"/>
              <a:gd name="connsiteX3" fmla="*/ 172529 w 2773392"/>
              <a:gd name="connsiteY3" fmla="*/ 248728 h 3390181"/>
              <a:gd name="connsiteX4" fmla="*/ 198408 w 2773392"/>
              <a:gd name="connsiteY4" fmla="*/ 343619 h 3390181"/>
              <a:gd name="connsiteX5" fmla="*/ 284672 w 2773392"/>
              <a:gd name="connsiteY5" fmla="*/ 386751 h 3390181"/>
              <a:gd name="connsiteX6" fmla="*/ 388189 w 2773392"/>
              <a:gd name="connsiteY6" fmla="*/ 274607 h 3390181"/>
              <a:gd name="connsiteX7" fmla="*/ 491706 w 2773392"/>
              <a:gd name="connsiteY7" fmla="*/ 222849 h 3390181"/>
              <a:gd name="connsiteX8" fmla="*/ 569344 w 2773392"/>
              <a:gd name="connsiteY8" fmla="*/ 240102 h 3390181"/>
              <a:gd name="connsiteX9" fmla="*/ 595223 w 2773392"/>
              <a:gd name="connsiteY9" fmla="*/ 283234 h 3390181"/>
              <a:gd name="connsiteX10" fmla="*/ 698740 w 2773392"/>
              <a:gd name="connsiteY10" fmla="*/ 248728 h 3390181"/>
              <a:gd name="connsiteX11" fmla="*/ 767751 w 2773392"/>
              <a:gd name="connsiteY11" fmla="*/ 188343 h 3390181"/>
              <a:gd name="connsiteX12" fmla="*/ 923027 w 2773392"/>
              <a:gd name="connsiteY12" fmla="*/ 153838 h 3390181"/>
              <a:gd name="connsiteX13" fmla="*/ 1026544 w 2773392"/>
              <a:gd name="connsiteY13" fmla="*/ 102079 h 3390181"/>
              <a:gd name="connsiteX14" fmla="*/ 1130061 w 2773392"/>
              <a:gd name="connsiteY14" fmla="*/ 50321 h 3390181"/>
              <a:gd name="connsiteX15" fmla="*/ 1233578 w 2773392"/>
              <a:gd name="connsiteY15" fmla="*/ 7189 h 3390181"/>
              <a:gd name="connsiteX16" fmla="*/ 1302589 w 2773392"/>
              <a:gd name="connsiteY16" fmla="*/ 93453 h 3390181"/>
              <a:gd name="connsiteX17" fmla="*/ 1371600 w 2773392"/>
              <a:gd name="connsiteY17" fmla="*/ 110706 h 3390181"/>
              <a:gd name="connsiteX18" fmla="*/ 1570008 w 2773392"/>
              <a:gd name="connsiteY18" fmla="*/ 127958 h 3390181"/>
              <a:gd name="connsiteX19" fmla="*/ 1613140 w 2773392"/>
              <a:gd name="connsiteY19" fmla="*/ 231475 h 3390181"/>
              <a:gd name="connsiteX20" fmla="*/ 1751162 w 2773392"/>
              <a:gd name="connsiteY20" fmla="*/ 464389 h 3390181"/>
              <a:gd name="connsiteX21" fmla="*/ 1915064 w 2773392"/>
              <a:gd name="connsiteY21" fmla="*/ 507521 h 3390181"/>
              <a:gd name="connsiteX22" fmla="*/ 2078966 w 2773392"/>
              <a:gd name="connsiteY22" fmla="*/ 473015 h 3390181"/>
              <a:gd name="connsiteX23" fmla="*/ 2173857 w 2773392"/>
              <a:gd name="connsiteY23" fmla="*/ 404004 h 3390181"/>
              <a:gd name="connsiteX24" fmla="*/ 2199736 w 2773392"/>
              <a:gd name="connsiteY24" fmla="*/ 412630 h 3390181"/>
              <a:gd name="connsiteX25" fmla="*/ 2286000 w 2773392"/>
              <a:gd name="connsiteY25" fmla="*/ 455762 h 3390181"/>
              <a:gd name="connsiteX26" fmla="*/ 2337759 w 2773392"/>
              <a:gd name="connsiteY26" fmla="*/ 438509 h 3390181"/>
              <a:gd name="connsiteX27" fmla="*/ 2398144 w 2773392"/>
              <a:gd name="connsiteY27" fmla="*/ 524773 h 3390181"/>
              <a:gd name="connsiteX28" fmla="*/ 2587925 w 2773392"/>
              <a:gd name="connsiteY28" fmla="*/ 585158 h 3390181"/>
              <a:gd name="connsiteX29" fmla="*/ 2587925 w 2773392"/>
              <a:gd name="connsiteY29" fmla="*/ 731807 h 3390181"/>
              <a:gd name="connsiteX30" fmla="*/ 2553419 w 2773392"/>
              <a:gd name="connsiteY30" fmla="*/ 826698 h 3390181"/>
              <a:gd name="connsiteX31" fmla="*/ 2527540 w 2773392"/>
              <a:gd name="connsiteY31" fmla="*/ 895709 h 3390181"/>
              <a:gd name="connsiteX32" fmla="*/ 2527540 w 2773392"/>
              <a:gd name="connsiteY32" fmla="*/ 904336 h 3390181"/>
              <a:gd name="connsiteX33" fmla="*/ 2484408 w 2773392"/>
              <a:gd name="connsiteY33" fmla="*/ 912962 h 3390181"/>
              <a:gd name="connsiteX34" fmla="*/ 2493034 w 2773392"/>
              <a:gd name="connsiteY34" fmla="*/ 999226 h 3390181"/>
              <a:gd name="connsiteX35" fmla="*/ 2587925 w 2773392"/>
              <a:gd name="connsiteY35" fmla="*/ 1128623 h 3390181"/>
              <a:gd name="connsiteX36" fmla="*/ 2579298 w 2773392"/>
              <a:gd name="connsiteY36" fmla="*/ 1206260 h 3390181"/>
              <a:gd name="connsiteX37" fmla="*/ 2622430 w 2773392"/>
              <a:gd name="connsiteY37" fmla="*/ 1240766 h 3390181"/>
              <a:gd name="connsiteX38" fmla="*/ 2725947 w 2773392"/>
              <a:gd name="connsiteY38" fmla="*/ 1249392 h 3390181"/>
              <a:gd name="connsiteX39" fmla="*/ 2769079 w 2773392"/>
              <a:gd name="connsiteY39" fmla="*/ 1309777 h 3390181"/>
              <a:gd name="connsiteX40" fmla="*/ 2700068 w 2773392"/>
              <a:gd name="connsiteY40" fmla="*/ 1309777 h 3390181"/>
              <a:gd name="connsiteX41" fmla="*/ 2570672 w 2773392"/>
              <a:gd name="connsiteY41" fmla="*/ 1352909 h 3390181"/>
              <a:gd name="connsiteX42" fmla="*/ 2501661 w 2773392"/>
              <a:gd name="connsiteY42" fmla="*/ 1430547 h 3390181"/>
              <a:gd name="connsiteX43" fmla="*/ 2484408 w 2773392"/>
              <a:gd name="connsiteY43" fmla="*/ 1499558 h 3390181"/>
              <a:gd name="connsiteX44" fmla="*/ 2475781 w 2773392"/>
              <a:gd name="connsiteY44" fmla="*/ 1577196 h 3390181"/>
              <a:gd name="connsiteX45" fmla="*/ 2398144 w 2773392"/>
              <a:gd name="connsiteY45" fmla="*/ 1663460 h 3390181"/>
              <a:gd name="connsiteX46" fmla="*/ 2337759 w 2773392"/>
              <a:gd name="connsiteY46" fmla="*/ 1654834 h 3390181"/>
              <a:gd name="connsiteX47" fmla="*/ 2286000 w 2773392"/>
              <a:gd name="connsiteY47" fmla="*/ 1680713 h 3390181"/>
              <a:gd name="connsiteX48" fmla="*/ 2216989 w 2773392"/>
              <a:gd name="connsiteY48" fmla="*/ 1706592 h 3390181"/>
              <a:gd name="connsiteX49" fmla="*/ 2173857 w 2773392"/>
              <a:gd name="connsiteY49" fmla="*/ 1732472 h 3390181"/>
              <a:gd name="connsiteX50" fmla="*/ 2139351 w 2773392"/>
              <a:gd name="connsiteY50" fmla="*/ 1792856 h 3390181"/>
              <a:gd name="connsiteX51" fmla="*/ 2087593 w 2773392"/>
              <a:gd name="connsiteY51" fmla="*/ 1853241 h 3390181"/>
              <a:gd name="connsiteX52" fmla="*/ 2087593 w 2773392"/>
              <a:gd name="connsiteY52" fmla="*/ 1905000 h 3390181"/>
              <a:gd name="connsiteX53" fmla="*/ 2096219 w 2773392"/>
              <a:gd name="connsiteY53" fmla="*/ 1991264 h 3390181"/>
              <a:gd name="connsiteX54" fmla="*/ 2061713 w 2773392"/>
              <a:gd name="connsiteY54" fmla="*/ 2034396 h 3390181"/>
              <a:gd name="connsiteX55" fmla="*/ 2070340 w 2773392"/>
              <a:gd name="connsiteY55" fmla="*/ 2077528 h 3390181"/>
              <a:gd name="connsiteX56" fmla="*/ 1966823 w 2773392"/>
              <a:gd name="connsiteY56" fmla="*/ 2327694 h 3390181"/>
              <a:gd name="connsiteX57" fmla="*/ 1949570 w 2773392"/>
              <a:gd name="connsiteY57" fmla="*/ 2344947 h 3390181"/>
              <a:gd name="connsiteX58" fmla="*/ 1932317 w 2773392"/>
              <a:gd name="connsiteY58" fmla="*/ 2422585 h 3390181"/>
              <a:gd name="connsiteX59" fmla="*/ 1880559 w 2773392"/>
              <a:gd name="connsiteY59" fmla="*/ 2491596 h 3390181"/>
              <a:gd name="connsiteX60" fmla="*/ 1837427 w 2773392"/>
              <a:gd name="connsiteY60" fmla="*/ 2586487 h 3390181"/>
              <a:gd name="connsiteX61" fmla="*/ 1906438 w 2773392"/>
              <a:gd name="connsiteY61" fmla="*/ 2646872 h 3390181"/>
              <a:gd name="connsiteX62" fmla="*/ 1975449 w 2773392"/>
              <a:gd name="connsiteY62" fmla="*/ 2681377 h 3390181"/>
              <a:gd name="connsiteX63" fmla="*/ 2078966 w 2773392"/>
              <a:gd name="connsiteY63" fmla="*/ 2672751 h 3390181"/>
              <a:gd name="connsiteX64" fmla="*/ 2156604 w 2773392"/>
              <a:gd name="connsiteY64" fmla="*/ 2707256 h 3390181"/>
              <a:gd name="connsiteX65" fmla="*/ 2173857 w 2773392"/>
              <a:gd name="connsiteY65" fmla="*/ 2793521 h 3390181"/>
              <a:gd name="connsiteX66" fmla="*/ 2216989 w 2773392"/>
              <a:gd name="connsiteY66" fmla="*/ 2819400 h 3390181"/>
              <a:gd name="connsiteX67" fmla="*/ 2294627 w 2773392"/>
              <a:gd name="connsiteY67" fmla="*/ 2897038 h 3390181"/>
              <a:gd name="connsiteX68" fmla="*/ 2355012 w 2773392"/>
              <a:gd name="connsiteY68" fmla="*/ 2931543 h 3390181"/>
              <a:gd name="connsiteX69" fmla="*/ 2449902 w 2773392"/>
              <a:gd name="connsiteY69" fmla="*/ 3043687 h 3390181"/>
              <a:gd name="connsiteX70" fmla="*/ 2493034 w 2773392"/>
              <a:gd name="connsiteY70" fmla="*/ 3086819 h 3390181"/>
              <a:gd name="connsiteX71" fmla="*/ 2536166 w 2773392"/>
              <a:gd name="connsiteY71" fmla="*/ 3181709 h 3390181"/>
              <a:gd name="connsiteX72" fmla="*/ 2579298 w 2773392"/>
              <a:gd name="connsiteY72" fmla="*/ 3224841 h 3390181"/>
              <a:gd name="connsiteX73" fmla="*/ 2631057 w 2773392"/>
              <a:gd name="connsiteY73" fmla="*/ 3362864 h 3390181"/>
              <a:gd name="connsiteX74" fmla="*/ 2639683 w 2773392"/>
              <a:gd name="connsiteY74" fmla="*/ 3388743 h 339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773392" h="3390181">
                <a:moveTo>
                  <a:pt x="0" y="67573"/>
                </a:moveTo>
                <a:cubicBezTo>
                  <a:pt x="4313" y="91295"/>
                  <a:pt x="8626" y="115018"/>
                  <a:pt x="25879" y="127958"/>
                </a:cubicBezTo>
                <a:cubicBezTo>
                  <a:pt x="43132" y="140898"/>
                  <a:pt x="79075" y="125083"/>
                  <a:pt x="103517" y="145211"/>
                </a:cubicBezTo>
                <a:cubicBezTo>
                  <a:pt x="127959" y="165339"/>
                  <a:pt x="156714" y="215660"/>
                  <a:pt x="172529" y="248728"/>
                </a:cubicBezTo>
                <a:cubicBezTo>
                  <a:pt x="188344" y="281796"/>
                  <a:pt x="179718" y="320615"/>
                  <a:pt x="198408" y="343619"/>
                </a:cubicBezTo>
                <a:cubicBezTo>
                  <a:pt x="217098" y="366623"/>
                  <a:pt x="253042" y="398253"/>
                  <a:pt x="284672" y="386751"/>
                </a:cubicBezTo>
                <a:cubicBezTo>
                  <a:pt x="316302" y="375249"/>
                  <a:pt x="353683" y="301924"/>
                  <a:pt x="388189" y="274607"/>
                </a:cubicBezTo>
                <a:cubicBezTo>
                  <a:pt x="422695" y="247290"/>
                  <a:pt x="461514" y="228600"/>
                  <a:pt x="491706" y="222849"/>
                </a:cubicBezTo>
                <a:cubicBezTo>
                  <a:pt x="521898" y="217098"/>
                  <a:pt x="552091" y="230038"/>
                  <a:pt x="569344" y="240102"/>
                </a:cubicBezTo>
                <a:cubicBezTo>
                  <a:pt x="586597" y="250166"/>
                  <a:pt x="573657" y="281796"/>
                  <a:pt x="595223" y="283234"/>
                </a:cubicBezTo>
                <a:cubicBezTo>
                  <a:pt x="616789" y="284672"/>
                  <a:pt x="669985" y="264543"/>
                  <a:pt x="698740" y="248728"/>
                </a:cubicBezTo>
                <a:cubicBezTo>
                  <a:pt x="727495" y="232913"/>
                  <a:pt x="730370" y="204158"/>
                  <a:pt x="767751" y="188343"/>
                </a:cubicBezTo>
                <a:cubicBezTo>
                  <a:pt x="805132" y="172528"/>
                  <a:pt x="879895" y="168215"/>
                  <a:pt x="923027" y="153838"/>
                </a:cubicBezTo>
                <a:cubicBezTo>
                  <a:pt x="966159" y="139461"/>
                  <a:pt x="1026544" y="102079"/>
                  <a:pt x="1026544" y="102079"/>
                </a:cubicBezTo>
                <a:cubicBezTo>
                  <a:pt x="1061050" y="84826"/>
                  <a:pt x="1095555" y="66136"/>
                  <a:pt x="1130061" y="50321"/>
                </a:cubicBezTo>
                <a:cubicBezTo>
                  <a:pt x="1164567" y="34506"/>
                  <a:pt x="1204823" y="0"/>
                  <a:pt x="1233578" y="7189"/>
                </a:cubicBezTo>
                <a:cubicBezTo>
                  <a:pt x="1262333" y="14378"/>
                  <a:pt x="1279585" y="76200"/>
                  <a:pt x="1302589" y="93453"/>
                </a:cubicBezTo>
                <a:cubicBezTo>
                  <a:pt x="1325593" y="110706"/>
                  <a:pt x="1327030" y="104955"/>
                  <a:pt x="1371600" y="110706"/>
                </a:cubicBezTo>
                <a:cubicBezTo>
                  <a:pt x="1416170" y="116457"/>
                  <a:pt x="1529751" y="107830"/>
                  <a:pt x="1570008" y="127958"/>
                </a:cubicBezTo>
                <a:cubicBezTo>
                  <a:pt x="1610265" y="148086"/>
                  <a:pt x="1582948" y="175403"/>
                  <a:pt x="1613140" y="231475"/>
                </a:cubicBezTo>
                <a:cubicBezTo>
                  <a:pt x="1643332" y="287547"/>
                  <a:pt x="1700841" y="418381"/>
                  <a:pt x="1751162" y="464389"/>
                </a:cubicBezTo>
                <a:cubicBezTo>
                  <a:pt x="1801483" y="510397"/>
                  <a:pt x="1860430" y="506083"/>
                  <a:pt x="1915064" y="507521"/>
                </a:cubicBezTo>
                <a:cubicBezTo>
                  <a:pt x="1969698" y="508959"/>
                  <a:pt x="2035834" y="490268"/>
                  <a:pt x="2078966" y="473015"/>
                </a:cubicBezTo>
                <a:cubicBezTo>
                  <a:pt x="2122098" y="455762"/>
                  <a:pt x="2153729" y="414068"/>
                  <a:pt x="2173857" y="404004"/>
                </a:cubicBezTo>
                <a:cubicBezTo>
                  <a:pt x="2193985" y="393940"/>
                  <a:pt x="2181046" y="404004"/>
                  <a:pt x="2199736" y="412630"/>
                </a:cubicBezTo>
                <a:cubicBezTo>
                  <a:pt x="2218426" y="421256"/>
                  <a:pt x="2262996" y="451449"/>
                  <a:pt x="2286000" y="455762"/>
                </a:cubicBezTo>
                <a:cubicBezTo>
                  <a:pt x="2309004" y="460075"/>
                  <a:pt x="2319068" y="427007"/>
                  <a:pt x="2337759" y="438509"/>
                </a:cubicBezTo>
                <a:cubicBezTo>
                  <a:pt x="2356450" y="450011"/>
                  <a:pt x="2356450" y="500332"/>
                  <a:pt x="2398144" y="524773"/>
                </a:cubicBezTo>
                <a:cubicBezTo>
                  <a:pt x="2439838" y="549214"/>
                  <a:pt x="2556295" y="550652"/>
                  <a:pt x="2587925" y="585158"/>
                </a:cubicBezTo>
                <a:cubicBezTo>
                  <a:pt x="2619555" y="619664"/>
                  <a:pt x="2593676" y="691550"/>
                  <a:pt x="2587925" y="731807"/>
                </a:cubicBezTo>
                <a:cubicBezTo>
                  <a:pt x="2582174" y="772064"/>
                  <a:pt x="2563483" y="799381"/>
                  <a:pt x="2553419" y="826698"/>
                </a:cubicBezTo>
                <a:cubicBezTo>
                  <a:pt x="2543355" y="854015"/>
                  <a:pt x="2531853" y="882769"/>
                  <a:pt x="2527540" y="895709"/>
                </a:cubicBezTo>
                <a:cubicBezTo>
                  <a:pt x="2523227" y="908649"/>
                  <a:pt x="2534729" y="901460"/>
                  <a:pt x="2527540" y="904336"/>
                </a:cubicBezTo>
                <a:cubicBezTo>
                  <a:pt x="2520351" y="907212"/>
                  <a:pt x="2490159" y="897147"/>
                  <a:pt x="2484408" y="912962"/>
                </a:cubicBezTo>
                <a:cubicBezTo>
                  <a:pt x="2478657" y="928777"/>
                  <a:pt x="2475781" y="963283"/>
                  <a:pt x="2493034" y="999226"/>
                </a:cubicBezTo>
                <a:cubicBezTo>
                  <a:pt x="2510287" y="1035169"/>
                  <a:pt x="2573548" y="1094117"/>
                  <a:pt x="2587925" y="1128623"/>
                </a:cubicBezTo>
                <a:cubicBezTo>
                  <a:pt x="2602302" y="1163129"/>
                  <a:pt x="2573547" y="1187570"/>
                  <a:pt x="2579298" y="1206260"/>
                </a:cubicBezTo>
                <a:cubicBezTo>
                  <a:pt x="2585049" y="1224951"/>
                  <a:pt x="2597989" y="1233577"/>
                  <a:pt x="2622430" y="1240766"/>
                </a:cubicBezTo>
                <a:cubicBezTo>
                  <a:pt x="2646871" y="1247955"/>
                  <a:pt x="2701506" y="1237890"/>
                  <a:pt x="2725947" y="1249392"/>
                </a:cubicBezTo>
                <a:cubicBezTo>
                  <a:pt x="2750389" y="1260894"/>
                  <a:pt x="2773392" y="1299713"/>
                  <a:pt x="2769079" y="1309777"/>
                </a:cubicBezTo>
                <a:cubicBezTo>
                  <a:pt x="2764766" y="1319841"/>
                  <a:pt x="2733136" y="1302588"/>
                  <a:pt x="2700068" y="1309777"/>
                </a:cubicBezTo>
                <a:cubicBezTo>
                  <a:pt x="2667000" y="1316966"/>
                  <a:pt x="2603740" y="1332781"/>
                  <a:pt x="2570672" y="1352909"/>
                </a:cubicBezTo>
                <a:cubicBezTo>
                  <a:pt x="2537604" y="1373037"/>
                  <a:pt x="2516038" y="1406106"/>
                  <a:pt x="2501661" y="1430547"/>
                </a:cubicBezTo>
                <a:cubicBezTo>
                  <a:pt x="2487284" y="1454989"/>
                  <a:pt x="2488721" y="1475117"/>
                  <a:pt x="2484408" y="1499558"/>
                </a:cubicBezTo>
                <a:cubicBezTo>
                  <a:pt x="2480095" y="1523999"/>
                  <a:pt x="2490158" y="1549879"/>
                  <a:pt x="2475781" y="1577196"/>
                </a:cubicBezTo>
                <a:cubicBezTo>
                  <a:pt x="2461404" y="1604513"/>
                  <a:pt x="2421148" y="1650520"/>
                  <a:pt x="2398144" y="1663460"/>
                </a:cubicBezTo>
                <a:cubicBezTo>
                  <a:pt x="2375140" y="1676400"/>
                  <a:pt x="2356450" y="1651959"/>
                  <a:pt x="2337759" y="1654834"/>
                </a:cubicBezTo>
                <a:cubicBezTo>
                  <a:pt x="2319068" y="1657709"/>
                  <a:pt x="2306128" y="1672087"/>
                  <a:pt x="2286000" y="1680713"/>
                </a:cubicBezTo>
                <a:cubicBezTo>
                  <a:pt x="2265872" y="1689339"/>
                  <a:pt x="2235680" y="1697966"/>
                  <a:pt x="2216989" y="1706592"/>
                </a:cubicBezTo>
                <a:cubicBezTo>
                  <a:pt x="2198299" y="1715219"/>
                  <a:pt x="2186797" y="1718095"/>
                  <a:pt x="2173857" y="1732472"/>
                </a:cubicBezTo>
                <a:cubicBezTo>
                  <a:pt x="2160917" y="1746849"/>
                  <a:pt x="2153728" y="1772728"/>
                  <a:pt x="2139351" y="1792856"/>
                </a:cubicBezTo>
                <a:cubicBezTo>
                  <a:pt x="2124974" y="1812984"/>
                  <a:pt x="2096219" y="1834550"/>
                  <a:pt x="2087593" y="1853241"/>
                </a:cubicBezTo>
                <a:cubicBezTo>
                  <a:pt x="2078967" y="1871932"/>
                  <a:pt x="2086155" y="1881996"/>
                  <a:pt x="2087593" y="1905000"/>
                </a:cubicBezTo>
                <a:cubicBezTo>
                  <a:pt x="2089031" y="1928004"/>
                  <a:pt x="2100532" y="1969698"/>
                  <a:pt x="2096219" y="1991264"/>
                </a:cubicBezTo>
                <a:cubicBezTo>
                  <a:pt x="2091906" y="2012830"/>
                  <a:pt x="2066026" y="2020019"/>
                  <a:pt x="2061713" y="2034396"/>
                </a:cubicBezTo>
                <a:cubicBezTo>
                  <a:pt x="2057400" y="2048773"/>
                  <a:pt x="2086155" y="2028645"/>
                  <a:pt x="2070340" y="2077528"/>
                </a:cubicBezTo>
                <a:cubicBezTo>
                  <a:pt x="2054525" y="2126411"/>
                  <a:pt x="1986951" y="2283124"/>
                  <a:pt x="1966823" y="2327694"/>
                </a:cubicBezTo>
                <a:cubicBezTo>
                  <a:pt x="1946695" y="2372264"/>
                  <a:pt x="1955321" y="2329132"/>
                  <a:pt x="1949570" y="2344947"/>
                </a:cubicBezTo>
                <a:cubicBezTo>
                  <a:pt x="1943819" y="2360762"/>
                  <a:pt x="1943819" y="2398144"/>
                  <a:pt x="1932317" y="2422585"/>
                </a:cubicBezTo>
                <a:cubicBezTo>
                  <a:pt x="1920815" y="2447027"/>
                  <a:pt x="1896374" y="2464279"/>
                  <a:pt x="1880559" y="2491596"/>
                </a:cubicBezTo>
                <a:cubicBezTo>
                  <a:pt x="1864744" y="2518913"/>
                  <a:pt x="1833114" y="2560608"/>
                  <a:pt x="1837427" y="2586487"/>
                </a:cubicBezTo>
                <a:cubicBezTo>
                  <a:pt x="1841740" y="2612366"/>
                  <a:pt x="1883434" y="2631057"/>
                  <a:pt x="1906438" y="2646872"/>
                </a:cubicBezTo>
                <a:cubicBezTo>
                  <a:pt x="1929442" y="2662687"/>
                  <a:pt x="1946694" y="2677064"/>
                  <a:pt x="1975449" y="2681377"/>
                </a:cubicBezTo>
                <a:cubicBezTo>
                  <a:pt x="2004204" y="2685690"/>
                  <a:pt x="2048773" y="2668438"/>
                  <a:pt x="2078966" y="2672751"/>
                </a:cubicBezTo>
                <a:cubicBezTo>
                  <a:pt x="2109159" y="2677064"/>
                  <a:pt x="2140789" y="2687128"/>
                  <a:pt x="2156604" y="2707256"/>
                </a:cubicBezTo>
                <a:cubicBezTo>
                  <a:pt x="2172419" y="2727384"/>
                  <a:pt x="2163793" y="2774830"/>
                  <a:pt x="2173857" y="2793521"/>
                </a:cubicBezTo>
                <a:cubicBezTo>
                  <a:pt x="2183921" y="2812212"/>
                  <a:pt x="2196861" y="2802147"/>
                  <a:pt x="2216989" y="2819400"/>
                </a:cubicBezTo>
                <a:cubicBezTo>
                  <a:pt x="2237117" y="2836653"/>
                  <a:pt x="2271623" y="2878348"/>
                  <a:pt x="2294627" y="2897038"/>
                </a:cubicBezTo>
                <a:cubicBezTo>
                  <a:pt x="2317631" y="2915728"/>
                  <a:pt x="2329133" y="2907102"/>
                  <a:pt x="2355012" y="2931543"/>
                </a:cubicBezTo>
                <a:cubicBezTo>
                  <a:pt x="2380891" y="2955985"/>
                  <a:pt x="2426898" y="3017808"/>
                  <a:pt x="2449902" y="3043687"/>
                </a:cubicBezTo>
                <a:cubicBezTo>
                  <a:pt x="2472906" y="3069566"/>
                  <a:pt x="2478657" y="3063815"/>
                  <a:pt x="2493034" y="3086819"/>
                </a:cubicBezTo>
                <a:cubicBezTo>
                  <a:pt x="2507411" y="3109823"/>
                  <a:pt x="2521789" y="3158705"/>
                  <a:pt x="2536166" y="3181709"/>
                </a:cubicBezTo>
                <a:cubicBezTo>
                  <a:pt x="2550543" y="3204713"/>
                  <a:pt x="2563483" y="3194648"/>
                  <a:pt x="2579298" y="3224841"/>
                </a:cubicBezTo>
                <a:cubicBezTo>
                  <a:pt x="2595113" y="3255034"/>
                  <a:pt x="2620993" y="3335547"/>
                  <a:pt x="2631057" y="3362864"/>
                </a:cubicBezTo>
                <a:cubicBezTo>
                  <a:pt x="2641121" y="3390181"/>
                  <a:pt x="2640402" y="3389462"/>
                  <a:pt x="2639683" y="3388743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7" name="Picture 7" descr="http://img-fotki.yandex.ru/get/6307/129237835.18/0_7b197_1a3fb0d6_XX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620688"/>
            <a:ext cx="7956376" cy="14629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user\Desktop\tverskaya.gif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1187624" y="2132856"/>
            <a:ext cx="5904656" cy="39604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27776" y="2132856"/>
            <a:ext cx="20162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области расположены  10   водохранилищ искусственного происхождения:</a:t>
            </a:r>
          </a:p>
          <a:p>
            <a:endParaRPr lang="ru-RU" dirty="0" smtClean="0"/>
          </a:p>
          <a:p>
            <a:r>
              <a:rPr lang="ru-RU" dirty="0" err="1" smtClean="0"/>
              <a:t>Березайское</a:t>
            </a:r>
            <a:endParaRPr lang="ru-RU" dirty="0" smtClean="0"/>
          </a:p>
          <a:p>
            <a:r>
              <a:rPr lang="ru-RU" dirty="0" err="1" smtClean="0"/>
              <a:t>Вазузское</a:t>
            </a:r>
            <a:endParaRPr lang="ru-RU" dirty="0" smtClean="0"/>
          </a:p>
          <a:p>
            <a:r>
              <a:rPr lang="ru-RU" dirty="0" smtClean="0"/>
              <a:t>Верхневолжское</a:t>
            </a:r>
          </a:p>
          <a:p>
            <a:r>
              <a:rPr lang="ru-RU" dirty="0" err="1" smtClean="0"/>
              <a:t>Вышневолоцкое</a:t>
            </a:r>
            <a:endParaRPr lang="ru-RU" dirty="0" smtClean="0"/>
          </a:p>
          <a:p>
            <a:r>
              <a:rPr lang="ru-RU" dirty="0" err="1" smtClean="0"/>
              <a:t>Иваньковское</a:t>
            </a:r>
            <a:endParaRPr lang="ru-RU" dirty="0" smtClean="0"/>
          </a:p>
          <a:p>
            <a:r>
              <a:rPr lang="ru-RU" dirty="0" err="1" smtClean="0"/>
              <a:t>Кемецкое</a:t>
            </a:r>
            <a:endParaRPr lang="ru-RU" dirty="0" smtClean="0"/>
          </a:p>
          <a:p>
            <a:r>
              <a:rPr lang="ru-RU" dirty="0" err="1" smtClean="0"/>
              <a:t>Мстинское</a:t>
            </a:r>
            <a:endParaRPr lang="ru-RU" dirty="0" smtClean="0"/>
          </a:p>
          <a:p>
            <a:r>
              <a:rPr lang="ru-RU" dirty="0" smtClean="0"/>
              <a:t>Рыбинское</a:t>
            </a:r>
          </a:p>
          <a:p>
            <a:r>
              <a:rPr lang="ru-RU" dirty="0" err="1" smtClean="0"/>
              <a:t>Угличское</a:t>
            </a:r>
            <a:endParaRPr lang="ru-RU" dirty="0" smtClean="0"/>
          </a:p>
          <a:p>
            <a:r>
              <a:rPr lang="ru-RU" dirty="0" err="1" smtClean="0"/>
              <a:t>Шлинское</a:t>
            </a:r>
            <a:endParaRPr lang="ru-RU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1763688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Крупнейшие из них — </a:t>
            </a:r>
            <a:r>
              <a:rPr lang="ru-RU" dirty="0" err="1" smtClean="0"/>
              <a:t>Иваньковское</a:t>
            </a:r>
            <a:r>
              <a:rPr lang="ru-RU" dirty="0" smtClean="0"/>
              <a:t>, Рыбинское и </a:t>
            </a:r>
            <a:r>
              <a:rPr lang="ru-RU" dirty="0" err="1" smtClean="0"/>
              <a:t>Угличское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92080" y="2348880"/>
            <a:ext cx="915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003366"/>
                </a:solidFill>
              </a:rPr>
              <a:t>Рыбинское</a:t>
            </a:r>
          </a:p>
          <a:p>
            <a:pPr algn="ctr"/>
            <a:r>
              <a:rPr lang="ru-RU" sz="1100" dirty="0" err="1" smtClean="0">
                <a:solidFill>
                  <a:srgbClr val="003366"/>
                </a:solidFill>
              </a:rPr>
              <a:t>вдхр</a:t>
            </a:r>
            <a:r>
              <a:rPr lang="ru-RU" sz="1600" dirty="0" smtClean="0"/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3573016"/>
            <a:ext cx="151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Угличское</a:t>
            </a:r>
            <a:r>
              <a:rPr lang="ru-RU" sz="1200" dirty="0" smtClean="0">
                <a:solidFill>
                  <a:srgbClr val="003366"/>
                </a:solidFill>
              </a:rPr>
              <a:t> </a:t>
            </a:r>
            <a:r>
              <a:rPr lang="ru-RU" sz="1200" dirty="0" err="1" smtClean="0">
                <a:solidFill>
                  <a:srgbClr val="003366"/>
                </a:solidFill>
              </a:rPr>
              <a:t>вдхр</a:t>
            </a:r>
            <a:r>
              <a:rPr lang="ru-RU" sz="2800" dirty="0" smtClean="0"/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3573016"/>
            <a:ext cx="9178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err="1" smtClean="0">
                <a:solidFill>
                  <a:srgbClr val="003366"/>
                </a:solidFill>
              </a:rPr>
              <a:t>Шлинское</a:t>
            </a:r>
            <a:endParaRPr lang="ru-RU" sz="1100" dirty="0" smtClean="0">
              <a:solidFill>
                <a:srgbClr val="003366"/>
              </a:solidFill>
            </a:endParaRPr>
          </a:p>
          <a:p>
            <a:pPr algn="ctr"/>
            <a:r>
              <a:rPr lang="ru-RU" sz="1100" dirty="0" err="1" smtClean="0">
                <a:solidFill>
                  <a:srgbClr val="003366"/>
                </a:solidFill>
              </a:rPr>
              <a:t>вдхр</a:t>
            </a:r>
            <a:endParaRPr lang="ru-RU" sz="11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43808" y="2708920"/>
            <a:ext cx="1277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solidFill>
                  <a:srgbClr val="003366"/>
                </a:solidFill>
              </a:rPr>
              <a:t>Березайское</a:t>
            </a:r>
            <a:endParaRPr lang="ru-RU" sz="1200" dirty="0" smtClean="0">
              <a:solidFill>
                <a:srgbClr val="003366"/>
              </a:solidFill>
            </a:endParaRPr>
          </a:p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вдхр</a:t>
            </a:r>
            <a:endParaRPr lang="ru-RU" sz="1200" dirty="0"/>
          </a:p>
        </p:txBody>
      </p:sp>
      <p:pic>
        <p:nvPicPr>
          <p:cNvPr id="1037" name="Picture 13" descr="http://img-fotki.yandex.ru/get/5507/27648364.89/0_5b4d2_aca870fd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32656"/>
            <a:ext cx="7848872" cy="151216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6778000" cy="1143000"/>
          </a:xfrm>
        </p:spPr>
        <p:txBody>
          <a:bodyPr>
            <a:normAutofit/>
          </a:bodyPr>
          <a:lstStyle/>
          <a:p>
            <a:r>
              <a:rPr lang="ru-RU" sz="4200" i="1" dirty="0" smtClean="0">
                <a:solidFill>
                  <a:srgbClr val="0070C0"/>
                </a:solidFill>
              </a:rPr>
              <a:t>Водохранилища</a:t>
            </a:r>
            <a:endParaRPr lang="ru-RU" sz="4200" i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47864" y="5301208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Вазузское</a:t>
            </a:r>
            <a:r>
              <a:rPr lang="ru-RU" sz="1200" dirty="0" smtClean="0">
                <a:solidFill>
                  <a:srgbClr val="003366"/>
                </a:solidFill>
              </a:rPr>
              <a:t> </a:t>
            </a:r>
            <a:r>
              <a:rPr lang="ru-RU" sz="1200" dirty="0" err="1" smtClean="0">
                <a:solidFill>
                  <a:srgbClr val="003366"/>
                </a:solidFill>
              </a:rPr>
              <a:t>вдхр</a:t>
            </a:r>
            <a:endParaRPr lang="ru-RU" sz="1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3068960"/>
            <a:ext cx="1421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Кемецкое</a:t>
            </a:r>
            <a:r>
              <a:rPr lang="ru-RU" sz="1200" dirty="0" smtClean="0">
                <a:solidFill>
                  <a:srgbClr val="003366"/>
                </a:solidFill>
              </a:rPr>
              <a:t> </a:t>
            </a:r>
            <a:r>
              <a:rPr lang="ru-RU" sz="1200" dirty="0" err="1" smtClean="0">
                <a:solidFill>
                  <a:srgbClr val="003366"/>
                </a:solidFill>
              </a:rPr>
              <a:t>вдхр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4437112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Верхневолжск</a:t>
            </a:r>
            <a:r>
              <a:rPr lang="ru-RU" sz="1200" dirty="0" smtClean="0">
                <a:solidFill>
                  <a:srgbClr val="003366"/>
                </a:solidFill>
              </a:rPr>
              <a:t> </a:t>
            </a:r>
            <a:r>
              <a:rPr lang="ru-RU" sz="1200" dirty="0" err="1" smtClean="0">
                <a:solidFill>
                  <a:srgbClr val="003366"/>
                </a:solidFill>
              </a:rPr>
              <a:t>ое</a:t>
            </a:r>
            <a:endParaRPr lang="ru-RU" sz="1200" dirty="0" smtClean="0">
              <a:solidFill>
                <a:srgbClr val="003366"/>
              </a:solidFill>
            </a:endParaRPr>
          </a:p>
          <a:p>
            <a:pPr algn="ctr"/>
            <a:r>
              <a:rPr lang="ru-RU" sz="1200" dirty="0" err="1" smtClean="0">
                <a:solidFill>
                  <a:srgbClr val="003366"/>
                </a:solidFill>
              </a:rPr>
              <a:t>вдхр</a:t>
            </a:r>
            <a:endParaRPr lang="ru-RU" sz="12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-243408"/>
            <a:ext cx="5800688" cy="1066448"/>
          </a:xfrm>
        </p:spPr>
        <p:txBody>
          <a:bodyPr>
            <a:normAutofit/>
          </a:bodyPr>
          <a:lstStyle/>
          <a:p>
            <a:r>
              <a:rPr lang="ru-RU" sz="4200" dirty="0" smtClean="0"/>
              <a:t>Климатические условия </a:t>
            </a:r>
            <a:endParaRPr lang="ru-RU" sz="4200" dirty="0"/>
          </a:p>
        </p:txBody>
      </p:sp>
      <p:pic>
        <p:nvPicPr>
          <p:cNvPr id="27650" name="Picture 2" descr="this is the map"/>
          <p:cNvPicPr>
            <a:picLocks noChangeAspect="1" noChangeArrowheads="1"/>
          </p:cNvPicPr>
          <p:nvPr/>
        </p:nvPicPr>
        <p:blipFill>
          <a:blip r:embed="rId3" cstate="email"/>
          <a:srcRect l="2458" r="3424"/>
          <a:stretch>
            <a:fillRect/>
          </a:stretch>
        </p:blipFill>
        <p:spPr bwMode="auto">
          <a:xfrm>
            <a:off x="1979712" y="1484784"/>
            <a:ext cx="6984776" cy="45504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1988840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Климат </a:t>
            </a:r>
            <a:r>
              <a:rPr lang="ru-RU" dirty="0" smtClean="0"/>
              <a:t> умеренно -континентальный, </a:t>
            </a:r>
          </a:p>
          <a:p>
            <a:pPr algn="just"/>
            <a:r>
              <a:rPr lang="ru-RU" dirty="0" smtClean="0"/>
              <a:t>мягкий, влажный  не наблюдается </a:t>
            </a:r>
          </a:p>
          <a:p>
            <a:pPr algn="just"/>
            <a:r>
              <a:rPr lang="ru-RU" dirty="0" smtClean="0"/>
              <a:t>больших колебаний температур.</a:t>
            </a:r>
          </a:p>
          <a:p>
            <a:pPr algn="just"/>
            <a:r>
              <a:rPr lang="ru-RU" dirty="0" smtClean="0"/>
              <a:t> Лето солнечное,</a:t>
            </a:r>
          </a:p>
          <a:p>
            <a:pPr algn="just"/>
            <a:r>
              <a:rPr lang="ru-RU" dirty="0" smtClean="0"/>
              <a:t> теплое с кратковременными</a:t>
            </a:r>
          </a:p>
          <a:p>
            <a:pPr algn="just"/>
            <a:r>
              <a:rPr lang="ru-RU" dirty="0" smtClean="0"/>
              <a:t> дождями. Зима – снежная с</a:t>
            </a:r>
          </a:p>
          <a:p>
            <a:pPr algn="just"/>
            <a:r>
              <a:rPr lang="ru-RU" dirty="0" smtClean="0"/>
              <a:t> небольшими </a:t>
            </a:r>
          </a:p>
          <a:p>
            <a:pPr algn="just"/>
            <a:r>
              <a:rPr lang="ru-RU" dirty="0" smtClean="0"/>
              <a:t>морозами.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-3348880" y="4221088"/>
            <a:ext cx="3168352" cy="7200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hqoboi.com/img/nature/nature-panorama_0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548680"/>
            <a:ext cx="7920880" cy="144016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475656" y="4365104"/>
            <a:ext cx="3159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Западный перенос ветров</a:t>
            </a:r>
            <a:endParaRPr lang="ru-RU" sz="2000" b="1" dirty="0"/>
          </a:p>
        </p:txBody>
      </p:sp>
      <p:pic>
        <p:nvPicPr>
          <p:cNvPr id="2052" name="Picture 4" descr="http://carnationlove.com/wp-content/uploads/2011/10/Cornflowers1-e1318550756181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6228184" y="5013176"/>
            <a:ext cx="2483768" cy="18448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43608" y="6165304"/>
            <a:ext cx="35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Количество осадков 650 мм. В год</a:t>
            </a:r>
            <a:endParaRPr lang="ru-RU" dirty="0"/>
          </a:p>
        </p:txBody>
      </p:sp>
      <p:pic>
        <p:nvPicPr>
          <p:cNvPr id="53250" name="Picture 2" descr="http://www.lazyka.com/LazyKa/images/icon_wind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9767073">
            <a:off x="-4030131" y="1337989"/>
            <a:ext cx="3206943" cy="24452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3 2.44218E-6 C 0.26077 2.44218E-6 0.45851 2.44218E-6 0.53768 2.44218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5 0.13344 L 0.72795 0.17553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560840" cy="504056"/>
          </a:xfrm>
        </p:spPr>
        <p:txBody>
          <a:bodyPr>
            <a:noAutofit/>
          </a:bodyPr>
          <a:lstStyle/>
          <a:p>
            <a:r>
              <a:rPr lang="ru-RU" sz="4200" dirty="0" smtClean="0"/>
              <a:t>Тверская область - лесной край</a:t>
            </a:r>
            <a:endParaRPr lang="ru-RU" sz="4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88840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Территория области лежит в зоне перехода южной тайги к смешанным хвойно-широколиственным лесам..</a:t>
            </a:r>
            <a:endParaRPr lang="ru-RU" dirty="0"/>
          </a:p>
        </p:txBody>
      </p:sp>
      <p:sp>
        <p:nvSpPr>
          <p:cNvPr id="1026" name="AutoShape 2" descr="http://learning.9151394.ru/file.php/8267/u_prirody_net_plokhoi_pogody/0_3227_3d5cc96f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learning.9151394.ru/file.php/8267/u_prirody_net_plokhoi_pogody/0_3227_3d5cc96f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learning.9151394.ru/file.php/8267/u_prirody_net_plokhoi_pogody/0_3227_3d5cc96f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http://www.blikst.ru/nat/006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1115616" y="3429000"/>
            <a:ext cx="7848872" cy="3231267"/>
          </a:xfrm>
          <a:prstGeom prst="rect">
            <a:avLst/>
          </a:prstGeom>
          <a:noFill/>
        </p:spPr>
      </p:pic>
      <p:pic>
        <p:nvPicPr>
          <p:cNvPr id="1041" name="Picture 17" descr="http://www.stihi.ru/pics/2011/05/14/45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76672"/>
            <a:ext cx="7848872" cy="122413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115616" y="2564904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Основные древесные породы:  </a:t>
            </a:r>
            <a:r>
              <a:rPr lang="ru-RU" u="sng" dirty="0" smtClean="0"/>
              <a:t>хвойные</a:t>
            </a:r>
            <a:r>
              <a:rPr lang="ru-RU" dirty="0" smtClean="0"/>
              <a:t> - ель, сосна; </a:t>
            </a:r>
            <a:r>
              <a:rPr lang="ru-RU" u="sng" dirty="0" smtClean="0"/>
              <a:t>мелколиственные</a:t>
            </a:r>
            <a:r>
              <a:rPr lang="ru-RU" dirty="0" smtClean="0"/>
              <a:t> - берёза , осина, ольха, рябина, черемуха  </a:t>
            </a:r>
            <a:r>
              <a:rPr lang="ru-RU" u="sng" dirty="0" smtClean="0"/>
              <a:t>широколиственные </a:t>
            </a:r>
            <a:r>
              <a:rPr lang="ru-RU" dirty="0" smtClean="0"/>
              <a:t>- дуб, липа, клён, вяз, ясень.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170080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Леса занимают  53 %   площади области.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Дерново-подзолистые почвы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187624" y="1844824"/>
            <a:ext cx="5400600" cy="46805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0"/>
            <a:ext cx="787125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dirty="0" smtClean="0">
                <a:solidFill>
                  <a:srgbClr val="003366"/>
                </a:solidFill>
                <a:latin typeface="+mj-lt"/>
              </a:rPr>
              <a:t>Почвы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</a:t>
            </a:r>
            <a:r>
              <a:rPr lang="ru-RU" sz="4200" dirty="0" smtClean="0">
                <a:solidFill>
                  <a:srgbClr val="003366"/>
                </a:solidFill>
                <a:latin typeface="+mj-lt"/>
              </a:rPr>
              <a:t> </a:t>
            </a:r>
            <a:r>
              <a:rPr lang="ru-RU" sz="2400" dirty="0" smtClean="0"/>
              <a:t>дерново-подзолистые  (малоплодородные)</a:t>
            </a:r>
            <a:endParaRPr lang="ru-RU" sz="4400" dirty="0" smtClean="0"/>
          </a:p>
          <a:p>
            <a:r>
              <a:rPr lang="ru-RU" sz="4200" dirty="0" smtClean="0">
                <a:solidFill>
                  <a:srgbClr val="003366"/>
                </a:solidFill>
                <a:latin typeface="+mj-lt"/>
              </a:rPr>
              <a:t> </a:t>
            </a:r>
            <a:endParaRPr lang="ru-RU" sz="4200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92696"/>
            <a:ext cx="6966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3366"/>
                </a:solidFill>
              </a:rPr>
              <a:t>Механический состав</a:t>
            </a:r>
          </a:p>
          <a:p>
            <a:r>
              <a:rPr lang="ru-RU" dirty="0" smtClean="0"/>
              <a:t>- супесчаные</a:t>
            </a:r>
          </a:p>
          <a:p>
            <a:r>
              <a:rPr lang="ru-RU" dirty="0" smtClean="0"/>
              <a:t>- глинистые </a:t>
            </a:r>
            <a:r>
              <a:rPr lang="ru-RU" i="1" dirty="0" smtClean="0"/>
              <a:t>(местами)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620688"/>
            <a:ext cx="4355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Вода и  просачивается в более низкие слои, при этом влага уносит часть необходимых растениям питательных веществ (особенно соединений азота).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1772816"/>
            <a:ext cx="24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0</a:t>
            </a:r>
            <a:r>
              <a:rPr lang="ru-RU" dirty="0" smtClean="0"/>
              <a:t> — лесная подстилка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204864"/>
            <a:ext cx="2371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 — </a:t>
            </a:r>
            <a:r>
              <a:rPr lang="ru-RU" dirty="0" smtClean="0"/>
              <a:t>гумусовый слой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3789040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2</a:t>
            </a:r>
            <a:r>
              <a:rPr lang="ru-RU" dirty="0" smtClean="0"/>
              <a:t> — подзолистый  слой</a:t>
            </a:r>
          </a:p>
          <a:p>
            <a:r>
              <a:rPr lang="ru-RU" dirty="0" smtClean="0"/>
              <a:t> мощностью до 30 см</a:t>
            </a:r>
          </a:p>
          <a:p>
            <a:r>
              <a:rPr lang="ru-RU" dirty="0" smtClean="0"/>
              <a:t>Горизонт вымывания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6488668"/>
            <a:ext cx="4788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</a:t>
            </a:r>
            <a:r>
              <a:rPr lang="ru-RU" dirty="0" smtClean="0"/>
              <a:t>— почвообразующая порода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42994" y="5661248"/>
            <a:ext cx="2501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</a:t>
            </a:r>
            <a:r>
              <a:rPr lang="ru-RU" dirty="0" smtClean="0"/>
              <a:t>  - горизонт вмывания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this is the ma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620688"/>
            <a:ext cx="2591949" cy="1943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498080" cy="1143000"/>
          </a:xfrm>
        </p:spPr>
        <p:txBody>
          <a:bodyPr>
            <a:noAutofit/>
          </a:bodyPr>
          <a:lstStyle/>
          <a:p>
            <a:r>
              <a:rPr lang="ru-RU" sz="4200" dirty="0" smtClean="0">
                <a:solidFill>
                  <a:schemeClr val="tx1"/>
                </a:solidFill>
              </a:rPr>
              <a:t>Центрально-Лесной </a:t>
            </a:r>
            <a:br>
              <a:rPr lang="ru-RU" sz="4200" dirty="0" smtClean="0">
                <a:solidFill>
                  <a:schemeClr val="tx1"/>
                </a:solidFill>
              </a:rPr>
            </a:br>
            <a:r>
              <a:rPr lang="ru-RU" sz="4200" dirty="0" smtClean="0">
                <a:solidFill>
                  <a:schemeClr val="tx1"/>
                </a:solidFill>
              </a:rPr>
              <a:t>биосферный заповедник</a:t>
            </a:r>
            <a:endParaRPr lang="ru-RU" sz="4200" dirty="0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876256" y="1916832"/>
            <a:ext cx="288032" cy="313184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1340768"/>
            <a:ext cx="532859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Находится на территории </a:t>
            </a:r>
          </a:p>
          <a:p>
            <a:r>
              <a:rPr lang="ru-RU" dirty="0" err="1" smtClean="0"/>
              <a:t>Нелидовского</a:t>
            </a:r>
            <a:r>
              <a:rPr lang="ru-RU" dirty="0" smtClean="0"/>
              <a:t> и </a:t>
            </a:r>
            <a:r>
              <a:rPr lang="ru-RU" dirty="0" err="1" smtClean="0"/>
              <a:t>Андреапольского</a:t>
            </a:r>
            <a:r>
              <a:rPr lang="ru-RU" dirty="0" smtClean="0"/>
              <a:t> районов </a:t>
            </a:r>
          </a:p>
          <a:p>
            <a:pPr algn="just"/>
            <a:r>
              <a:rPr lang="ru-RU" sz="1100" dirty="0" smtClean="0"/>
              <a:t>Уникальная особенность за­поведника — массивы еловых лесов, не подвергавшиеся рубке более 500 лет. Такого эталона южной тайги нет более нигде в Европе. Без вмешательства человека поколения деревьев растут, стареют и умирают, сменяя друг друга. Здесь охраняются   редкие растения  и животные Тверской области</a:t>
            </a:r>
            <a:endParaRPr lang="ru-RU" sz="1100" dirty="0"/>
          </a:p>
        </p:txBody>
      </p:sp>
      <p:pic>
        <p:nvPicPr>
          <p:cNvPr id="30728" name="Picture 8" descr="http://mari-obereg.narod.ru/news/zapoved/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628800" y="4365104"/>
            <a:ext cx="2262039" cy="1983938"/>
          </a:xfrm>
          <a:prstGeom prst="rect">
            <a:avLst/>
          </a:prstGeom>
          <a:noFill/>
        </p:spPr>
      </p:pic>
      <p:pic>
        <p:nvPicPr>
          <p:cNvPr id="30732" name="Picture 12" descr="http://img-fotki.yandex.ru/get/5900/gon-zinaida.13/0_44aac_593bbb34_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556792" y="4077072"/>
            <a:ext cx="2304256" cy="1951695"/>
          </a:xfrm>
          <a:prstGeom prst="rect">
            <a:avLst/>
          </a:prstGeom>
          <a:noFill/>
        </p:spPr>
      </p:pic>
      <p:pic>
        <p:nvPicPr>
          <p:cNvPr id="30734" name="Picture 14" descr="http://www.plantarium.ru/dat/plants/5/508/35508_c4ae337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484784" y="3645024"/>
            <a:ext cx="2279030" cy="1939330"/>
          </a:xfrm>
          <a:prstGeom prst="rect">
            <a:avLst/>
          </a:prstGeom>
          <a:noFill/>
        </p:spPr>
      </p:pic>
      <p:pic>
        <p:nvPicPr>
          <p:cNvPr id="1026" name="Picture 2" descr="http://www.sunhome.ru/UsersGallery/journal/062008142118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556792" y="3356992"/>
            <a:ext cx="2304256" cy="2049016"/>
          </a:xfrm>
          <a:prstGeom prst="rect">
            <a:avLst/>
          </a:prstGeom>
          <a:noFill/>
        </p:spPr>
      </p:pic>
      <p:pic>
        <p:nvPicPr>
          <p:cNvPr id="1028" name="Picture 4" descr="http://www.permecology.ru/pols/img/2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2556792" y="3212976"/>
            <a:ext cx="2304256" cy="1883669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>
            <a:off x="6516216" y="1340768"/>
            <a:ext cx="360040" cy="504056"/>
          </a:xfrm>
          <a:prstGeom prst="straightConnector1">
            <a:avLst/>
          </a:prstGeom>
          <a:ln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259632" y="6488668"/>
            <a:ext cx="1885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Венерин башмачок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6237312"/>
            <a:ext cx="19740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Лунник оживающий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5949280"/>
            <a:ext cx="2337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 </a:t>
            </a:r>
            <a:r>
              <a:rPr lang="ru-RU" sz="1600" dirty="0" err="1" smtClean="0"/>
              <a:t>Гроздовник</a:t>
            </a:r>
            <a:r>
              <a:rPr lang="ru-RU" sz="1600" dirty="0" smtClean="0"/>
              <a:t> виргинский</a:t>
            </a:r>
            <a:endParaRPr lang="ru-RU" sz="1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860032" y="5661248"/>
            <a:ext cx="22467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Сердечник извилистый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16216" y="5373216"/>
            <a:ext cx="213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 smtClean="0"/>
              <a:t>Многорядник</a:t>
            </a:r>
            <a:r>
              <a:rPr lang="ru-RU" sz="1600" dirty="0" smtClean="0"/>
              <a:t> Брауна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32" name="Picture 8" descr="http://upload.wikimedia.org/wikipedia/commons/thumb/6/68/Lynx_lynx_poing.jpg/275px-Lynx_lynx_poing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324528" y="3068960"/>
            <a:ext cx="2592288" cy="3460574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020272" y="2708920"/>
            <a:ext cx="623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Рысь</a:t>
            </a:r>
            <a:endParaRPr lang="ru-RU" sz="1600" dirty="0"/>
          </a:p>
        </p:txBody>
      </p:sp>
      <p:pic>
        <p:nvPicPr>
          <p:cNvPr id="1036" name="Picture 12" descr="http://zooclub.ru/attach/wild/22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468544" y="3068960"/>
            <a:ext cx="2880320" cy="3098833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283968" y="2708920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Бурый медведь</a:t>
            </a:r>
            <a:endParaRPr lang="ru-R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9712" y="2780928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Лось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403648" y="3284984"/>
            <a:ext cx="18950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/>
              <a:t>Растения занесенные </a:t>
            </a:r>
          </a:p>
          <a:p>
            <a:pPr algn="r"/>
            <a:r>
              <a:rPr lang="ru-RU" sz="1400" dirty="0" smtClean="0"/>
              <a:t>в </a:t>
            </a:r>
            <a:r>
              <a:rPr lang="ru-RU" sz="1400" dirty="0" smtClean="0">
                <a:solidFill>
                  <a:srgbClr val="FF0000"/>
                </a:solidFill>
              </a:rPr>
              <a:t>Красную  книгу</a:t>
            </a:r>
          </a:p>
          <a:p>
            <a:pPr algn="r"/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/>
              <a:t>Тверской области</a:t>
            </a:r>
            <a:endParaRPr lang="ru-RU" sz="1400" dirty="0"/>
          </a:p>
        </p:txBody>
      </p:sp>
      <p:pic>
        <p:nvPicPr>
          <p:cNvPr id="1038" name="Picture 14" descr="http://desktop.kazansoft.ru/bigimages/animals/misc/img-7d958.jpg"/>
          <p:cNvPicPr>
            <a:picLocks noChangeAspect="1" noChangeArrowheads="1"/>
          </p:cNvPicPr>
          <p:nvPr/>
        </p:nvPicPr>
        <p:blipFill>
          <a:blip r:embed="rId10" cstate="email">
            <a:lum contrast="10000"/>
          </a:blip>
          <a:srcRect/>
          <a:stretch>
            <a:fillRect/>
          </a:stretch>
        </p:blipFill>
        <p:spPr bwMode="auto">
          <a:xfrm>
            <a:off x="9464544" y="3212976"/>
            <a:ext cx="2800309" cy="2880319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6948264" y="1484784"/>
            <a:ext cx="1618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Площадь 21 </a:t>
            </a:r>
            <a:r>
              <a:rPr lang="ru-RU" sz="1400" dirty="0" err="1" smtClean="0"/>
              <a:t>тыс</a:t>
            </a:r>
            <a:r>
              <a:rPr lang="ru-RU" sz="1400" dirty="0" smtClean="0"/>
              <a:t> га</a:t>
            </a:r>
            <a:endParaRPr lang="ru-RU" sz="14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32 0.00231 L 0.41164 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5 0.00463 L 0.5198 0.004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6.61425E-6 L 0.63785 6.61425E-6 " pathEditMode="relative" ptsTypes="AA">
                                      <p:cBhvr>
                                        <p:cTn id="25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67345E-6 L 0.81111 2.67345E-6 " pathEditMode="relative" ptsTypes="AA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0007 L 0.99219 -0.000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8.32562E-8 L -0.34652 8.32562E-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3 0.00508 L -0.65347 0.005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21 0.02104 L -0.93247 0.0210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 build="allAtOnce"/>
      <p:bldP spid="21" grpId="0" build="allAtOnce"/>
      <p:bldP spid="22" grpId="0" build="allAtOnce"/>
      <p:bldP spid="23" grpId="0" build="allAtOnce"/>
      <p:bldP spid="24" grpId="0" build="allAtOnce"/>
      <p:bldP spid="27" grpId="0" build="allAtOnce"/>
      <p:bldP spid="28" grpId="0" build="allAtOnce"/>
      <p:bldP spid="26" grpId="0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this is the ma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620688"/>
            <a:ext cx="2591949" cy="1943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552728" cy="810344"/>
          </a:xfrm>
        </p:spPr>
        <p:txBody>
          <a:bodyPr>
            <a:normAutofit/>
          </a:bodyPr>
          <a:lstStyle/>
          <a:p>
            <a:r>
              <a:rPr lang="ru-RU" sz="4200" dirty="0" err="1" smtClean="0">
                <a:solidFill>
                  <a:schemeClr val="tx1"/>
                </a:solidFill>
              </a:rPr>
              <a:t>Завидовский</a:t>
            </a:r>
            <a:r>
              <a:rPr lang="ru-RU" sz="4200" dirty="0" smtClean="0">
                <a:solidFill>
                  <a:schemeClr val="tx1"/>
                </a:solidFill>
              </a:rPr>
              <a:t> заповедник</a:t>
            </a:r>
            <a:endParaRPr lang="ru-RU" sz="4200" dirty="0">
              <a:solidFill>
                <a:schemeClr val="tx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7956376" y="1700808"/>
            <a:ext cx="432048" cy="4572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804248" y="908720"/>
            <a:ext cx="1152128" cy="792088"/>
          </a:xfrm>
          <a:prstGeom prst="straightConnector1">
            <a:avLst/>
          </a:prstGeom>
          <a:ln>
            <a:solidFill>
              <a:srgbClr val="0033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516216" y="5373216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620688"/>
            <a:ext cx="66617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Расположен на территории Тверской (Конаковский район) и </a:t>
            </a:r>
          </a:p>
          <a:p>
            <a:r>
              <a:rPr lang="ru-RU" dirty="0" smtClean="0"/>
              <a:t>Московской областей, в пределах Верхневолжской низменности</a:t>
            </a:r>
          </a:p>
          <a:p>
            <a:r>
              <a:rPr lang="ru-RU" dirty="0" smtClean="0"/>
              <a:t>Нетронутая человеком дикая природа  заповедника</a:t>
            </a:r>
          </a:p>
          <a:p>
            <a:r>
              <a:rPr lang="ru-RU" dirty="0" smtClean="0"/>
              <a:t>имеет богатый животный мир. </a:t>
            </a:r>
          </a:p>
          <a:p>
            <a:endParaRPr lang="ru-RU" dirty="0"/>
          </a:p>
        </p:txBody>
      </p:sp>
      <p:pic>
        <p:nvPicPr>
          <p:cNvPr id="1026" name="Picture 2" descr="http://test.kurganobl.ru/assets/images/admobl/about_area/big/geography_big_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338726"/>
            <a:ext cx="2016224" cy="1184251"/>
          </a:xfrm>
          <a:prstGeom prst="rect">
            <a:avLst/>
          </a:prstGeom>
          <a:noFill/>
        </p:spPr>
      </p:pic>
      <p:pic>
        <p:nvPicPr>
          <p:cNvPr id="1030" name="Picture 6" descr="http://naturelight.ru/photo/2010-05-04/31604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2915816" y="1829554"/>
            <a:ext cx="2282777" cy="1383421"/>
          </a:xfrm>
          <a:prstGeom prst="rect">
            <a:avLst/>
          </a:prstGeom>
          <a:noFill/>
        </p:spPr>
      </p:pic>
      <p:pic>
        <p:nvPicPr>
          <p:cNvPr id="1032" name="Picture 8" descr="http://birds-altay.ru/wp-content/uploads/2009/07/9-349x2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8024" y="1484784"/>
            <a:ext cx="2016224" cy="1284384"/>
          </a:xfrm>
          <a:prstGeom prst="rect">
            <a:avLst/>
          </a:prstGeom>
          <a:noFill/>
        </p:spPr>
      </p:pic>
      <p:pic>
        <p:nvPicPr>
          <p:cNvPr id="1034" name="Picture 10" descr="http://belhuntclub.net/images/catalog/a650143e0f8e6e50b9437d9b2113c03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2924944"/>
            <a:ext cx="2016223" cy="1512167"/>
          </a:xfrm>
          <a:prstGeom prst="rect">
            <a:avLst/>
          </a:prstGeom>
          <a:noFill/>
        </p:spPr>
      </p:pic>
      <p:pic>
        <p:nvPicPr>
          <p:cNvPr id="1038" name="Picture 14" descr="http://www.rgo.ru/wp-content/uploads/2011/01/111315146.gRY0mGXK.090327023Rdrvw-300x18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87824" y="3356992"/>
            <a:ext cx="2400267" cy="1512168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d/d2/Paozikun53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6056" y="4509120"/>
            <a:ext cx="1800200" cy="2037962"/>
          </a:xfrm>
          <a:prstGeom prst="rect">
            <a:avLst/>
          </a:prstGeom>
          <a:noFill/>
        </p:spPr>
      </p:pic>
      <p:pic>
        <p:nvPicPr>
          <p:cNvPr id="1044" name="Picture 20" descr="http://www.fullhdoboi.ru/_ph/3/9634448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15616" y="3717032"/>
            <a:ext cx="2448272" cy="1368152"/>
          </a:xfrm>
          <a:prstGeom prst="rect">
            <a:avLst/>
          </a:prstGeom>
          <a:noFill/>
        </p:spPr>
      </p:pic>
      <p:pic>
        <p:nvPicPr>
          <p:cNvPr id="1046" name="Picture 22" descr="http://www.vetprofy.ru/sites/default/files/imagecache/img_300_300/imgsrc/enot-dog-prev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020272" y="2564904"/>
            <a:ext cx="1905000" cy="1368152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6948264" y="4293096"/>
            <a:ext cx="2195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Согласно оценкам ЮНЕСКО, </a:t>
            </a:r>
            <a:r>
              <a:rPr lang="ru-RU" dirty="0" err="1" smtClean="0"/>
              <a:t>Завидово</a:t>
            </a:r>
            <a:r>
              <a:rPr lang="ru-RU" dirty="0" smtClean="0"/>
              <a:t> — одно из самых чистых в экологическом отношении мест на Земле.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115616" y="3140968"/>
            <a:ext cx="870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Глухарь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2852936"/>
            <a:ext cx="8869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Тетерев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88024" y="1484784"/>
            <a:ext cx="976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Серая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куропатка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948264" y="3645024"/>
            <a:ext cx="2002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Енотовидная собака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04048" y="4581128"/>
            <a:ext cx="8025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Косуля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83768" y="6309320"/>
            <a:ext cx="1724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Пятнистый олень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15616" y="3717032"/>
            <a:ext cx="7264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Кабан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99992" y="3429000"/>
            <a:ext cx="8485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Лисица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788024" y="2852936"/>
            <a:ext cx="1194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Заяц-беляк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oboi-sos.narod.ru/56_101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15616" y="5301208"/>
            <a:ext cx="2232248" cy="1368152"/>
          </a:xfrm>
          <a:prstGeom prst="rect">
            <a:avLst/>
          </a:prstGeom>
          <a:noFill/>
        </p:spPr>
      </p:pic>
      <p:pic>
        <p:nvPicPr>
          <p:cNvPr id="1064" name="Picture 40" descr="Правила охоты в Тверской области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03848" y="5085184"/>
            <a:ext cx="2160240" cy="1429571"/>
          </a:xfrm>
          <a:prstGeom prst="rect">
            <a:avLst/>
          </a:prstGeom>
          <a:noFill/>
        </p:spPr>
      </p:pic>
      <p:sp>
        <p:nvSpPr>
          <p:cNvPr id="37" name="Прямоугольник 36"/>
          <p:cNvSpPr/>
          <p:nvPr/>
        </p:nvSpPr>
        <p:spPr>
          <a:xfrm>
            <a:off x="3203848" y="5085184"/>
            <a:ext cx="1944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Пятнистый олень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47664" y="5301208"/>
            <a:ext cx="11521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Марал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668344" y="980728"/>
            <a:ext cx="10338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Площадь </a:t>
            </a:r>
          </a:p>
          <a:p>
            <a:r>
              <a:rPr lang="ru-RU" sz="1400" dirty="0" smtClean="0"/>
              <a:t>125 тыс. га</a:t>
            </a:r>
            <a:r>
              <a:rPr lang="ru-RU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28" grpId="0" build="allAtOnce"/>
      <p:bldP spid="29" grpId="0" build="allAtOnce"/>
      <p:bldP spid="30" grpId="0" build="allAtOnce"/>
      <p:bldP spid="31" grpId="0" build="allAtOnce"/>
      <p:bldP spid="32" grpId="0" build="allAtOnce"/>
      <p:bldP spid="34" grpId="0" build="allAtOnce"/>
      <p:bldP spid="35" grpId="0" build="allAtOnce"/>
      <p:bldP spid="36" grpId="0" build="allAtOnce"/>
      <p:bldP spid="37" grpId="0" build="allAtOnce"/>
      <p:bldP spid="39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DSC_0505b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1187624" y="1988840"/>
            <a:ext cx="7620000" cy="467335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148064" y="224935"/>
            <a:ext cx="367240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тебе величье моего народа,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Его души бескрайные поля,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Задумчивая русская природа,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Достойная красавица моя!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lang="ru-RU" sz="1400" i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В. Рождественский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4" name="Picture 6" descr="http://img1.liveinternet.ru/images/attach/c/1/57/2/57002598_3f37a30269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88640"/>
            <a:ext cx="4762500" cy="32861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2204864"/>
            <a:ext cx="28151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Наша родина</a:t>
            </a:r>
          </a:p>
          <a:p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Россия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896544" cy="25922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i="1" dirty="0" smtClean="0"/>
              <a:t>И просто кружится  моя голова,</a:t>
            </a:r>
            <a:br>
              <a:rPr lang="ru-RU" i="1" dirty="0" smtClean="0"/>
            </a:br>
            <a:r>
              <a:rPr lang="ru-RU" i="1" dirty="0" smtClean="0"/>
              <a:t>От свежести той, что дарит трава,</a:t>
            </a:r>
            <a:br>
              <a:rPr lang="ru-RU" i="1" dirty="0" smtClean="0"/>
            </a:br>
            <a:r>
              <a:rPr lang="ru-RU" i="1" dirty="0" smtClean="0"/>
              <a:t>От поля льняного, от васильков,</a:t>
            </a:r>
            <a:br>
              <a:rPr lang="ru-RU" i="1" dirty="0" smtClean="0"/>
            </a:br>
            <a:r>
              <a:rPr lang="ru-RU" i="1" dirty="0" smtClean="0"/>
              <a:t>От тихой речушки, тенистых лесов,</a:t>
            </a:r>
            <a:br>
              <a:rPr lang="ru-RU" i="1" dirty="0" smtClean="0"/>
            </a:br>
            <a:r>
              <a:rPr lang="ru-RU" i="1" dirty="0" smtClean="0"/>
              <a:t>Вечерней прохлады, всходов пшеницы,</a:t>
            </a:r>
            <a:br>
              <a:rPr lang="ru-RU" i="1" dirty="0" smtClean="0"/>
            </a:br>
            <a:r>
              <a:rPr lang="ru-RU" i="1" dirty="0" smtClean="0"/>
              <a:t>В дороге, ночами, мне всё это снится,</a:t>
            </a:r>
            <a:br>
              <a:rPr lang="ru-RU" i="1" dirty="0" smtClean="0"/>
            </a:br>
            <a:r>
              <a:rPr lang="ru-RU" i="1" dirty="0" smtClean="0"/>
              <a:t>И манит, зовет, ожидает меня,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6488668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hlinkClick r:id="rId2"/>
              </a:rPr>
              <a:t>Светлана </a:t>
            </a:r>
            <a:r>
              <a:rPr lang="ru-RU" sz="1600" b="1" i="1" dirty="0" err="1" smtClean="0">
                <a:hlinkClick r:id="rId2"/>
              </a:rPr>
              <a:t>Кайнелайнен</a:t>
            </a:r>
            <a:endParaRPr lang="ru-RU" sz="1600" dirty="0"/>
          </a:p>
        </p:txBody>
      </p:sp>
      <p:pic>
        <p:nvPicPr>
          <p:cNvPr id="1026" name="Picture 2" descr="C:\Users\user\Desktop\тверь\infrastruktura000009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284984"/>
            <a:ext cx="4211960" cy="2483925"/>
          </a:xfrm>
          <a:prstGeom prst="rect">
            <a:avLst/>
          </a:prstGeom>
          <a:noFill/>
        </p:spPr>
      </p:pic>
      <p:pic>
        <p:nvPicPr>
          <p:cNvPr id="1027" name="Picture 3" descr="C:\Users\user\Desktop\тверь\infrastruktura000016e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4788024" y="332656"/>
            <a:ext cx="4211960" cy="2708920"/>
          </a:xfrm>
          <a:prstGeom prst="rect">
            <a:avLst/>
          </a:prstGeom>
          <a:noFill/>
        </p:spPr>
      </p:pic>
      <p:pic>
        <p:nvPicPr>
          <p:cNvPr id="1031" name="Picture 7" descr="C:\Users\user\Desktop\тверь\023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3563888" y="3933056"/>
            <a:ext cx="4464496" cy="2624361"/>
          </a:xfrm>
          <a:prstGeom prst="rect">
            <a:avLst/>
          </a:prstGeom>
          <a:noFill/>
        </p:spPr>
      </p:pic>
      <p:pic>
        <p:nvPicPr>
          <p:cNvPr id="1033" name="Picture 9" descr="http://cs5686.vk.com/u50585107/153172895/z_20688f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836712"/>
            <a:ext cx="3929709" cy="2664296"/>
          </a:xfrm>
          <a:prstGeom prst="rect">
            <a:avLst/>
          </a:prstGeom>
          <a:noFill/>
        </p:spPr>
      </p:pic>
      <p:pic>
        <p:nvPicPr>
          <p:cNvPr id="1028" name="Picture 4" descr="C:\Users\user\Desktop\тверь\jOWmeLnaWL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2" y="1556792"/>
            <a:ext cx="3902075" cy="2592288"/>
          </a:xfrm>
          <a:prstGeom prst="rect">
            <a:avLst/>
          </a:prstGeom>
          <a:noFill/>
        </p:spPr>
      </p:pic>
      <p:pic>
        <p:nvPicPr>
          <p:cNvPr id="1029" name="Picture 5" descr="C:\Users\user\Desktop\тверь\UPovCJhqKf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259632" y="2276872"/>
            <a:ext cx="3665881" cy="24482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1520" y="4653136"/>
            <a:ext cx="3168351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Край мой родной, 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Тверская земля!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3465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rusmi.cz/turizm-v-tverskoi-oblasti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836712"/>
            <a:ext cx="3315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3"/>
              </a:rPr>
              <a:t>http://www.kp.ru/daily/24145/362292</a:t>
            </a:r>
            <a:r>
              <a:rPr lang="en-US" sz="1600" dirty="0" smtClean="0">
                <a:hlinkClick r:id="rId3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24744"/>
            <a:ext cx="2018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ru.wikipedia.org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12776"/>
            <a:ext cx="2504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5"/>
              </a:rPr>
              <a:t>http://www.tverprovince.ru</a:t>
            </a:r>
            <a:r>
              <a:rPr lang="en-US" sz="1600" dirty="0" smtClean="0">
                <a:hlinkClick r:id="rId5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700808"/>
            <a:ext cx="2002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6"/>
              </a:rPr>
              <a:t>http://www.dts.tver.ru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988840"/>
            <a:ext cx="2504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video3.vokrugsveta.ru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276872"/>
            <a:ext cx="1682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www.0zn.ru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564904"/>
            <a:ext cx="16155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9"/>
              </a:rPr>
              <a:t>http://obl-tver.ru</a:t>
            </a:r>
            <a:r>
              <a:rPr lang="en-US" sz="1600" dirty="0" smtClean="0">
                <a:hlinkClick r:id="rId9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852936"/>
            <a:ext cx="2333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0"/>
              </a:rPr>
              <a:t>http://www.region.tver.ru</a:t>
            </a:r>
            <a:r>
              <a:rPr lang="en-US" sz="1600" dirty="0" smtClean="0">
                <a:hlinkClick r:id="rId10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3140968"/>
            <a:ext cx="5022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www.megabook.ru/Article.asp?AID=604960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3429000"/>
            <a:ext cx="2220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zapovednik.cwx.ru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3717032"/>
            <a:ext cx="8028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3"/>
              </a:rPr>
              <a:t>http://geoportal.tversu.ru/cgibin/mapserv.exe?map=/</a:t>
            </a:r>
            <a:r>
              <a:rPr lang="en-US" sz="1600" dirty="0" smtClean="0">
                <a:hlinkClick r:id="rId13"/>
              </a:rPr>
              <a:t>ms4w/apps/Atlas/map/Geogr_map.map&amp;layer=copyright&amp;layer=border&amp;layer=Big_rivers&amp;layer=rivers&amp;layer=laces&amp;layer=relief&amp;layer=relief_points&amp;mode=browse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4581128"/>
            <a:ext cx="1693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4"/>
              </a:rPr>
              <a:t>http://www.tvz.ru</a:t>
            </a:r>
            <a:r>
              <a:rPr lang="en-US" sz="1600" dirty="0" smtClean="0">
                <a:hlinkClick r:id="rId14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4869160"/>
            <a:ext cx="8028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5"/>
              </a:rPr>
              <a:t>http://foroll.com/ru/firm/20508/torvz_torzhokskiy_vagonostroitelnyy_zavod/about</a:t>
            </a:r>
            <a:r>
              <a:rPr lang="en-US" sz="1600" dirty="0" smtClean="0">
                <a:hlinkClick r:id="rId15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43608" y="5157192"/>
            <a:ext cx="1987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6"/>
              </a:rPr>
              <a:t>http://www.vpekar.ru</a:t>
            </a:r>
            <a:r>
              <a:rPr lang="en-US" sz="1600" dirty="0" smtClean="0">
                <a:hlinkClick r:id="rId16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5445224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7"/>
              </a:rPr>
              <a:t>http://www.plems.ru/about_us/structure/zavolzhskoye</a:t>
            </a:r>
            <a:r>
              <a:rPr lang="en-US" sz="1600" dirty="0" smtClean="0">
                <a:hlinkClick r:id="rId17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5733256"/>
            <a:ext cx="2199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8"/>
              </a:rPr>
              <a:t>http://www.polyester.ru</a:t>
            </a:r>
            <a:r>
              <a:rPr lang="en-US" sz="1600" dirty="0" smtClean="0">
                <a:hlinkClick r:id="rId18"/>
              </a:rPr>
              <a:t>/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260648"/>
            <a:ext cx="3926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19"/>
              </a:rPr>
              <a:t>http://www.mnr.gov.ru/maps/?</a:t>
            </a:r>
            <a:r>
              <a:rPr lang="en-US" sz="1600" dirty="0" smtClean="0">
                <a:hlinkClick r:id="rId19"/>
              </a:rPr>
              <a:t>region=69#info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43608" y="6021288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0"/>
              </a:rPr>
              <a:t>http://</a:t>
            </a:r>
            <a:r>
              <a:rPr lang="en-US" sz="1600" dirty="0" smtClean="0">
                <a:hlinkClick r:id="rId20"/>
              </a:rPr>
              <a:t>www.protown.ru/russia/obl/articles/3446.html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630932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1"/>
              </a:rPr>
              <a:t>http://</a:t>
            </a:r>
            <a:r>
              <a:rPr lang="en-US" sz="1600" dirty="0" smtClean="0">
                <a:hlinkClick r:id="rId21"/>
              </a:rPr>
              <a:t>gildiya-avtorov.ru/tver/Poleznye_iskopaemye_tverskoy_oblasti.html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716016" y="836712"/>
            <a:ext cx="3542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22"/>
              </a:rPr>
              <a:t>http://</a:t>
            </a:r>
            <a:r>
              <a:rPr lang="en-US" sz="1600" dirty="0" smtClean="0">
                <a:hlinkClick r:id="rId22"/>
              </a:rPr>
              <a:t>www.tvernedra.ru/product15.html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8100392" cy="1143000"/>
          </a:xfrm>
        </p:spPr>
        <p:txBody>
          <a:bodyPr>
            <a:noAutofit/>
          </a:bodyPr>
          <a:lstStyle/>
          <a:p>
            <a:r>
              <a:rPr lang="ru-RU" sz="4200" dirty="0" smtClean="0"/>
              <a:t>Тверская область — душа России!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980728"/>
            <a:ext cx="3945632" cy="506269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Здесь начинается великая русская река Волга. </a:t>
            </a:r>
          </a:p>
          <a:p>
            <a:pPr algn="just"/>
            <a:r>
              <a:rPr lang="ru-RU" sz="1800" dirty="0" smtClean="0"/>
              <a:t> Эта земля дала России и всему миру величайших писателей  и поэтов, художников и архитекторов, изобретателей и ученых. В XV в. тверской купец Афанасий Никитин на 30 лет раньше </a:t>
            </a:r>
            <a:r>
              <a:rPr lang="ru-RU" sz="1800" dirty="0" err="1" smtClean="0"/>
              <a:t>Васко</a:t>
            </a:r>
            <a:r>
              <a:rPr lang="ru-RU" sz="1800" dirty="0" smtClean="0"/>
              <a:t> да Гама посетил Индию.</a:t>
            </a:r>
          </a:p>
          <a:p>
            <a:pPr algn="just"/>
            <a:r>
              <a:rPr lang="ru-RU" sz="1800" dirty="0" err="1" smtClean="0"/>
              <a:t>Вышневолоцкая</a:t>
            </a:r>
            <a:r>
              <a:rPr lang="ru-RU" sz="1800" dirty="0" smtClean="0"/>
              <a:t> водная система,  построенная во времена Петра I недалеко от Твери, соединила два моря — Каспийское и Балтийское</a:t>
            </a:r>
          </a:p>
          <a:p>
            <a:pPr algn="just"/>
            <a:r>
              <a:rPr lang="ru-RU" sz="1800" dirty="0" err="1" smtClean="0"/>
              <a:t>Озерo</a:t>
            </a:r>
            <a:r>
              <a:rPr lang="ru-RU" sz="1800" dirty="0" smtClean="0"/>
              <a:t> Селигер -одно из живописнейших озер Европы, сохранившее первозданную свежесть, чистоту и таинственность</a:t>
            </a:r>
            <a:r>
              <a:rPr lang="ru-RU" sz="1000" dirty="0" smtClean="0"/>
              <a:t>. </a:t>
            </a:r>
            <a:endParaRPr lang="ru-RU" sz="1000" dirty="0"/>
          </a:p>
        </p:txBody>
      </p:sp>
      <p:pic>
        <p:nvPicPr>
          <p:cNvPr id="9" name="Содержимое 8" descr="1320135535_volga0000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5276850" y="2619768"/>
            <a:ext cx="3657600" cy="2472538"/>
          </a:xfrm>
        </p:spPr>
      </p:pic>
      <p:pic>
        <p:nvPicPr>
          <p:cNvPr id="17411" name="Picture 3" descr="C:\Users\user\Desktop\река_Волга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5220072" y="4077072"/>
            <a:ext cx="3672408" cy="2431145"/>
          </a:xfrm>
          <a:prstGeom prst="rect">
            <a:avLst/>
          </a:prstGeom>
          <a:noFill/>
        </p:spPr>
      </p:pic>
      <p:pic>
        <p:nvPicPr>
          <p:cNvPr id="17412" name="Picture 4" descr="C:\Users\user\Desktop\тверь\zubcov-2b.jpg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5220072" y="764704"/>
            <a:ext cx="3672408" cy="2359917"/>
          </a:xfrm>
          <a:prstGeom prst="rect">
            <a:avLst/>
          </a:prstGeom>
          <a:noFill/>
        </p:spPr>
      </p:pic>
      <p:pic>
        <p:nvPicPr>
          <p:cNvPr id="17417" name="Picture 9" descr="C:\Users\user\Desktop\тверь\Tve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65570" y="1124744"/>
            <a:ext cx="3573419" cy="2530872"/>
          </a:xfrm>
          <a:prstGeom prst="rect">
            <a:avLst/>
          </a:prstGeom>
          <a:noFill/>
        </p:spPr>
      </p:pic>
      <p:pic>
        <p:nvPicPr>
          <p:cNvPr id="17418" name="Picture 10" descr="C:\Users\user\Desktop\тверь\0_6a056_c08865e6_XL.jpg"/>
          <p:cNvPicPr>
            <a:picLocks noChangeAspect="1" noChangeArrowheads="1"/>
          </p:cNvPicPr>
          <p:nvPr/>
        </p:nvPicPr>
        <p:blipFill>
          <a:blip r:embed="rId7" cstate="email">
            <a:lum contrast="20000"/>
          </a:blip>
          <a:srcRect/>
          <a:stretch>
            <a:fillRect/>
          </a:stretch>
        </p:blipFill>
        <p:spPr bwMode="auto">
          <a:xfrm>
            <a:off x="5652120" y="3933056"/>
            <a:ext cx="3131840" cy="2237211"/>
          </a:xfrm>
          <a:prstGeom prst="rect">
            <a:avLst/>
          </a:prstGeom>
          <a:noFill/>
        </p:spPr>
      </p:pic>
      <p:pic>
        <p:nvPicPr>
          <p:cNvPr id="17419" name="Picture 11" descr="C:\Users\user\Desktop\тверь\107351828.jpg"/>
          <p:cNvPicPr>
            <a:picLocks noChangeAspect="1" noChangeArrowheads="1"/>
          </p:cNvPicPr>
          <p:nvPr/>
        </p:nvPicPr>
        <p:blipFill>
          <a:blip r:embed="rId8" cstate="email">
            <a:lum contrast="10000"/>
          </a:blip>
          <a:srcRect/>
          <a:stretch>
            <a:fillRect/>
          </a:stretch>
        </p:blipFill>
        <p:spPr bwMode="auto">
          <a:xfrm>
            <a:off x="5148064" y="1052736"/>
            <a:ext cx="3672408" cy="2434132"/>
          </a:xfrm>
          <a:prstGeom prst="rect">
            <a:avLst/>
          </a:prstGeom>
          <a:noFill/>
        </p:spPr>
      </p:pic>
      <p:pic>
        <p:nvPicPr>
          <p:cNvPr id="17423" name="Picture 15" descr="C:\Users\user\Desktop\тверь\Vyshnevolotskaya-vodnaya-sist (1)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148064" y="3789040"/>
            <a:ext cx="3600400" cy="2449678"/>
          </a:xfrm>
          <a:prstGeom prst="rect">
            <a:avLst/>
          </a:prstGeom>
          <a:noFill/>
        </p:spPr>
      </p:pic>
      <p:pic>
        <p:nvPicPr>
          <p:cNvPr id="26" name="Picture 12" descr="C:\Users\user\Desktop\тверь\img-133134.jpeg"/>
          <p:cNvPicPr>
            <a:picLocks noChangeAspect="1" noChangeArrowheads="1"/>
          </p:cNvPicPr>
          <p:nvPr/>
        </p:nvPicPr>
        <p:blipFill>
          <a:blip r:embed="rId10" cstate="email">
            <a:lum contrast="20000"/>
          </a:blip>
          <a:srcRect/>
          <a:stretch>
            <a:fillRect/>
          </a:stretch>
        </p:blipFill>
        <p:spPr bwMode="auto">
          <a:xfrm>
            <a:off x="5148064" y="3933056"/>
            <a:ext cx="3774735" cy="23514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content.foto.mail.ru/mail/helena1333/_blogs/i-63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23471">
            <a:off x="5475234" y="703736"/>
            <a:ext cx="3452297" cy="232461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/>
          </a:bodyPr>
          <a:lstStyle/>
          <a:p>
            <a:r>
              <a:rPr lang="ru-RU" sz="4200" dirty="0" smtClean="0"/>
              <a:t>Общие сведения</a:t>
            </a:r>
            <a:endParaRPr lang="ru-RU" sz="4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42484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Территория </a:t>
            </a:r>
            <a:r>
              <a:rPr lang="ru-RU" b="1" dirty="0" smtClean="0"/>
              <a:t>-  </a:t>
            </a:r>
            <a:r>
              <a:rPr lang="ru-RU" dirty="0" smtClean="0"/>
              <a:t>84,1 </a:t>
            </a:r>
            <a:r>
              <a:rPr lang="ru-RU" dirty="0" err="1" smtClean="0"/>
              <a:t>тыс</a:t>
            </a:r>
            <a:r>
              <a:rPr lang="ru-RU" dirty="0" smtClean="0"/>
              <a:t> км2. </a:t>
            </a:r>
          </a:p>
          <a:p>
            <a:endParaRPr lang="ru-RU" dirty="0" smtClean="0"/>
          </a:p>
          <a:p>
            <a:r>
              <a:rPr lang="ru-RU" sz="2000" b="1" dirty="0" smtClean="0"/>
              <a:t>Население</a:t>
            </a:r>
            <a:r>
              <a:rPr lang="ru-RU" sz="2000" dirty="0" smtClean="0"/>
              <a:t> </a:t>
            </a:r>
            <a:r>
              <a:rPr lang="ru-RU" dirty="0" smtClean="0"/>
              <a:t> - </a:t>
            </a:r>
            <a:r>
              <a:rPr lang="ru-RU" sz="2400" dirty="0" smtClean="0"/>
              <a:t>1</a:t>
            </a:r>
            <a:r>
              <a:rPr lang="ru-RU" dirty="0" smtClean="0"/>
              <a:t>млн 400 </a:t>
            </a:r>
            <a:r>
              <a:rPr lang="ru-RU" dirty="0" err="1" smtClean="0"/>
              <a:t>тыс</a:t>
            </a:r>
            <a:r>
              <a:rPr lang="ru-RU" dirty="0" smtClean="0"/>
              <a:t> человек </a:t>
            </a:r>
          </a:p>
          <a:p>
            <a:endParaRPr lang="ru-RU" dirty="0" smtClean="0"/>
          </a:p>
          <a:p>
            <a:r>
              <a:rPr lang="ru-RU" dirty="0" smtClean="0"/>
              <a:t>36 районов, 23 города, 32 поселка городского типа 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Административный центр — </a:t>
            </a:r>
            <a:r>
              <a:rPr lang="ru-RU" sz="2000" b="1" dirty="0" smtClean="0"/>
              <a:t>Тверь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Образована 29 января 1935.                         До 1990 называлась Калининская область.</a:t>
            </a:r>
          </a:p>
          <a:p>
            <a:r>
              <a:rPr lang="ru-RU" dirty="0" smtClean="0"/>
              <a:t> Входит в состав Центрального федерального округа.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56" name="Picture 8" descr="http://usiter.com/uploads/20120528/pole+romashek+44110438503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 rot="20344857">
            <a:off x="4638818" y="3536651"/>
            <a:ext cx="3432583" cy="2218019"/>
          </a:xfrm>
          <a:prstGeom prst="rect">
            <a:avLst/>
          </a:prstGeom>
          <a:noFill/>
        </p:spPr>
      </p:pic>
      <p:pic>
        <p:nvPicPr>
          <p:cNvPr id="9" name="Содержимое 9" descr="map_russia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4644008" y="1700808"/>
            <a:ext cx="4293478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58" name="AutoShape 10" descr="data:image/jpeg;base64,/9j/4AAQSkZJRgABAQAAAQABAAD/2wCEAAkGBhQSEBUUExQVFBUWGBgZGBcWFxoXGBgYGBgYGBYZGBcYHCYeGBokHBgYIC8gJCcpLCwsGB8xNTAqNSYrLCkBCQoKDgwOGg8PGi8kHyQqLCwsLCouLCwpLSosLCwqLCwsLCksLCkpLCwsLCwsLCwsLCwsLCwsLCwsLCwsLCwsLP/AABEIALcBEwMBIgACEQEDEQH/xAAbAAABBQEBAAAAAAAAAAAAAAADAAIEBQYBB//EAEEQAAIBAwMBBgMFBgUDAwUAAAECEQADIQQSMUEFEyJRYXEGMoEHQpGh0RQVUrHB8CNTkuHxM3KCFmLiFyRDorL/xAAaAQADAQEBAQAAAAAAAAAAAAABAgMABAUG/8QAMhEAAgIABAQEBQMFAQEAAAAAAAECEQMSITEEE0FRImGB8BRxkaHRBTKxI1LB4fFCJP/aAAwDAQACEQMRAD8A4hoyUFBUi2K9azwQyVItihWxUm2tCzUEQUVaaq0VVpbGoelGShotHRaVsZIItGShqtFWlHSCrRVoS0VRSsdBVNEWhqKKBSDpDloi0wCnCgOSdPbB5qURiMCoCijKppJItF0tiUqx1om7rUYbpiiID1mp0VTC2667VxXFPpRhqvTpoTGuTTUCzrc1ylXaIp0N50gxptdFyhQbHH2rqmmbqU1qDY/fTWNKuVgWciuRTopRRANpV2K7RsFGHf4TQkwIPIE4qh1PZzW22spFbCxrBtVpEnpUjVOsTg/hRhjSi9dSE8GEla0MVa058vxrS9jvbNvayAnriZqbavo4hgDNd1dkJDIo9QKaWLm0aFhhZPEnYj2XZjKxx6UD9xoWwxAqWNSGtzMVEHaRU+fkaSLn0ZSSw+qAX+xmU48Qnpz+FBFsgwRFXVvtdYzTNRqbbA8yaopy6onLDhvFlYq0UJXFFFUVSyKQlWiqK4ooqrStjpHVFEWkiTUj9nI5BpWyiiwQFGtIOpiuCyfKpQ0wj1pXIpGDZ23cAFGZxUbuo5pAL61OiqdEpXzApPcFBVgDikxk1qDmCd5img1wCnAUQCiu0qVYwqVdpRWMNpRTwldFutYaGRTgtd212aFmoW2u7aVKgMcK1yKdSIrGo5FKlSrAPK1Q1I/bGRSeYHBzWjGpQ4Krt8qit2faOIJn1qzxU1qjhWC09GVp1rCAIyf6TNG74nkmKk3ezM+EyInPNMv9nHYcx04/rRUo9AOEupYaXSW9sFifYx+VFXspCDDGehqDprgHPsPep9u4R1FTba6loqLWqGjskxgg0xNEfSp9q43pRO8NDPIflRIC6I9YHvXBbqxa4fKajWrbFRI6Uym+oksNLYGq04cgeh/pRRbpy2hOaOYCiOW57UUaquXNsYptu0ASeZ/Sl0ZTVdSUl2aepoCj0pbzPv8A7UlFL7kkfjQ4A6U1RRABR2NdiJpAU8AUorWY5FdroFditYaORTttKKVCw0d20ppUqwRTSApV2sYUUqVKsYVKKVKgYVKaVKsYVKu0qwTzyzqFGCfb1oeu1m3Y8cHzqruassVLEtI69PwrnfFwFPT+f1ryZcZJp2QUEti+/fCggmYOPQdaLY7aBWY68CstevvJVYAMTmipqCIAOKC4yXUY0C6kG8wIxCsPSJU/0/GrBL6CMf8ANZX9pO71jmpmlYbl3FwDiNsyekQc064unoGk9zStq4gAgGK6uukHrWe1VuS2xiDJ+YbScL58cmoy37gUkcDk9PWnfGUzSVGyt6kR5Ul1gmBJrJDtNiAJ56ijW+0nEmYzyB/YplxsWA163Z4pEZrJ2e07kHxkRnP9DXP2m6y7e8Mkzuk8eoFMuMgzGrdoGM8fzoqrWLuJcJ/6rCPU069ZYIF7y4WP3ixH9c/WnXGQBRtga4rV58ugfaZe43sxj6ih2uxnKbt/JPzE/T1pviYmt9j0fvF8x+NMPaFoc3EH/kP1rz49n3LTH+IjDI2Py61X/u+4cxzn3orHTA5NdD1H97Wf823/AKh+tCufEGnU5up+M/yrzKzoXJhQT6RH/NPPZ1wchvrijzUDmS7Hov8A6p03+aPwP6Vw/Fum/wAz/wDVv0rza3pmkASZ8uaJ3LDwwQfajzAcyR6GfjHTfxn/AEn9KGfjbT+bf6a841OoKiIz1mqe9q2PM06bYrxpI9Xu/aDp16OfoP6tQW+0rT9EuH/SP615Mbuac2APMzT0LzpHqL/afaH/AOJz9VoJ+1W3/kt/qH6V5jvmkEJMUaNzZHpVz7Vlxtsn6v8AoKG32qwT/gA/+f8A8a88t2yWiM/2IrmwycUKNzZHoR+1Vullfq5/Sur9qbf5C/6z+lefKKIls01I3Ml3N/8A/U5zxZSP+410/aVc/wApB9SawgUg0QA1qRuZLubI/aNe/ht/gf1rtY6DSo0gZ5dy1vqMR5yQSPyoFnWyCMjxdfb86BpNRuQ4MAkT7V3Bg4Hr1kc18qp1ozozE/Sle8BYblHOY/CpGsv2AJRXDEnDQwjPBGQeKq1uYULz+HWrO5NtC9ywGXgMSRGcfKcz7UM2tBzEVCd24nGIPQe88URL77gdxMHGeas7HxCdoFtFRB90y/X16VW6vVFnaUAMA+HE+3lQlON6MzZN09xSWL7m8zuyB6TTbhQN4NxWPvAdfMCpuns29pZSjSsFbuD7qR9ahaLsy7dXvEXAMHIHHT15o7ebG2JWlu21PJB/8SPwIoV1ueZMZ4B+gxUtuzSkDehbqCYYGJ61ARipyR6YH86nKUluKw9piF2n396ItsspJxB6eVI6Vgm/aSOp5/sUa3fCkSOmQes0ssWmZeY67fJic5j2/SmtaLCf4fOlYupMOTH/ALY/maIbiSNu4jMgx/fFNzKdt/kN2K3gbcSRMz+VdQLEKM8n+zTyEwytHkG5npBA/nTTqADKicZyefMVVYlaWbYN3hIkiOM8nFSO9DETDGPlzI8j+VRl1TH5v7/GpNi4ACZIJ6RgxOJIqkMS+oyOggQVC/UH8vKhXLM8/wB+VOF0MSJOPNfSYEU9rZgQeeB1P9KbmWYB+xDd0nBn19PKuaixuGVBPmRn8akbDPX1xMe4pwAMZg/0p8xqRU3Ox0cQR/tQ3+FEOILRkxV6ygAckmAI8vSm7Du6jyPIHvTqcl1M4R7GaufBdomMimj4LQAkknpxWrNoT8wjziJrjWyuQN/6+XvVObPuLy4mR/8ARAGd3PGBj3rtn4MEzuExxxnzrXqCCTATH3vP0oRvjPE8YovGn/cblRMk3wWfrz/Wh3Pgtow01tARyZA864ygk9R5j+uaZY8+5uVEw4+EnHUEUK/8N3AYUYGa3JRYwTAAGOR7inbRzGPOj8RMHJRim+FjtB+97iPagv8ADtwcVurunHCg+/p51y3p4549TRXETRngxMF+4r3lSreBV8ifwrlH4mQOQjD9m6E7WCIX6ERPQxxxVnd7Sslf8TTW2KCPDKTgeVQ9D8QPaQrbbaCTjBM9SJrjavfuLwS+SYE4z9K+feK47b+hlVaEDWqrEPbtd2vluLbZ9881M1inuwzurSAI3SwAECR0HlXF27Sy5Ujg9fICes11NSNsbZbiPJRmSPP9KXmuRsvcelz/AASI8oHlHUe4NIWi5QYBIjy4yPrXbd9mYXVXciwCVkEf8GrPX9p2j/iI90NhDuiCJ5PlE8itrJauqDSA21lADIIxGSJ4JGaNoiqo6sFkgmRMlowAeIxVemqBHMnd/OnDUD5Q0j1OfKpxxJJtj5gtnUGVYKPWRPiB9aJq7oZwcEgmQBABIGCOh6486nr2S3chgBtAkw4J9yvQelVzKGXmCpn1P4f3ii3KK16i5dCULrLBA5Xb54PSPPBoV1CrQfCZEA1Eu6gK6xMKfPqRU/W6pNocP3hEAhlgrAnBnNKpSkrYLsL3YzMQIj9c+dM06gNOzcOSPPNVnYl4GwHEFm3NzOS5kenFW3YuvZbIDu28zwBkbmIyeDBqjSUnmdUNSYx7y5Hd4IMCSNp/9p/WmacErungiAeo61NvayyqqhuM25iUVlAb5pMuJ43fXFVa6hbbEsDEmAcYz196abaapr2/IVqnZbXDcuIH2mFUbj5kTJjpXRrogSGEZkHw8zE0DSaoKpXvCAZwODE8nmTgYpt7V427REc+QnPqZkfhTSxEpebXvb/IX3DWrygkqc9AflPHPXJJo37YszAg/MuRHt55iq1L8CIJGY6HpBpqaj08vr5yf74oLF6AsuLOvBw3QCCpj3FdYA7CCsHHtngkZPNVywQxEAD7u7OfKefWkYgwMkwx9uPypnjf3DLYubmqCtJgtwACP75866NRub5yCRACrmT78iqd2Xau1jIMkERBjkH8qk/vRgBud2mJDKCIjlZ966Y8Rrr7+6MmGIIjOZPoPD1k0a7rxEgndAnaCYI+sR61X6nUoG8LFvMEQefrzU68yKkqWG4bpBBxAwY560IYjqVMN9EGfX4EGSIkRgesmq+4+eCCZE+59Kji/IPP5Y856xRreqt7AbheeJWMekGs8XO6BZNsXVHiZ4khNu2ZJ9+lB1xZXYMycgY4xxgcVWX7kEHcT6BZMx5Dpk5qSupEncgYMR7xBmIPM0/NtKI1ol3dXwBGeSp8vXmhP2htjbE9T19j/wAVDsKznw+UCYH5GmlmG4jp6ZMf0pecayysa0RAMGYnJJz0NSbupWD4zuA4YQJmAs8yaz4cGNtcR2IPjKn2njzpo4/Rhstf2pDnaR/5E/nFdrOjUEYgH1zXa2c1ozm0jSqxDGLrZI4+Xn849qkhdhLEk7oC8depn0NTu3O19Kq93YX/AKn8KkKIGMsOeTHrVK+pD2QwHyiDnmJiJz0rlxI6om2s1FjrsW1MiQBOBAzBjqZrmj1FtjF0OqxBKRun7rZ5Wq+0+9EMY2SZEzkn+c0W0jMfB0Y5ONykcyfKpJZd+hpSstns2UUNYu3Ct3JttgIB0Mcz9agW9WHkE5+UR0M8n0io6XiGCFhsZhBngGn66y63hEGCSYiDGAPwzFaVSevYm+6Jti4pUkcgjcucf9ufyoYCxO48iIHQn8ZmoSXirQSJYfzFG0nzCDsPhO6eoIIP45oVWo9l7aMkm4biAhVUqhO7oQxJA5/Oh6APyAWCGSR0B6mg9qdt3bkB3kBtoI8O7Mg45+td0ujdyxCnas72UE+wkdf1pHFPwpdPULu9CVrozMEeEiMGQSRUQWmJgcNJ4yAP9+v0qTc7VZF8CqVZoCvbDZWCw8QxA6SDmjdnfEYAZwqpIKHbIgkSBBJ6xS4caSt16Ba1I2nfuza2Ww8ATugLEDcJOOhPvWwsdlWzaS4wAHML03FSJg+QI8hNYxe13ckMSflU58JbiQABjbH6mm/vVkVraypfhhKsIwQIMCcfhHFdOHiKOZNXpu9ft/sEZLrsa7U9i2yu8EAqkDHUxnEkcTAGZrLdo6cswmQPUEdCYPl7VoNCLj2l26qSRDWzBYNztJJ8hVBqb75UyCv8XluIn2pcfaMkqfV9NfK2NNJgNQJJSRieOPOpWkvKbqyxCqIJiZ2xuMdeah96O+mBGCY4yOnlVrrOxHUjYPu8gb+M+KB1xU0nLp0EeqsPr9qW17u6Lvi4AgmfXjEcc0O1ctu6CO7UyCTwP4T9apLt/Yha4wG1j1MyFgBV85qz7N+IFZFc2bZBUSDg44PXP0quRfupJX+RrtWyZ3c3SqCNhEMSF3RyfFyTXe0L7FjvJ3LzAGfwwaV7tm46lfCUJACkA7R6EifxNM12lb5ZVTO75htzEZGPOo4k09I359r97A70PsWS4lSFEAwxAkkwBJ5PpUs6Ftv+IxG0EqJLbRMYHBEDoarNOrSitBIaCAQZiTjzMxx50LWHapPQjkNIE8iJ8/502C5JPw+vTfqGKdZqLFu2VM27ltTtHzqIaOAY85oC6kBIHMcg5P04Fd7PvaZrS96ji7EHPEk8NMEe/nXdHZ098EW7lxCkqe8UAYByGGPWJroxISl1T+Qut9Bum1IMDaMiJzgnrjmpVxMQFR9s/K3JPA5nrPFQb+la1hnVioBUqcGTg+kjz86i27xVXYyCuMgj+fIqKk42q20CiZp9YwcjCnaBPrIxwfOnMWV9zIAckOVPmML0jIx6VHvXW3L1JA4jJycx19fai2O0l3xfLFACBt5BjmOsAVoStpJj/Ma10z4SDOeM+k/nn1o/ZusfvBtMcSpO3HPJPi5/2oN+9Zt7e4uC76MCCBE5nB9vOhazWzBKJz90bZzOegqq8D13QvmTNSIcqMe/QxNDKbh1Bnn36x15qC2u2w8EHIbxEgoRzB4iolztpiQZgAxjGPP8KlFJ7e/IGZFvd1VgMR3lzBj/AKU8YJ5pULT9tptEmT1zP50qz4pp1kKZzFa5EtXNit3gQg7oIJkxxMYHWrvsntG5o0KbNPcVjvDlNzcjcrHpgxHvWMXUO90FiFGNpjJgDZ0g/wC1O0mr3E+Jp69P512OElsyDnT2NSO123MNigOxOEUBQcBRjAGTAE9aFoboS4waSUY5Hyxt48vL8Kr9NrNwAY+JWEexiD7cCpysC20fNug7iYJfA3Y4HnXLOLbafUO6AaYrCloORJ9jP4Cr2zftlt9y2Xtggsobaflwfp5e1EtfAWpdyIRAsTLHaeQNpAM/WIqR2D8Ivd0d9rrv3gd+7E/Iba8enikQI4q3wmLKS0+vluaMa0ZX6rVWWINm0y4Eb2kiB1z/AHNRNS8WtrWZfnvCSIBMQAPTitX2/wBhquhsOijvEaySQo3PvwwJ6ySOeIrO9t6W7aVCWwwKiJxsg5HXp+FNi8PiYbtrSlb+Yzbb1I2otAqoIJKkH68zNXnw98VjTXRZH+JbuS7PB8J2dPMkgDaTHXArPXmZl8LpDL8u7xA+ZHVJH50PVWLlnT75LqhJEDjzwelSwZSw5Jx3/IrbjI3w+JrALlz3myDOxRLXFJlfEYaME+eOtZftrW22uMlvA3TzO7nxDA5wazvZWs3puVTEEzMHkQCOvHvmu2tS26OAcyeZx58iKacMtwS63u3r6j4uJKTqX2N/2R2LpbluXuEXdxlSVBBBIBAIkgiOJql7QQJda0G37XCrIyYMnd18xUC5eEEGWaVMqJwTP0IHNBuagKx9w4aepBBA+sVF+KCWWmuol+RPOq3shnYNpPqx9z9celQ9RuUAW23OwJWARAJnPQDNO1Chbm8ywWDJkqRwWX6wD71LTX2bbSCJKgkzBgwcjrHlU1FxapWB5pT13O24AG+FkAmT1A/WrO52ntDG3cIwm8oSB6cdKqtT8OXrgVXXvC3UKdxEEq3SIMfSrCx8O3rCiVbu2MOChkTzO3LcdfKqYmF/6V5vJNKhpt7Vr9CBevNevM9xZKqA/lAkyIGeZqQLVsrKsGEwJ6R0Plj+lAvXd0jaVcEQwmCo6kiOhOPSkpgqgEl5O0AwSSFwOQZPSotykQJdpw4kT7R54mn6xD3eGI5jjccHHHp+FOtdiX7Xz2ysZPlhpxBogZd4DITHiWWK+OcgsOAQT51NwcZ5Xp8x9aoo+0btw2wkQ7SocE7p9PcYPvRuyLd0M1q4ngCrk5JnxAzHP9KPrGKsWZF3dNpJO09AfpMxxTdPrAwLfNCmSJGCSeepGOa6uc1h5VsGOJKPhYLtCyzFDacAKRumPlOCBIqQ1whB4iWAMyDIMYEcRmlrmG4xtXkCMHaQGkxxTm7NuEjejJgEHbgrJgzxP60HmcfJCtvYHrNQvdFQWGduORIEe+afq9WSVF5vCymSx+7BYqCfXNV947nUIWIkfN54GD+NS21BdtpKlQekMY8o6mcYqeqVf9BqywDMVhZiBG4QRIPM+kfjQLNrdOASTEkgfgJ5io9tgN5g7GxgmR/DiMelVWt14tNudSzAbgUJAZtwwV6nMxxTcPh22v8AReDrRl/qE2ABJkkQoEzUZ3O70kn6f3P4UP8AeQJWQ24wIKnggnEA7uPpirKxckY4Ht1BgUkk4x13BnTRE1VwFBC8jJPMA9fpRdZqu8tOtzaVKiFEQhXgpAwTEZNSdL2Xde1uTaYaCAwJmevQYHFVT6nYGDIMnJzgqxAEj2NdELjHRUM5UrIJ0CjGD/fvSrhtFvEQQTnkf1pU3M7snmj2MvbYlFDRAIiP4gOfL1o3ZujAYMkZ6Ayec8nBqHetM5ba0KCSAQBKgmIyQD9evWj6XUQgUGT1584wa6pJ1oxP3bh9BqVJuL4REzIkgeizH19a0H7h1RTedLdKkSGVfF5g7Jn8qq/hX4iXR33JtJcR+fAGcKJjax+U544PpzXsnZPatu5bDW4KegjbOYK9D6V0YXDYeK9X6FIRWxU/C/ah1NgoxIvWoDdDP3WI56QQfI1pNBZARiMbyXI8mYDd+YJ+tR72nth++2jfEFgPEQYwSMkSBzxVXqu0WMmSoE4Bj3o8Z+o4fAxjHE8UulfyzuwOGlilrrNNNpUGSdo/09fyFR9V2At3arCbaD/UZk/n1qBb1Lchz+MiPbyq07G7UN9WBG0qYIBgH1HWKHAfq2FxjeGlT7MbG4WWGr3R598V/DemsMqaZbjOSQ1tJubQeSTypyPD/Zz+uZ7NtEa0YBzuBDksCNxkTwcx/Sva37NXaFUtbUfdtnYD7lRu/AivPPj633TWl293uJPeHUPcuY4lGJO2Y88/m/E8Nl/qL6annzjXiMxo9GVgeCC2YnEkHjhQJ/pTbykXGlCduIUTtA/p68ZprXGZSBggkgrgEkmMH6x7x5UbtDsXUd092xvKGQ5QMwBgSJSW48xHiOa82OHOcr7k5qX7q07nL/aoB2odpVhIiZJyv0ncPrQQouW2VXJYKRJjxMSSYnoPOr7sn4Bt3tPY1WmuXG3KFvW7kEzgPt2geJT93qIg5g7Psn7P9Pp1uKu5t5kMSdyDGAeDBzx1gzXd8JiNKMOm3YunKUUjzjs7Vui7bjIoQbQT94lTABPzf8VTdq9nnvLQCkbjnaSzAEj5iQAG9OBGa9DtfBuouXtl1Qtsb9rAhgomJAH3iTMGI+lRvir4b2PZt2Ddu3Sxkjb4VPyiOnLGZ94BERyYyfMkq6a9/L6ksSU5VKXQZ2J23f0r7rtzvEGNhIB2+YYTMdR0itXo/iq04LNdBmP8MqyxP3d7AKYn0+leffFHYF206G+U8RBAV5JAHixEyBHAM/SiWdWYuAMA3zLGdwEgIvn4YyfM1Kc8WLSxN1r2p+m/roH4jEzNSflsG7b16XLxZGVAzYRYU4jPBUAnJ6jyqz+HLtk31u3bggblB+4ePCwIxnHiMHpWHsas98xZFUABSEEESZwD1kA+hHpVvqeyzBJRrckBkkGPCOAMn2iM/hSWE4yUo69XoNLD2lhq+56na7UF0kKu4QDnKkHgyJBHt61kPiO2yXQkBNx8LblaSeCqDKDnmeJ6Vm9NqmYoqMURQ207Q2CQTPDSWnPlHlTe2y4uWrhjbbChTESViMEzHhHWuJ6+GTtvVXWn26iY2PHEqlRJ07OVNxnaUleefM7uvP5Gomi7RbbtUCC0McgzHrwcTHpQu5bBJK7xuIOFAJY5/wB6DokIe6CAQPl8/wDuUTOPPiioLWyF60WxCgMu0Qqc89Yg+c/pV52X8WXCGU7WQ48cttVRnMyRg8nHSqh7biI2SFWVnMZJ3DoM8+1VttipLTFuflmAM8T1pkpU6ZSVrbQn6TbcYB37tfuttJ6TwM5J5p+vslLqbICrwQAdw2iZXp7+tVWp7U3HcJ85ODzxjmp/ZXazJem3i4TG4kgKCesZ2j0rZdbewLs1Vn4JvXLZZbgRlA7vO9HO2ZJH3TOCJ44qanwUYtG74nVSz7B4S7RCoD6iSx6Rx0ZrfjVbVs27hLPtBGxNneEmCBkgL1kkY6TIoFv4yCWO8tTO6Ht3J4PBRkxOI+vpXUlw6kko+Gv3Xr8q6nSo4ajbevYi6rTPpi3eNuY5wZCxiFnykf3k1l+6jpMx1XjzAHXxGDGPOoHbOnua0K48AMQm9mcgZfJMOMziJgYk0y5qLYSyqiRt2/eb5eGKnKiZMA8Sa4sTCw1JuD6knKrSJ149wUaVXduk5iNuZoepdyRcChQTMkcjM7vKI+pNRO1r91GCsWYbZByREQxA5x606+Ew4LEOPCgyCSAfHHIkkz6UuGnlXmJSZY2PidFUKURiOSbIYn3aM0qp7CWtok3FPURwesY4mlVM1aWw0yh7N7Iu3QO7s3WVsFlVnWTAIkDGSvnzQrule0WS4rKyn7wKkHpjyNW4+0y6li1ZtBLezkgSGGM7ThTImRjPFVXbfxNe1Di5ecFlG07VAXb97jJOZzMRXoOAWl3C9kdkXdRdW3aTvCYJg4EHLFvuj3r06x8HWNIBee62mueVu+SCB92HXx/hXl/Y3xNf0oe3p9wW4ZGwBSxMbfEBI9sdfM16tp9Npuy7Qvat9+oYZczcuM3VbQOY6TiepHA6MCK3r1fu/wCB4MubWqW6hhbo4gtbZZ+jKD9cVXXpUwwI9CP7n6VZar4ht2bC3r57gMJCtl85gKsywHIExnOJqXaZHthyAVI3CR06GDUP1D9LhxrUs1SS+3yPQwOJeHpuZa9rY8IHOBEnoeAM9K0nwz2U1m2xcAM5mOYEYB9ZnzoPZWqtrcgqqNcYgEACcbgs/wCrHoat3ukHifbH0ih+m/pMOEk5t2x8fiuasqWg6/bkckeoNeT/AGia3VWfA4tNbPiS8QT8pk7dxO1vP/u+tW3xd8V6/TMwXujaM7bht+IZ+Vl3RuAzxB/KvOG+I7l0L+0XXuL3hIBMQxaSfSeMYE8dK7uIxk1lV2edN6ULXm69om3uk7QdinbLElUBHzMYkLHTHFX/AMGdutpUVnMO3KsrqWAPLOoM+QDK3IiJr0DsbXaZkt913O5zLKxtLd3W5ILW0PzAAmQPoJrE/FvxLpxfNw6O3qW3mH74wHWAxe2mSICkMcEDBxjlw9PCtK61pr27hdwhvv8AY9E+Ge2NPqVa7YKBmM3FVlJ3ebgZn1IBPXiBZavtNUxyfIdPevLPh348/aNSpb9k0xJCKdrr4SQW2sXCg48h71f9r/GOlRsNcuKGCtcthWQEzkZlgPTB6GqcXj43L/8Amq7rXT6FcCeFf9TY1un7cQmCCvkZkfXyqU1qAzIFa40ZJgGPlkgE7R7Vluydmqtd9p7m9M4Kw0+UEwD7kcipXZXxZZZO77zY6naRdUoQQYIIMcHGCanwGJxmq4tLyem/poX4jkquW/fqc1/w2G3XdVdFwwYViLNlBGYIl49SfwrzrtvTJkWb9ttxwulLvtifvPgDMbpPWtF8U/EN221zZqbKXUg909jurjIPma21/cLnBI2scdJFYV+37uqdLjvcLoJ3SJIk+ELER6epqnFZf7de/wDs8vEcb2I2tvOn+JucnwgGeGUcyeTkZGalaX46vl9ph1wIK8bSSOIMgEifKm2tSjLDhSGJ8ME+LOcHBnj3p2nFj9jubyqX1aUCINrL4QRvjBHv58k1LCxnFVRXA4iUNiRqteybgSAGWdxG3OCTuPzGTIjzqGL6bka5cLbQRtKmcmT1MxMzRexezV1NggFSykEgtM9YZcQDHt+dPudnvZLRb+Xa0mYBETDcR0/WuXNBScVuQxcmbQjvrzucNuOPABzMiCR5QZHnFXnZH/3FseAXe5YST4TbP8UIMj6Zg88VVaXtFnI3hTnBQGFgH7qjIOfr5Vb9idoLpLhu22tggHcGyeNpCsCCRjiTzmeaLhmko1qbDhnkki90P2cXl3ONQXa4YLBQu0ZZy2+SYZduB1U9TFN8Rdl3NOVW6OSQhKggwMtiBEiJgTEgGtB2X9pVplO4MHPyqxBUn/uHqOowD6VUdu/Fdm+Ce5Sd0GV3XgCqkHvJ+Wd/0A8zTOOZZ5Rp/O/8bep0Y2FGKtMzXZ+qLWrpGSCIgxtHE88Y/Crjs6/cBeVa5/ERJAEcjr61ndbrO61DGx8m0kkSeVJzOD5x5UZb167bLhi3zAmY4IIxjBDD8KjPDzavZ/U5XaLT94lyu9Qw2QWUww5BjI6DjyrS9m/CrM6W3Yi1dVu7ur4l7z51S8jAQfmxGYEHNZZbV7eDsI2lZAC7RMfNIIIG7862fwv21+yP3V/Vaa4HaO7U7WU48QBVUYAiIQZ5yRXRw2FGf7loXhFtW9iav2f3HQm66btsqApMXAeJJ48IgiOeKzVr4e1Vxtot3GxFwhRbCkiAu4nMTwPSvUNT2xtMBfxNNvourslCzoDG8I21mX+EMMhTwYgxjrSwfBYuLyMOXiV6a6vyb7eR0S4VxjmrQ8Zv6opeYudwCAL1AUyes5JB85p51wtooRS9zcTtGVAJYMfOcxHrXoXb/wAL99ZVV0yWrdtgTMvdZYIx3Su3WfmJxmvN+0NGgdt++zcVjtUggyPvEN4uM9KTFwXhtKW32ONwyrUbc7aQGGtsTiSrYMieopVXDVW1EMbk9YLe/SlS8uP9rELD7L10pusbyzdA8HebBaXZ5szgbjKgYnwjoWonxd8ZWCBYs2LRG1QbikbVie7C7PQ/xHmsHpmlSPFEGCQJ9gfaafprBYHO7biIyByZ81r0ZRV236dDpbWWv+ky23+EXQlWRjGYlRyYEQQenkZqbc1r3LYuOxZ2B3biWIIMGSc9J+tVt3tBgzPtUB8EAceGOPxzQbF6D1Mj+/yFI4Nr39BXTRq+xHuazX2O/Z7ou3F3Fs+EQWA/hUhSIEAfSvVPjT4xtaFbQaCz3E8HlaDg3WjoIlR6n0NeHdn9pNYdblu4ysjeErztJ8XpHIg/xVJ7V1FzU37buW3OdpZ+TgECTxyRiMRVIYvLT7vqMpUepfaxcFnS2XttDHUJcUjPyo5BWPUg/Wlo/tb07afdfDpcjCoJ3EEEbTnacj5sc+1eOXu0713ba33Ht22O1SWdFzkqOFBj0qcFUqoJUR9Sdpc8CYHT8KOLjSjK11Fc2naPRe2ftI0ur0V5Ht3Eu7SFBXcN0+Bg44gxMgfWvM7+qU5WQOCvlGJ9uDT+zu0BbD2+VuCCR1M+E+kVDuaUb2QtndGP1mpuTnLxdBczk9SbdUrbCxEwZnykHxDFNv3NreDdJEZjpH5/zqVr+zitsrtyu6QDMEcEdCIj/et99nV/s97YS4ume+w3bBbuHAEEm5eXGCQRuKkztjqmGlJOV7X7rqPlzOjydNVnoecAcHjz9PzqdpnAUKhI2gZJgwNxYQPUmPSvWO3PgDs79mtWnLWrkuEYG0L11iQIO/aHAwNuCIERJnyS7oDavi0zZTAWIwxJPn5zE9aq8soqS669f4/IJYeV0z1H7P8AsG7Yspq0vC3aubRctEbwwGAQZEOeRz80YrK/HVl7eruXju2XmLXARHJ2hVAY7oB5IGad8Mdraq/3WkNpjpDdEXRYeLTQVVi6bVIDkTuJMTJHTVdofDmue0zPctF1dgCghNiYUkkwkmTxgAck42V/te1bdbKOKlDRO79Dz/WdrsbNq29wXrdrvDbxLKWgd2WJkWyIYeU44gUt6+SAJ8AJIUY5ORI5/wBqtO2LtkalQ+U2eM2wPmAMHEgjHEAj86cL1vYBjuiQBEF8fMCvIzORnBpZNxeuvv8Ak5pWjS/CHw6upUbL1u3cW5KW7ihkuIIO0+LcJIYHwnHWvU+zfgzTB+9OnVGO1hbOe6cEltpBggmPMYxgxXinYfaltblz9ovahLYIK2rEEmOWLOwUdBwxmK9U7D+Okvae6zXO7W2+wNc2i4/g3xstSWMTkATBxg00HHDg5ZbaV9P8lsFR2ZMv/Ztp31h1G5wrEs9geG2X2gBhtgjIkjqT0qv7U+FEu95c1BaxaK7LNi0ZdgJAZgVbc7SDthiMSZqx7L1wvKbmnuLcC5YoTK4mGUjdMdINTNR8TWu4bUWTZusqgMwuom0EjDO3yLJnIjzqfDYnxNvFwsjW1638npt9DoxcHDjVNM8c1VkaYhdSlxWidrXIZQAIJtoZAk43KJA96pNfqbCIURvFMzDDkAMGEEMcVtPjD43uXd1pbOQwDRcR5lQw27EAYEGQwMH8a8z7PJa4inaDPJJHHvWhhpScot0vexw1llcWSex9aEuA+LdiMiB5k8EYnjzrZHS2rou3O7kM24LbVtxGZMGCJPA6etZnUdn202sha5cblQBCtPBBJBHSPIz6VaaTVppyCl69bYlZtwLiEsCTgkYGMyT4h60MbEzpKI08dyhlLDRtaZWsL3iiLieNQYJWCABJkDPTiomn1DEmwNkXFbL9CgJDALwIUDnrU272kt+Ry52pu2+J3tsrCGGTIGYztI8oqm7a0YW0j222sC8ESqEOSCidAowBPIPNLHhrV9dzq+E/pZ38yR258Qv+ysiW3Xc0bxJBme8U+s7eQZ24qH2Xr7w7twB39tg9plG5yfuqVMrzBGM5qtu65nWWMbtuR1KMAY8zBn0mpOjffbguAEbdiT4eoC+c/wD9UUuXCkupzLEmo5ehq9D8Y63TXN+rd7m5xvtOyuAhxgDw28nhY4P11va/2lWdJqrS2VF6zethm2E95ayRkEkHidpg4OTivNZOn3At4DMiCWaSY8MSoGJmMk1K1lqxdTdaJDiDAZgQOXBJwAOo9KmsbLNTlG+zrb8B50laT0N18R/EjNta1fW4lxdwW5atMWRiwUqQoOGVlZWAIKnJya871N3eyzc3CWM7dqrM8ScAEnyxFUz2LivcEMpUAn1JIggzxkkj3qS17ciK7FpMGILRBYjJkAmOvWapNOUs1+6Ek3IP+xahsrkHglgJHAMEyK5VZd7bIMbR6yWmTk8sTzXapkn2Xv1EqRHt3d9zccFzMgAZBkeEYA6QOJoFm4eOCJIb6cUqVdHcsGfUs4gQCMwMTHJ/Dp+tSdMZ8PPBEGJ85keppUqlNJJgJx7NJYPbHhbBkjE+nngH6Vy9q1UHdLZAyTjcMwPMRSpVyYbzyp9BN2Vt67t+XiOOAG6kKMUNbpgA4PmDyOgP99aVKu1LQdak1lZJUN4TtOc5wykA8daL2fo2gEjO3eo53KCcHymDSpVyym1H5/gCImoulccwQxHSMQPXmot/Uqbm1V8AI5jdOMz5TmKVKuvDiqsq1TGa3tG6A9uWFveW2T4d2QXifmgxPJo3YV1jcViST4QJJMDcP6V2lVJa4dmWqL34S+0O7oz3Ts7abJa0q2yzlskb2WVnzBwOM1b9p/a7cdRbsWVtj7y3IvKwIwQW8W6SZBkYHrSpVpYcW1JrWgcySjSehidFoBctM7mEWTjmc4/l+NF0br3TlWNsoyNwD8wgZAnmDSpVFtycr7pfdfkkm3fzHW9Vu1G927tj4leJBbHzBVJKnPTrkVZaXTtc1b91CXArEhGIk8NtLRAO7Ix6YpUqnjLLHMuwJbWWnYHxNe0txLtttr7fEMbLghWKlYjGc+oiKg9l9sXrd4OHh+97xWUBSyksXUgYgyfCcZI4NKlU70r1/kWWmhE7ZuBDae1NsPvXYnh2spzJHzAg1Vvehi2eSVBM8xM9Op45xSpVfCSyr1/ljNU6J3Z/aAVrWJUEhpEjaeRBHEEz51Za27ZCm549qMu2SNxLSWHBAHUexnmlSqU4LOvfURrxFC2oN5ztDIrEbpcMTtB4IUdJ6eXlTtRv2vyVtkKQTgGcACYzkkjzrlKuiUsryrbT+S2eS8PQrtPqYgsTtDZ68xOOsj+VaVrKW3YBj3riAQNoCjaG49CcR09qVKtjrxL1+1M01qQjr3e5sQsBckfMYAxBj0FTNMCL4Tf3XeMDMT1hfl6Y/WlSqGIkvCuwvREHUakuxcmVGc8MFPBWDg58uelWHZ3Zsm4Q4Bt7go27pM45MAQvWetKlQxm4QeX3sFaFZd0VsMwZn3AkGDOQYNKlSq6trcL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5877272"/>
            <a:ext cx="65527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Исторически область называлась</a:t>
            </a:r>
          </a:p>
          <a:p>
            <a:r>
              <a:rPr lang="ru-RU" sz="2400" i="1" dirty="0" smtClean="0"/>
              <a:t> </a:t>
            </a:r>
            <a:r>
              <a:rPr lang="ru-RU" sz="3200" i="1" dirty="0" smtClean="0"/>
              <a:t>Тверская земля, Тверской край</a:t>
            </a:r>
            <a:endParaRPr lang="ru-RU" sz="2800" i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ge.spbu.ru/mapgis/subekt/tverskaya/tverskay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548680"/>
            <a:ext cx="7560840" cy="43204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940152" y="476672"/>
            <a:ext cx="157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781836"/>
                </a:solidFill>
              </a:rPr>
              <a:t>Вологодская обл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73135" y="0"/>
            <a:ext cx="6843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Тверская область граничит с </a:t>
            </a:r>
            <a:r>
              <a:rPr lang="ru-RU" sz="3600" b="1" dirty="0" smtClean="0">
                <a:latin typeface="+mj-lt"/>
              </a:rPr>
              <a:t>6</a:t>
            </a:r>
            <a:r>
              <a:rPr lang="ru-RU" sz="2800" b="1" dirty="0" smtClean="0">
                <a:latin typeface="+mj-lt"/>
              </a:rPr>
              <a:t> областями</a:t>
            </a:r>
            <a:endParaRPr lang="ru-RU" sz="28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869160"/>
            <a:ext cx="3410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81836"/>
                </a:solidFill>
              </a:rPr>
              <a:t>Крупнейшие города</a:t>
            </a:r>
            <a:endParaRPr lang="ru-RU" sz="2800" b="1" dirty="0">
              <a:solidFill>
                <a:srgbClr val="78183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5157192"/>
            <a:ext cx="29523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Тверь</a:t>
            </a:r>
            <a:r>
              <a:rPr lang="ru-RU" sz="2400" b="1" dirty="0" smtClean="0"/>
              <a:t> -</a:t>
            </a:r>
            <a:r>
              <a:rPr lang="ru-RU" sz="2400" dirty="0" smtClean="0"/>
              <a:t>453 800( чел)</a:t>
            </a:r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5157192"/>
            <a:ext cx="2124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Конаково   -   43 500</a:t>
            </a:r>
          </a:p>
          <a:p>
            <a:pPr>
              <a:buNone/>
            </a:pPr>
            <a:r>
              <a:rPr lang="ru-RU" dirty="0" smtClean="0"/>
              <a:t>Бологое      -   33 100</a:t>
            </a:r>
          </a:p>
          <a:p>
            <a:pPr>
              <a:buNone/>
            </a:pPr>
            <a:r>
              <a:rPr lang="ru-RU" dirty="0" smtClean="0"/>
              <a:t>Удомля        -   33 000</a:t>
            </a:r>
          </a:p>
          <a:p>
            <a:pPr>
              <a:buNone/>
            </a:pPr>
            <a:r>
              <a:rPr lang="ru-RU" dirty="0" smtClean="0"/>
              <a:t>Бежецк        -  29 600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5589240"/>
            <a:ext cx="2952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Ржев       -     68 000</a:t>
            </a:r>
            <a:br>
              <a:rPr lang="ru-RU" dirty="0" smtClean="0"/>
            </a:br>
            <a:r>
              <a:rPr lang="ru-RU" dirty="0" smtClean="0"/>
              <a:t>Вышний Волочек   -  58 900</a:t>
            </a:r>
          </a:p>
          <a:p>
            <a:r>
              <a:rPr lang="ru-RU" dirty="0" smtClean="0"/>
              <a:t>Кимры    -     58 500 </a:t>
            </a:r>
          </a:p>
          <a:p>
            <a:r>
              <a:rPr lang="ru-RU" dirty="0" smtClean="0"/>
              <a:t>Торжок   -     49000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Стрелка вверх 9"/>
          <p:cNvSpPr/>
          <p:nvPr/>
        </p:nvSpPr>
        <p:spPr>
          <a:xfrm>
            <a:off x="6012160" y="3429000"/>
            <a:ext cx="216024" cy="25832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644008" y="3789040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788024" y="2204864"/>
            <a:ext cx="207640" cy="22440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308304" y="3068960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220072" y="2852936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876256" y="3356992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283968" y="1844824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508104" y="1844824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7164288" y="1988840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948264" y="3501008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>
                <a:cs typeface="Aharoni" pitchFamily="2" charset="-79"/>
              </a:rPr>
              <a:t>Конаково</a:t>
            </a:r>
            <a:endParaRPr lang="ru-RU" sz="1050" dirty="0">
              <a:cs typeface="Aharoni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2120" y="1700808"/>
            <a:ext cx="6591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Удомля</a:t>
            </a:r>
            <a:endParaRPr lang="ru-RU" sz="11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79371E-6 L 0.06893 -2.7937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allAtOnce"/>
      <p:bldP spid="9" grpId="0" build="allAtOnce"/>
      <p:bldP spid="10" grpId="0" animBg="1"/>
      <p:bldP spid="10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2952328" cy="1143000"/>
          </a:xfrm>
        </p:spPr>
        <p:txBody>
          <a:bodyPr/>
          <a:lstStyle/>
          <a:p>
            <a:r>
              <a:rPr lang="ru-RU" dirty="0" smtClean="0"/>
              <a:t>Герб и флаг</a:t>
            </a:r>
            <a:endParaRPr lang="ru-RU" dirty="0"/>
          </a:p>
        </p:txBody>
      </p:sp>
      <p:pic>
        <p:nvPicPr>
          <p:cNvPr id="3" name="Picture 2" descr="C:\Users\user\Downloads\4629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908720"/>
            <a:ext cx="2898322" cy="3024336"/>
          </a:xfrm>
          <a:prstGeom prst="rect">
            <a:avLst/>
          </a:prstGeom>
          <a:noFill/>
        </p:spPr>
      </p:pic>
      <p:pic>
        <p:nvPicPr>
          <p:cNvPr id="1026" name="Picture 2" descr="C:\Users\user\Desktop\logo_admin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0"/>
            <a:ext cx="3384376" cy="19168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1988840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Тверская область является субъектом</a:t>
            </a:r>
          </a:p>
          <a:p>
            <a:r>
              <a:rPr lang="ru-RU" dirty="0" smtClean="0"/>
              <a:t> Российской Федерации  и имеет  свои символы – герб и флаг</a:t>
            </a:r>
            <a:endParaRPr lang="ru-RU" dirty="0"/>
          </a:p>
        </p:txBody>
      </p:sp>
      <p:pic>
        <p:nvPicPr>
          <p:cNvPr id="1028" name="Picture 4" descr="http://wallspaper.ru/uploads/gallery/comthumb/25/12391_450_2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996952"/>
            <a:ext cx="3981450" cy="2667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4048" y="3861048"/>
            <a:ext cx="3960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На червленом (красном) щите на золотом двухступенчатом подножии (ступени) золотой трон (княжеский стол) без подлокотников с высокой спинкой; на сидении на зеленой с золотыми украшениями и кистями подушке шапка Мономаха — древнейшая коронационная регалия русских государей.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6334780"/>
            <a:ext cx="81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21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октября-День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Герба и флага Тверской области.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temples.ru/private/f000495/495_0064309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3789040"/>
            <a:ext cx="2736304" cy="186984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336704" cy="882352"/>
          </a:xfrm>
        </p:spPr>
        <p:txBody>
          <a:bodyPr>
            <a:normAutofit/>
          </a:bodyPr>
          <a:lstStyle/>
          <a:p>
            <a:r>
              <a:rPr lang="ru-RU" sz="4200" dirty="0" smtClean="0"/>
              <a:t>Природа Тверского края</a:t>
            </a:r>
            <a:endParaRPr lang="ru-RU" sz="4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692696"/>
            <a:ext cx="25922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Тверская область является частью великой Русской равнины с характерным для неё чередованием низменностей и возвышенностей, иногда любовно называемыми местными жителями горами:                   гора </a:t>
            </a:r>
            <a:r>
              <a:rPr lang="ru-RU" dirty="0" err="1" smtClean="0"/>
              <a:t>Каменник</a:t>
            </a:r>
            <a:r>
              <a:rPr lang="ru-RU" dirty="0" smtClean="0"/>
              <a:t>,  Баранья, Кесова, Ильи, Лисьи горы.</a:t>
            </a: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4427984" y="692696"/>
            <a:ext cx="4463950" cy="350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572000" y="5013176"/>
            <a:ext cx="1836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Баранья гора</a:t>
            </a:r>
          </a:p>
          <a:p>
            <a:r>
              <a:rPr lang="ru-RU" sz="1400" dirty="0" err="1" smtClean="0">
                <a:solidFill>
                  <a:schemeClr val="bg1"/>
                </a:solidFill>
              </a:rPr>
              <a:t>Кувшиновский</a:t>
            </a:r>
            <a:r>
              <a:rPr lang="ru-RU" sz="1400" dirty="0" smtClean="0">
                <a:solidFill>
                  <a:schemeClr val="bg1"/>
                </a:solidFill>
              </a:rPr>
              <a:t> район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36866" name="Picture 2" descr="http://kesova-gora.narod.ru/foto/poselok/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4725144"/>
            <a:ext cx="2808312" cy="18722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1763688" y="6165304"/>
            <a:ext cx="138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Кесова гора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19464" y="5657671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Рельеф территории сформирован под влиянием деятельности ледника, водно-ледниковых потоков, морскими, озерными, речными водами.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S1358167019340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2728" y="1196752"/>
            <a:ext cx="8121272" cy="5453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5402364" y="2382612"/>
            <a:ext cx="1728192" cy="364584"/>
          </a:xfrm>
        </p:spPr>
        <p:txBody>
          <a:bodyPr>
            <a:noAutofit/>
          </a:bodyPr>
          <a:lstStyle/>
          <a:p>
            <a:r>
              <a:rPr lang="ru-RU" sz="1200" i="1" dirty="0" err="1" smtClean="0"/>
              <a:t>Среднемоложская</a:t>
            </a:r>
            <a:r>
              <a:rPr lang="ru-RU" sz="1200" i="1" dirty="0" smtClean="0"/>
              <a:t> </a:t>
            </a:r>
            <a:br>
              <a:rPr lang="ru-RU" sz="1200" i="1" dirty="0" smtClean="0"/>
            </a:br>
            <a:r>
              <a:rPr lang="ru-RU" sz="1200" i="1" dirty="0" smtClean="0"/>
              <a:t>низина</a:t>
            </a:r>
            <a:endParaRPr lang="ru-RU" sz="12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0466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988840"/>
            <a:ext cx="352839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Западная  часть области занята Валдайской возвышенностью с высотами 200-300 м и более. На юго-востоке расположена Верхневолжская низина</a:t>
            </a:r>
          </a:p>
          <a:p>
            <a:r>
              <a:rPr lang="ru-RU" dirty="0" smtClean="0"/>
              <a:t> (100-150 м). В центре </a:t>
            </a:r>
          </a:p>
          <a:p>
            <a:r>
              <a:rPr lang="ru-RU" dirty="0" smtClean="0"/>
              <a:t>Тверская гряда. </a:t>
            </a:r>
          </a:p>
          <a:p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 rot="1551590">
            <a:off x="2761315" y="4292598"/>
            <a:ext cx="2081611" cy="1015663"/>
          </a:xfrm>
          <a:custGeom>
            <a:avLst/>
            <a:gdLst>
              <a:gd name="connsiteX0" fmla="*/ 0 w 1867051"/>
              <a:gd name="connsiteY0" fmla="*/ 0 h 923330"/>
              <a:gd name="connsiteX1" fmla="*/ 1867051 w 1867051"/>
              <a:gd name="connsiteY1" fmla="*/ 0 h 923330"/>
              <a:gd name="connsiteX2" fmla="*/ 1867051 w 1867051"/>
              <a:gd name="connsiteY2" fmla="*/ 923330 h 923330"/>
              <a:gd name="connsiteX3" fmla="*/ 0 w 1867051"/>
              <a:gd name="connsiteY3" fmla="*/ 923330 h 923330"/>
              <a:gd name="connsiteX4" fmla="*/ 0 w 1867051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7051" h="923330">
                <a:moveTo>
                  <a:pt x="0" y="0"/>
                </a:moveTo>
                <a:lnTo>
                  <a:pt x="1867051" y="0"/>
                </a:lnTo>
                <a:lnTo>
                  <a:pt x="1867051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Валдайская</a:t>
            </a: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2000" i="1" dirty="0" smtClean="0">
                <a:solidFill>
                  <a:srgbClr val="002060"/>
                </a:solidFill>
              </a:rPr>
              <a:t> возвышенность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321210">
            <a:off x="6055680" y="4068481"/>
            <a:ext cx="2795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solidFill>
                  <a:srgbClr val="002060"/>
                </a:solidFill>
              </a:rPr>
              <a:t>Верхневолжсая</a:t>
            </a:r>
            <a:r>
              <a:rPr lang="ru-RU" i="1" dirty="0" smtClean="0">
                <a:solidFill>
                  <a:srgbClr val="002060"/>
                </a:solidFill>
              </a:rPr>
              <a:t> низина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496823">
            <a:off x="1937178" y="5730575"/>
            <a:ext cx="145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solidFill>
                  <a:srgbClr val="002060"/>
                </a:solidFill>
              </a:rPr>
              <a:t>Западно-Двинская 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           низина</a:t>
            </a:r>
            <a:endParaRPr lang="ru-RU" sz="1200" i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3140968"/>
            <a:ext cx="12153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err="1" smtClean="0">
                <a:solidFill>
                  <a:srgbClr val="002060"/>
                </a:solidFill>
              </a:rPr>
              <a:t>Вышневолоцкая</a:t>
            </a:r>
            <a:r>
              <a:rPr lang="ru-RU" sz="1100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100" i="1" dirty="0" smtClean="0">
                <a:solidFill>
                  <a:srgbClr val="002060"/>
                </a:solidFill>
              </a:rPr>
              <a:t>         низина</a:t>
            </a:r>
            <a:endParaRPr lang="ru-RU" sz="1100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738509">
            <a:off x="5336248" y="3601907"/>
            <a:ext cx="1282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err="1" smtClean="0">
                <a:solidFill>
                  <a:srgbClr val="002060"/>
                </a:solidFill>
              </a:rPr>
              <a:t>Лихославльская</a:t>
            </a:r>
            <a:r>
              <a:rPr lang="ru-RU" sz="1200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200" i="1" dirty="0" smtClean="0">
                <a:solidFill>
                  <a:srgbClr val="002060"/>
                </a:solidFill>
              </a:rPr>
              <a:t>гряда</a:t>
            </a:r>
            <a:endParaRPr lang="ru-RU" sz="1200" i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315142">
            <a:off x="6880050" y="1882769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err="1" smtClean="0">
                <a:solidFill>
                  <a:srgbClr val="002060"/>
                </a:solidFill>
              </a:rPr>
              <a:t>Овинищенская</a:t>
            </a:r>
            <a:endParaRPr lang="ru-RU" sz="1100" i="1" dirty="0" smtClean="0">
              <a:solidFill>
                <a:srgbClr val="002060"/>
              </a:solidFill>
            </a:endParaRPr>
          </a:p>
          <a:p>
            <a:r>
              <a:rPr lang="ru-RU" sz="1100" i="1" dirty="0" smtClean="0">
                <a:solidFill>
                  <a:srgbClr val="002060"/>
                </a:solidFill>
              </a:rPr>
              <a:t> возвышенность</a:t>
            </a:r>
            <a:endParaRPr lang="ru-RU" sz="1100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844796">
            <a:off x="6264425" y="2748250"/>
            <a:ext cx="13163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err="1" smtClean="0">
                <a:solidFill>
                  <a:srgbClr val="002060"/>
                </a:solidFill>
              </a:rPr>
              <a:t>Верхнемоложская</a:t>
            </a:r>
            <a:r>
              <a:rPr lang="ru-RU" sz="1100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100" i="1" dirty="0" smtClean="0">
                <a:solidFill>
                  <a:srgbClr val="002060"/>
                </a:solidFill>
              </a:rPr>
              <a:t>           низина</a:t>
            </a:r>
            <a:endParaRPr lang="ru-RU" sz="1100" i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3645024"/>
            <a:ext cx="736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3366"/>
                </a:solidFill>
              </a:rPr>
              <a:t>346,9м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 rot="3433258">
            <a:off x="4733552" y="4294568"/>
            <a:ext cx="13452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err="1" smtClean="0">
                <a:solidFill>
                  <a:srgbClr val="003366"/>
                </a:solidFill>
              </a:rPr>
              <a:t>Торжковская</a:t>
            </a:r>
            <a:r>
              <a:rPr lang="ru-RU" sz="1100" i="1" dirty="0" smtClean="0">
                <a:solidFill>
                  <a:srgbClr val="003366"/>
                </a:solidFill>
              </a:rPr>
              <a:t> гряда</a:t>
            </a:r>
            <a:endParaRPr lang="ru-RU" sz="1100" i="1" dirty="0">
              <a:solidFill>
                <a:srgbClr val="0033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9777095">
            <a:off x="5786028" y="4785305"/>
            <a:ext cx="11673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i="1" dirty="0" smtClean="0">
                <a:solidFill>
                  <a:srgbClr val="003366"/>
                </a:solidFill>
              </a:rPr>
              <a:t>Тверская гряда</a:t>
            </a:r>
            <a:endParaRPr lang="ru-RU" sz="1200" i="1" dirty="0">
              <a:solidFill>
                <a:srgbClr val="0033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526969">
            <a:off x="4142947" y="3867982"/>
            <a:ext cx="10967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err="1" smtClean="0">
                <a:solidFill>
                  <a:srgbClr val="003366"/>
                </a:solidFill>
              </a:rPr>
              <a:t>Цнинская</a:t>
            </a:r>
            <a:r>
              <a:rPr lang="ru-RU" sz="1100" i="1" dirty="0" smtClean="0">
                <a:solidFill>
                  <a:srgbClr val="003366"/>
                </a:solidFill>
              </a:rPr>
              <a:t> </a:t>
            </a:r>
            <a:r>
              <a:rPr lang="ru-RU" sz="1100" i="1" dirty="0" err="1" smtClean="0">
                <a:solidFill>
                  <a:srgbClr val="003366"/>
                </a:solidFill>
              </a:rPr>
              <a:t>возв</a:t>
            </a:r>
            <a:r>
              <a:rPr lang="ru-RU" sz="1100" i="1" dirty="0" smtClean="0">
                <a:solidFill>
                  <a:srgbClr val="003366"/>
                </a:solidFill>
              </a:rPr>
              <a:t>.</a:t>
            </a:r>
            <a:endParaRPr lang="ru-RU" sz="1100" i="1" dirty="0">
              <a:solidFill>
                <a:srgbClr val="0033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44208" y="5589240"/>
            <a:ext cx="2358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Верхняя точка</a:t>
            </a:r>
          </a:p>
          <a:p>
            <a:r>
              <a:rPr lang="ru-RU" dirty="0" smtClean="0"/>
              <a:t> («</a:t>
            </a:r>
            <a:r>
              <a:rPr lang="ru-RU" b="1" dirty="0" smtClean="0">
                <a:solidFill>
                  <a:srgbClr val="00B050"/>
                </a:solidFill>
              </a:rPr>
              <a:t>Макушка Валдая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 — 346,9 м </a:t>
            </a:r>
            <a:endParaRPr lang="ru-RU" dirty="0"/>
          </a:p>
        </p:txBody>
      </p:sp>
      <p:pic>
        <p:nvPicPr>
          <p:cNvPr id="7170" name="Picture 2" descr="http://valday.com/img/tour-falevo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60648"/>
            <a:ext cx="7920880" cy="136815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5872696" cy="868640"/>
          </a:xfrm>
        </p:spPr>
        <p:txBody>
          <a:bodyPr>
            <a:normAutofit/>
          </a:bodyPr>
          <a:lstStyle/>
          <a:p>
            <a:r>
              <a:rPr lang="ru-RU" sz="4200" dirty="0" smtClean="0"/>
              <a:t>Полезные ископаемые</a:t>
            </a:r>
            <a:endParaRPr lang="ru-RU" sz="4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76470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Область не богата полезными ископаемыми. Большинство из них имеют местное значение, то есть используются вблизи районов добычи, внутри области. Это стекольные и силикатные пески, гравий и валуны, торф, известняк, сапропель. </a:t>
            </a:r>
            <a:endParaRPr lang="ru-RU" dirty="0"/>
          </a:p>
        </p:txBody>
      </p:sp>
      <p:pic>
        <p:nvPicPr>
          <p:cNvPr id="67586" name="Picture 2" descr="&quot;Амур&quot; с кашинской минеральной водой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5940152" y="2204864"/>
            <a:ext cx="3024336" cy="44580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56176" y="2132856"/>
            <a:ext cx="2779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«Амур»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с </a:t>
            </a:r>
            <a:r>
              <a:rPr lang="ru-RU" sz="1400" dirty="0" err="1" smtClean="0">
                <a:solidFill>
                  <a:schemeClr val="bg1"/>
                </a:solidFill>
              </a:rPr>
              <a:t>кашинской</a:t>
            </a:r>
            <a:r>
              <a:rPr lang="ru-RU" sz="1400" dirty="0" smtClean="0">
                <a:solidFill>
                  <a:schemeClr val="bg1"/>
                </a:solidFill>
              </a:rPr>
              <a:t> минеральной водой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67588" name="Picture 4" descr="http://www.biodos.ru/biouserimages/44409/ad_154361_image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971600" y="1988840"/>
            <a:ext cx="2520280" cy="1625810"/>
          </a:xfrm>
          <a:prstGeom prst="rect">
            <a:avLst/>
          </a:prstGeom>
          <a:noFill/>
        </p:spPr>
      </p:pic>
      <p:pic>
        <p:nvPicPr>
          <p:cNvPr id="67590" name="Picture 6" descr="http://ru.all.biz/img/ru/catalog/1275003.png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3203848" y="2348880"/>
            <a:ext cx="2808311" cy="1728192"/>
          </a:xfrm>
          <a:prstGeom prst="rect">
            <a:avLst/>
          </a:prstGeom>
          <a:noFill/>
        </p:spPr>
      </p:pic>
      <p:pic>
        <p:nvPicPr>
          <p:cNvPr id="67592" name="Picture 8" descr="http://img01.chitalnya.ru/upload/197/92914065951481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971600" y="4077072"/>
            <a:ext cx="3096343" cy="203261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63688" y="6309320"/>
            <a:ext cx="1144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Сапропель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3717032"/>
            <a:ext cx="639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Торф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4221088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Известняк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1700808"/>
            <a:ext cx="1933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Минеральные воды</a:t>
            </a:r>
            <a:endParaRPr lang="ru-RU" sz="1600" dirty="0"/>
          </a:p>
        </p:txBody>
      </p:sp>
      <p:pic>
        <p:nvPicPr>
          <p:cNvPr id="67594" name="Picture 10" descr="http://tver.stepo.ru/photos/336_294/upload/tver/e30be0d45a9a41f09c95c3a265e345af.jpg"/>
          <p:cNvPicPr>
            <a:picLocks noChangeAspect="1" noChangeArrowheads="1"/>
          </p:cNvPicPr>
          <p:nvPr/>
        </p:nvPicPr>
        <p:blipFill>
          <a:blip r:embed="rId6" cstate="email">
            <a:lum contrast="20000"/>
          </a:blip>
          <a:srcRect/>
          <a:stretch>
            <a:fillRect/>
          </a:stretch>
        </p:blipFill>
        <p:spPr bwMode="auto">
          <a:xfrm>
            <a:off x="3419872" y="4653136"/>
            <a:ext cx="2592288" cy="164822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355976" y="6381328"/>
            <a:ext cx="801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Гравий</a:t>
            </a:r>
            <a:endParaRPr lang="ru-RU" sz="1600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6">
      <a:dk1>
        <a:sysClr val="windowText" lastClr="000000"/>
      </a:dk1>
      <a:lt1>
        <a:srgbClr val="E8F3E0"/>
      </a:lt1>
      <a:dk2>
        <a:srgbClr val="4F271C"/>
      </a:dk2>
      <a:lt2>
        <a:srgbClr val="B46758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9756</TotalTime>
  <Words>886</Words>
  <Application>Microsoft Office PowerPoint</Application>
  <PresentationFormat>Экран (4:3)</PresentationFormat>
  <Paragraphs>245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Край мой родной – Тверская земля!</vt:lpstr>
      <vt:lpstr>Слайд 2</vt:lpstr>
      <vt:lpstr>Тверская область — душа России! </vt:lpstr>
      <vt:lpstr>Общие сведения</vt:lpstr>
      <vt:lpstr>Слайд 5</vt:lpstr>
      <vt:lpstr>Герб и флаг</vt:lpstr>
      <vt:lpstr>Природа Тверского края</vt:lpstr>
      <vt:lpstr>Среднемоложская  низина</vt:lpstr>
      <vt:lpstr>Полезные ископаемые</vt:lpstr>
      <vt:lpstr>Слайд 10</vt:lpstr>
      <vt:lpstr>Главное богатство края — его                                водные ресурсы.</vt:lpstr>
      <vt:lpstr>Главной рекой  Тверской земли остается Волга. </vt:lpstr>
      <vt:lpstr>Волга – это символ и любовь России</vt:lpstr>
      <vt:lpstr>Водохранилища</vt:lpstr>
      <vt:lpstr>Климатические условия </vt:lpstr>
      <vt:lpstr>Тверская область - лесной край</vt:lpstr>
      <vt:lpstr>Слайд 17</vt:lpstr>
      <vt:lpstr>Центрально-Лесной  биосферный заповедник</vt:lpstr>
      <vt:lpstr>Завидовский заповедник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Тверская область</dc:title>
  <dc:creator>user</dc:creator>
  <cp:lastModifiedBy>user</cp:lastModifiedBy>
  <cp:revision>716</cp:revision>
  <dcterms:created xsi:type="dcterms:W3CDTF">2013-01-11T17:22:01Z</dcterms:created>
  <dcterms:modified xsi:type="dcterms:W3CDTF">2013-11-03T16:26:27Z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1832293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