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95" r:id="rId2"/>
    <p:sldId id="298" r:id="rId3"/>
    <p:sldId id="306" r:id="rId4"/>
    <p:sldId id="273" r:id="rId5"/>
    <p:sldId id="274" r:id="rId6"/>
    <p:sldId id="277" r:id="rId7"/>
    <p:sldId id="278" r:id="rId8"/>
    <p:sldId id="282" r:id="rId9"/>
    <p:sldId id="309" r:id="rId10"/>
    <p:sldId id="310" r:id="rId11"/>
    <p:sldId id="312" r:id="rId12"/>
    <p:sldId id="313" r:id="rId13"/>
    <p:sldId id="317" r:id="rId14"/>
    <p:sldId id="294" r:id="rId15"/>
    <p:sldId id="32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97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7574D60-98B0-4CB5-875A-7D70DAA8871C}" type="datetimeFigureOut">
              <a:rPr lang="ru-RU"/>
              <a:pPr>
                <a:defRPr/>
              </a:pPr>
              <a:t>07.05.2014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7E016A5-6918-4E42-A97B-4B83975EDCB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35799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9CD57-BACE-487D-A7A7-2D61444C8701}" type="datetimeFigureOut">
              <a:rPr lang="ru-RU"/>
              <a:pPr>
                <a:defRPr/>
              </a:pPr>
              <a:t>07.05.2014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E93743-ECB3-4118-BB91-3B4645515C7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5556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0BF0A-ED5B-421A-AC44-00B57F83F3CC}" type="datetimeFigureOut">
              <a:rPr lang="ru-RU"/>
              <a:pPr>
                <a:defRPr/>
              </a:pPr>
              <a:t>07.05.2014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6DEF8-A42F-4B0C-B7F9-5EDE35700AD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6978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E01DF-E126-44EE-9285-E93D449505EE}" type="datetimeFigureOut">
              <a:rPr lang="ru-RU"/>
              <a:pPr>
                <a:defRPr/>
              </a:pPr>
              <a:t>07.05.2014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3EE17A-CC77-4547-BC58-96A37B657A3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75926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390BF-EDBF-49A8-B9DD-214170B2EB97}" type="datetimeFigureOut">
              <a:rPr lang="ru-RU"/>
              <a:pPr>
                <a:defRPr/>
              </a:pPr>
              <a:t>07.05.2014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BF941-9732-4F7C-BC02-405ADD953AB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95936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DDA6E-82AD-4353-83C4-7343F149FC08}" type="datetimeFigureOut">
              <a:rPr lang="ru-RU"/>
              <a:pPr>
                <a:defRPr/>
              </a:pPr>
              <a:t>07.05.2014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EC7C60-9F8B-4D6C-B31B-0BD065C5AB1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60339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18D5D-52D7-477F-ACA8-10BF552FA430}" type="datetimeFigureOut">
              <a:rPr lang="ru-RU"/>
              <a:pPr>
                <a:defRPr/>
              </a:pPr>
              <a:t>07.05.2014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A92860-5D3B-4A23-8F13-8CCD69BD74E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1972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6405E-7A0F-4E18-BFCC-92843F91EDDF}" type="datetimeFigureOut">
              <a:rPr lang="ru-RU"/>
              <a:pPr>
                <a:defRPr/>
              </a:pPr>
              <a:t>07.05.2014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7C7436-318F-4BA2-8B0B-0E312ED9455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3093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DDF6C-7201-43E6-85CD-577E970A8CC7}" type="datetimeFigureOut">
              <a:rPr lang="ru-RU"/>
              <a:pPr>
                <a:defRPr/>
              </a:pPr>
              <a:t>07.05.2014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A2919-D1BD-49E9-B536-1D084630ADB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55769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3E6E5-0DAF-4D7D-9F31-ECE7C77B8AFF}" type="datetimeFigureOut">
              <a:rPr lang="ru-RU"/>
              <a:pPr>
                <a:defRPr/>
              </a:pPr>
              <a:t>07.05.2014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F49EF6-F2B9-41E8-9D15-DFA44AC4A2C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34987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43AB3-6895-4E3D-BAFB-8A55AE929EDA}" type="datetimeFigureOut">
              <a:rPr lang="ru-RU"/>
              <a:pPr>
                <a:defRPr/>
              </a:pPr>
              <a:t>07.05.2014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3A7CF-428F-4287-893A-142E9B3B9B3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5789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4AF74-7B43-4EAC-B02F-8EF8C486609A}" type="datetimeFigureOut">
              <a:rPr lang="ru-RU"/>
              <a:pPr>
                <a:defRPr/>
              </a:pPr>
              <a:t>07.05.2014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4B56694E-3F3E-4868-84A5-5F62771CEE7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88148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AB4003B-3730-41FF-B6D2-8F555E9B2B5C}" type="datetimeFigureOut">
              <a:rPr lang="ru-RU"/>
              <a:pPr>
                <a:defRPr/>
              </a:pPr>
              <a:t>07.05.2014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E3E1D7"/>
                </a:solidFill>
                <a:latin typeface="Constantia" panose="02030602050306030303" pitchFamily="18" charset="0"/>
              </a:defRPr>
            </a:lvl1pPr>
          </a:lstStyle>
          <a:p>
            <a:fld id="{8B471059-D7AC-43BC-AFED-7977616BC69E}" type="slidenum">
              <a:rPr lang="ru-RU" altLang="ru-RU"/>
              <a:pPr/>
              <a:t>‹#›</a:t>
            </a:fld>
            <a:endParaRPr lang="ru-RU" alt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91" r:id="rId9"/>
    <p:sldLayoutId id="2147483789" r:id="rId10"/>
    <p:sldLayoutId id="214748379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9BBB5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9BBB5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8064A2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340768"/>
            <a:ext cx="7851648" cy="2448272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algn="ctr" eaLnBrk="1" hangingPunct="1"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«Красная Поляна»</a:t>
            </a:r>
            <a:b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курорт мирового уровня</a:t>
            </a:r>
            <a:endParaRPr lang="ru-RU" sz="48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TextBox 4"/>
          <p:cNvSpPr txBox="1">
            <a:spLocks noChangeArrowheads="1"/>
          </p:cNvSpPr>
          <p:nvPr/>
        </p:nvSpPr>
        <p:spPr bwMode="auto">
          <a:xfrm>
            <a:off x="4716463" y="5013325"/>
            <a:ext cx="32400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solidFill>
                  <a:srgbClr val="002060"/>
                </a:solidFill>
              </a:rPr>
              <a:t>Выполнила:</a:t>
            </a:r>
          </a:p>
          <a:p>
            <a:pPr eaLnBrk="1" hangingPunct="1"/>
            <a:r>
              <a:rPr lang="ru-RU" altLang="ru-RU">
                <a:solidFill>
                  <a:srgbClr val="002060"/>
                </a:solidFill>
              </a:rPr>
              <a:t>Якунькина Т.А.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796218"/>
          </a:xfrm>
          <a:ln>
            <a:miter lim="800000"/>
            <a:headEnd/>
            <a:tailEnd/>
          </a:ln>
          <a:extLst/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Природа</a:t>
            </a:r>
            <a:r>
              <a:rPr lang="ru-RU" sz="24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Курорт Красная Поляна  является частью Кавказского государственного биосферного заповедника, резервата уникальной природы Западного Кавказа, где проводятся исследования по программе ЮНЕСКО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1" name="Picture 3" descr="G:\Красная Поляна\2057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619672" y="2780927"/>
            <a:ext cx="5328592" cy="3966111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510466"/>
          </a:xfrm>
          <a:ln>
            <a:miter lim="800000"/>
            <a:headEnd/>
            <a:tailEnd/>
          </a:ln>
          <a:extLst/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Отдых на курорте Красная поляна привлекателен в любое время года.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5" name="Picture 2" descr="G:\Красная Поляна\krasnaya-polyana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475656" y="2636912"/>
            <a:ext cx="6143625" cy="4071937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305800" cy="1143008"/>
          </a:xfrm>
          <a:ln>
            <a:miter lim="800000"/>
            <a:headEnd/>
            <a:tailEnd/>
          </a:ln>
          <a:extLst/>
        </p:spPr>
        <p:txBody>
          <a:bodyPr>
            <a:noAutofit/>
          </a:bodyPr>
          <a:lstStyle/>
          <a:p>
            <a:pPr>
              <a:defRPr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Курорт Красная поляна располагает современными горнолыжными трассами, оборудованными всем необходимым для комфортного катания.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9" name="Picture 2" descr="G:\Красная Поляна\0_23cf5_b030c72_XL.jpe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115616" y="2348880"/>
            <a:ext cx="6672330" cy="431135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367722"/>
          </a:xfrm>
          <a:ln>
            <a:miter lim="800000"/>
            <a:headEnd/>
            <a:tailEnd/>
          </a:ln>
          <a:extLst/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Совсем скоро Красная Поляна по праву станет современным курортом мирового уровня.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28675" name="Picture 2" descr="G:\Красная Поляна\65068285_1286628495_2y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23937" y="2636912"/>
            <a:ext cx="7119937" cy="3970338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8925" y="692150"/>
            <a:ext cx="8569325" cy="22463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ts val="525"/>
              </a:spcBef>
              <a:spcAft>
                <a:spcPts val="1425"/>
              </a:spcAft>
              <a:defRPr/>
            </a:pPr>
            <a:r>
              <a:rPr lang="en-US" altLang="ru-RU" sz="2000" dirty="0">
                <a:latin typeface="Constantia" charset="0"/>
              </a:rPr>
              <a:t> 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Сейчас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 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Красная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 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поляна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 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находится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 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на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 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пороге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 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грандиозных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 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преобразований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. </a:t>
            </a:r>
            <a:r>
              <a:rPr lang="ru-RU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П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ланы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 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развития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 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курорта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 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связаны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 с 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Олимпиадой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 2014 г. в 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Сочи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. В 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районе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 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Красной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 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Поляны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 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намечено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 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провести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 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соревнования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 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по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 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таким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 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видам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 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спорта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 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как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 </a:t>
            </a:r>
            <a:r>
              <a:rPr lang="en-US" altLang="ru-RU" sz="2000" i="1" dirty="0" err="1">
                <a:solidFill>
                  <a:srgbClr val="006600"/>
                </a:solidFill>
                <a:latin typeface="Constantia" charset="0"/>
              </a:rPr>
              <a:t>горнолыжный</a:t>
            </a:r>
            <a:r>
              <a:rPr lang="en-US" altLang="ru-RU" sz="2000" i="1" dirty="0">
                <a:solidFill>
                  <a:srgbClr val="006600"/>
                </a:solidFill>
                <a:latin typeface="Constantia" charset="0"/>
              </a:rPr>
              <a:t> </a:t>
            </a:r>
            <a:r>
              <a:rPr lang="en-US" altLang="ru-RU" sz="2000" i="1" dirty="0" err="1">
                <a:solidFill>
                  <a:srgbClr val="006600"/>
                </a:solidFill>
                <a:latin typeface="Constantia" charset="0"/>
              </a:rPr>
              <a:t>спорт</a:t>
            </a:r>
            <a:r>
              <a:rPr lang="en-US" altLang="ru-RU" sz="2000" i="1" dirty="0">
                <a:solidFill>
                  <a:srgbClr val="006600"/>
                </a:solidFill>
                <a:latin typeface="Constantia" charset="0"/>
              </a:rPr>
              <a:t>, </a:t>
            </a:r>
            <a:r>
              <a:rPr lang="en-US" altLang="ru-RU" sz="2000" i="1" dirty="0" err="1">
                <a:solidFill>
                  <a:srgbClr val="006600"/>
                </a:solidFill>
                <a:latin typeface="Constantia" charset="0"/>
              </a:rPr>
              <a:t>сноуборд</a:t>
            </a:r>
            <a:r>
              <a:rPr lang="en-US" altLang="ru-RU" sz="2000" i="1" dirty="0">
                <a:solidFill>
                  <a:srgbClr val="006600"/>
                </a:solidFill>
                <a:latin typeface="Constantia" charset="0"/>
              </a:rPr>
              <a:t>, </a:t>
            </a:r>
            <a:r>
              <a:rPr lang="en-US" altLang="ru-RU" sz="2000" i="1" dirty="0" err="1">
                <a:solidFill>
                  <a:srgbClr val="006600"/>
                </a:solidFill>
                <a:latin typeface="Constantia" charset="0"/>
              </a:rPr>
              <a:t>лыжные</a:t>
            </a:r>
            <a:r>
              <a:rPr lang="en-US" altLang="ru-RU" sz="2000" i="1" dirty="0">
                <a:solidFill>
                  <a:srgbClr val="006600"/>
                </a:solidFill>
                <a:latin typeface="Constantia" charset="0"/>
              </a:rPr>
              <a:t> </a:t>
            </a:r>
            <a:r>
              <a:rPr lang="en-US" altLang="ru-RU" sz="2000" i="1" dirty="0" err="1">
                <a:solidFill>
                  <a:srgbClr val="006600"/>
                </a:solidFill>
                <a:latin typeface="Constantia" charset="0"/>
              </a:rPr>
              <a:t>гонки</a:t>
            </a:r>
            <a:r>
              <a:rPr lang="en-US" altLang="ru-RU" sz="2000" i="1" dirty="0">
                <a:solidFill>
                  <a:srgbClr val="006600"/>
                </a:solidFill>
                <a:latin typeface="Constantia" charset="0"/>
              </a:rPr>
              <a:t>, </a:t>
            </a:r>
            <a:r>
              <a:rPr lang="en-US" altLang="ru-RU" sz="2000" i="1" dirty="0" err="1">
                <a:solidFill>
                  <a:srgbClr val="006600"/>
                </a:solidFill>
                <a:latin typeface="Constantia" charset="0"/>
              </a:rPr>
              <a:t>биатлон</a:t>
            </a:r>
            <a:r>
              <a:rPr lang="en-US" altLang="ru-RU" sz="2000" i="1" dirty="0">
                <a:solidFill>
                  <a:srgbClr val="006600"/>
                </a:solidFill>
                <a:latin typeface="Constantia" charset="0"/>
              </a:rPr>
              <a:t>, </a:t>
            </a:r>
            <a:r>
              <a:rPr lang="en-US" altLang="ru-RU" sz="2000" i="1" dirty="0" err="1">
                <a:solidFill>
                  <a:srgbClr val="006600"/>
                </a:solidFill>
                <a:latin typeface="Constantia" charset="0"/>
              </a:rPr>
              <a:t>лыжное</a:t>
            </a:r>
            <a:r>
              <a:rPr lang="en-US" altLang="ru-RU" sz="2000" i="1" dirty="0">
                <a:solidFill>
                  <a:srgbClr val="006600"/>
                </a:solidFill>
                <a:latin typeface="Constantia" charset="0"/>
              </a:rPr>
              <a:t> </a:t>
            </a:r>
            <a:r>
              <a:rPr lang="en-US" altLang="ru-RU" sz="2000" i="1" dirty="0" err="1">
                <a:solidFill>
                  <a:srgbClr val="006600"/>
                </a:solidFill>
                <a:latin typeface="Constantia" charset="0"/>
              </a:rPr>
              <a:t>двоеборье</a:t>
            </a:r>
            <a:r>
              <a:rPr lang="en-US" altLang="ru-RU" sz="2000" i="1" dirty="0">
                <a:solidFill>
                  <a:srgbClr val="006600"/>
                </a:solidFill>
                <a:latin typeface="Constantia" charset="0"/>
              </a:rPr>
              <a:t>, </a:t>
            </a:r>
            <a:r>
              <a:rPr lang="en-US" altLang="ru-RU" sz="2000" i="1" dirty="0" err="1">
                <a:solidFill>
                  <a:srgbClr val="006600"/>
                </a:solidFill>
                <a:latin typeface="Constantia" charset="0"/>
              </a:rPr>
              <a:t>прыжки</a:t>
            </a:r>
            <a:r>
              <a:rPr lang="en-US" altLang="ru-RU" sz="2000" i="1" dirty="0">
                <a:solidFill>
                  <a:srgbClr val="006600"/>
                </a:solidFill>
                <a:latin typeface="Constantia" charset="0"/>
              </a:rPr>
              <a:t> </a:t>
            </a:r>
            <a:r>
              <a:rPr lang="en-US" altLang="ru-RU" sz="2000" i="1" dirty="0" err="1">
                <a:solidFill>
                  <a:srgbClr val="006600"/>
                </a:solidFill>
                <a:latin typeface="Constantia" charset="0"/>
              </a:rPr>
              <a:t>на</a:t>
            </a:r>
            <a:r>
              <a:rPr lang="en-US" altLang="ru-RU" sz="2000" i="1" dirty="0">
                <a:solidFill>
                  <a:srgbClr val="006600"/>
                </a:solidFill>
                <a:latin typeface="Constantia" charset="0"/>
              </a:rPr>
              <a:t> </a:t>
            </a:r>
            <a:r>
              <a:rPr lang="en-US" altLang="ru-RU" sz="2000" i="1" dirty="0" err="1">
                <a:solidFill>
                  <a:srgbClr val="006600"/>
                </a:solidFill>
                <a:latin typeface="Constantia" charset="0"/>
              </a:rPr>
              <a:t>лыжах</a:t>
            </a:r>
            <a:r>
              <a:rPr lang="en-US" altLang="ru-RU" sz="2000" i="1" dirty="0">
                <a:solidFill>
                  <a:srgbClr val="006600"/>
                </a:solidFill>
                <a:latin typeface="Constantia" charset="0"/>
              </a:rPr>
              <a:t> с </a:t>
            </a:r>
            <a:r>
              <a:rPr lang="en-US" altLang="ru-RU" sz="2000" i="1" dirty="0" err="1">
                <a:solidFill>
                  <a:srgbClr val="006600"/>
                </a:solidFill>
                <a:latin typeface="Constantia" charset="0"/>
              </a:rPr>
              <a:t>трамплина</a:t>
            </a:r>
            <a:r>
              <a:rPr lang="en-US" altLang="ru-RU" sz="2000" i="1" dirty="0">
                <a:solidFill>
                  <a:srgbClr val="006600"/>
                </a:solidFill>
                <a:latin typeface="Constantia" charset="0"/>
              </a:rPr>
              <a:t>, </a:t>
            </a:r>
            <a:r>
              <a:rPr lang="en-US" altLang="ru-RU" sz="2000" i="1" dirty="0" err="1">
                <a:solidFill>
                  <a:srgbClr val="006600"/>
                </a:solidFill>
                <a:latin typeface="Constantia" charset="0"/>
              </a:rPr>
              <a:t>бобслей</a:t>
            </a:r>
            <a:r>
              <a:rPr lang="en-US" altLang="ru-RU" sz="2000" i="1" dirty="0">
                <a:solidFill>
                  <a:srgbClr val="006600"/>
                </a:solidFill>
                <a:latin typeface="Constantia" charset="0"/>
              </a:rPr>
              <a:t>, </a:t>
            </a:r>
            <a:r>
              <a:rPr lang="en-US" altLang="ru-RU" sz="2000" i="1" dirty="0" err="1">
                <a:solidFill>
                  <a:srgbClr val="006600"/>
                </a:solidFill>
                <a:latin typeface="Constantia" charset="0"/>
              </a:rPr>
              <a:t>санный</a:t>
            </a:r>
            <a:r>
              <a:rPr lang="en-US" altLang="ru-RU" sz="2000" i="1" dirty="0">
                <a:solidFill>
                  <a:srgbClr val="006600"/>
                </a:solidFill>
                <a:latin typeface="Constantia" charset="0"/>
              </a:rPr>
              <a:t> </a:t>
            </a:r>
            <a:r>
              <a:rPr lang="en-US" altLang="ru-RU" sz="2000" i="1" dirty="0" err="1">
                <a:solidFill>
                  <a:srgbClr val="006600"/>
                </a:solidFill>
                <a:latin typeface="Constantia" charset="0"/>
              </a:rPr>
              <a:t>спорт</a:t>
            </a:r>
            <a:r>
              <a:rPr lang="en-US" altLang="ru-RU" sz="2000" i="1" dirty="0">
                <a:solidFill>
                  <a:srgbClr val="006600"/>
                </a:solidFill>
                <a:latin typeface="Constantia" charset="0"/>
              </a:rPr>
              <a:t>, </a:t>
            </a:r>
            <a:r>
              <a:rPr lang="en-US" altLang="ru-RU" sz="2000" i="1" dirty="0" err="1">
                <a:solidFill>
                  <a:srgbClr val="006600"/>
                </a:solidFill>
                <a:latin typeface="Constantia" charset="0"/>
              </a:rPr>
              <a:t>скелетон</a:t>
            </a:r>
            <a:r>
              <a:rPr lang="en-US" altLang="ru-RU" sz="2000" i="1" dirty="0">
                <a:solidFill>
                  <a:srgbClr val="006600"/>
                </a:solidFill>
                <a:latin typeface="Constantia" charset="0"/>
              </a:rPr>
              <a:t>, </a:t>
            </a:r>
            <a:r>
              <a:rPr lang="en-US" altLang="ru-RU" sz="2000" i="1" dirty="0" err="1">
                <a:solidFill>
                  <a:srgbClr val="006600"/>
                </a:solidFill>
                <a:latin typeface="Constantia" charset="0"/>
              </a:rPr>
              <a:t>фристайл</a:t>
            </a:r>
            <a:r>
              <a:rPr lang="en-US" altLang="ru-RU" sz="2000" i="1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.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 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Для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 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проведения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 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соревнований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 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идёт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 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интенсивное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 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строительство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  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спортивных</a:t>
            </a:r>
            <a:r>
              <a:rPr lang="en-US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 </a:t>
            </a:r>
            <a:r>
              <a:rPr lang="en-US" altLang="ru-RU" sz="2000" dirty="0" err="1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объектов</a:t>
            </a:r>
            <a:r>
              <a:rPr lang="ru-RU" altLang="ru-RU" sz="2000" dirty="0">
                <a:solidFill>
                  <a:schemeClr val="accent6">
                    <a:lumMod val="50000"/>
                  </a:schemeClr>
                </a:solidFill>
                <a:latin typeface="Constantia" charset="0"/>
              </a:rPr>
              <a:t>.</a:t>
            </a:r>
            <a:endParaRPr lang="en-US" altLang="ru-RU" sz="2000" dirty="0">
              <a:solidFill>
                <a:schemeClr val="accent6">
                  <a:lumMod val="50000"/>
                </a:schemeClr>
              </a:solidFill>
              <a:latin typeface="Constantia" charset="0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467544" y="3140968"/>
            <a:ext cx="2592288" cy="1722791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6372200" y="3212700"/>
            <a:ext cx="2232248" cy="1812585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3275856" y="3186982"/>
            <a:ext cx="2525266" cy="1676777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679848" y="4821447"/>
            <a:ext cx="2759968" cy="206997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6" cstate="print">
            <a:extLst/>
          </a:blip>
          <a:srcRect/>
          <a:stretch>
            <a:fillRect/>
          </a:stretch>
        </p:blipFill>
        <p:spPr bwMode="auto">
          <a:xfrm>
            <a:off x="4568691" y="4903917"/>
            <a:ext cx="2920752" cy="195408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581904"/>
          </a:xfrm>
          <a:ln>
            <a:miter lim="800000"/>
            <a:headEnd/>
            <a:tailEnd/>
          </a:ln>
          <a:extLst/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Красная Поляна- 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самобытный курортный поселок с многовековой историей привлекающий сегодня тысячи туристов. Грядущая Олимпиада значительно повлияет на дальнейшую жизнь местных жителей. 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Picture 2" descr="G:\Красная Поляна\img_11709891_44_2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547664" y="2636912"/>
            <a:ext cx="5853113" cy="3895725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468313" y="620713"/>
            <a:ext cx="78486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Курорт Красная Поляна – удивительное место в окрестностях Сочи </a:t>
            </a:r>
          </a:p>
        </p:txBody>
      </p:sp>
      <p:pic>
        <p:nvPicPr>
          <p:cNvPr id="4099" name="Picture 2" descr="F:\Красная Поляна\68f8379c-0436-4bfe-ab0c-9ad201a134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863" y="2133600"/>
            <a:ext cx="7329487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305800" cy="2928958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algn="ctr">
              <a:defRPr/>
            </a:pPr>
            <a:r>
              <a:rPr lang="ru-RU" sz="28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География Красной Поляны</a:t>
            </a:r>
            <a:r>
              <a:rPr lang="ru-RU" sz="28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Красная Поляна - курорт</a:t>
            </a:r>
            <a:r>
              <a:rPr lang="de-DE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расположенный в горах Кавказа на высоте 800 метров над уровнем моря. 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Население ~ 4000 человек.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Общая площадь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Краснополянской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долины около 400 га.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2649538"/>
            <a:ext cx="6265862" cy="415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305800" cy="2664296"/>
          </a:xfrm>
          <a:ln>
            <a:miter lim="800000"/>
            <a:headEnd/>
            <a:tailEnd/>
          </a:ln>
          <a:extLst/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Из истории Красной Поляны</a:t>
            </a:r>
            <a:r>
              <a:rPr lang="ru-RU" sz="2800" b="1" dirty="0" smtClean="0">
                <a:solidFill>
                  <a:srgbClr val="006600"/>
                </a:solidFill>
              </a:rPr>
              <a:t/>
            </a:r>
            <a:br>
              <a:rPr lang="ru-RU" sz="2800" b="1" dirty="0" smtClean="0">
                <a:solidFill>
                  <a:srgbClr val="006600"/>
                </a:solidFill>
              </a:rPr>
            </a:b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месте современной Красной Поляны ещё 130 лет назад находился черкесский аул </a:t>
            </a:r>
            <a:r>
              <a:rPr lang="ru-RU" sz="40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Кбаадэ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самый крупный в долине </a:t>
            </a:r>
            <a:r>
              <a:rPr lang="ru-RU" sz="40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Мзымты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G:\Красная Поляна\img_11709891_44_2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475656" y="2814343"/>
            <a:ext cx="6048671" cy="392702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1285875" y="1214438"/>
            <a:ext cx="62865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400">
                <a:solidFill>
                  <a:srgbClr val="FFC000"/>
                </a:solidFill>
                <a:latin typeface="Constantia" panose="02030602050306030303" pitchFamily="18" charset="0"/>
              </a:rPr>
              <a:t> </a:t>
            </a:r>
          </a:p>
        </p:txBody>
      </p:sp>
      <p:sp>
        <p:nvSpPr>
          <p:cNvPr id="6147" name="Прямоугольник 2"/>
          <p:cNvSpPr>
            <a:spLocks noChangeArrowheads="1"/>
          </p:cNvSpPr>
          <p:nvPr/>
        </p:nvSpPr>
        <p:spPr bwMode="auto">
          <a:xfrm>
            <a:off x="1500188" y="714375"/>
            <a:ext cx="6429375" cy="13843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9BBB59"/>
              </a:buClr>
              <a:buSzPct val="95000"/>
              <a:buFont typeface="Wingdings 2" charset="0"/>
              <a:buChar char=""/>
              <a:defRPr sz="2600">
                <a:solidFill>
                  <a:schemeClr val="tx1"/>
                </a:solidFill>
                <a:latin typeface="Constantia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charset="0"/>
              <a:buChar char=""/>
              <a:defRPr sz="2400">
                <a:solidFill>
                  <a:schemeClr val="tx1"/>
                </a:solidFill>
                <a:latin typeface="Constantia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charset="0"/>
              <a:buChar char=""/>
              <a:defRPr sz="2100">
                <a:solidFill>
                  <a:schemeClr val="tx1"/>
                </a:solidFill>
                <a:latin typeface="Constantia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BBB59"/>
              </a:buClr>
              <a:buSzPct val="65000"/>
              <a:buFont typeface="Wingdings 2" charset="0"/>
              <a:buChar char=""/>
              <a:defRPr sz="2000">
                <a:solidFill>
                  <a:schemeClr val="tx1"/>
                </a:solidFill>
                <a:latin typeface="Constantia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064A2"/>
              </a:buClr>
              <a:buSzPct val="65000"/>
              <a:buFont typeface="Wingdings 2" charset="0"/>
              <a:buChar char=""/>
              <a:defRPr sz="2000">
                <a:solidFill>
                  <a:schemeClr val="tx1"/>
                </a:solidFill>
                <a:latin typeface="Constanti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charset="0"/>
              <a:buChar char=""/>
              <a:defRPr sz="2000">
                <a:solidFill>
                  <a:schemeClr val="tx1"/>
                </a:solidFill>
                <a:latin typeface="Constanti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charset="0"/>
              <a:buChar char=""/>
              <a:defRPr sz="2000">
                <a:solidFill>
                  <a:schemeClr val="tx1"/>
                </a:solidFill>
                <a:latin typeface="Constanti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charset="0"/>
              <a:buChar char=""/>
              <a:defRPr sz="2000">
                <a:solidFill>
                  <a:schemeClr val="tx1"/>
                </a:solidFill>
                <a:latin typeface="Constanti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charset="0"/>
              <a:buChar char=""/>
              <a:defRPr sz="2000">
                <a:solidFill>
                  <a:schemeClr val="tx1"/>
                </a:solidFill>
                <a:latin typeface="Constantia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 Красная Поляна была признана ценной горноклиматической станцией, и её решили использовать как горный курорт </a:t>
            </a:r>
          </a:p>
        </p:txBody>
      </p:sp>
      <p:pic>
        <p:nvPicPr>
          <p:cNvPr id="15364" name="Picture 3" descr="G:\Красная Поляна\krasnaypolyna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428750" y="2303463"/>
            <a:ext cx="6643688" cy="4054475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3"/>
          <p:cNvSpPr>
            <a:spLocks noChangeArrowheads="1"/>
          </p:cNvSpPr>
          <p:nvPr/>
        </p:nvSpPr>
        <p:spPr bwMode="auto">
          <a:xfrm>
            <a:off x="1000125" y="714375"/>
            <a:ext cx="7215188" cy="15700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9BBB59"/>
              </a:buClr>
              <a:buSzPct val="95000"/>
              <a:buFont typeface="Wingdings 2" charset="0"/>
              <a:buChar char=""/>
              <a:defRPr sz="2600">
                <a:solidFill>
                  <a:schemeClr val="tx1"/>
                </a:solidFill>
                <a:latin typeface="Constantia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charset="0"/>
              <a:buChar char=""/>
              <a:defRPr sz="2400">
                <a:solidFill>
                  <a:schemeClr val="tx1"/>
                </a:solidFill>
                <a:latin typeface="Constantia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charset="0"/>
              <a:buChar char=""/>
              <a:defRPr sz="2100">
                <a:solidFill>
                  <a:schemeClr val="tx1"/>
                </a:solidFill>
                <a:latin typeface="Constantia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BBB59"/>
              </a:buClr>
              <a:buSzPct val="65000"/>
              <a:buFont typeface="Wingdings 2" charset="0"/>
              <a:buChar char=""/>
              <a:defRPr sz="2000">
                <a:solidFill>
                  <a:schemeClr val="tx1"/>
                </a:solidFill>
                <a:latin typeface="Constantia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064A2"/>
              </a:buClr>
              <a:buSzPct val="65000"/>
              <a:buFont typeface="Wingdings 2" charset="0"/>
              <a:buChar char=""/>
              <a:defRPr sz="2000">
                <a:solidFill>
                  <a:schemeClr val="tx1"/>
                </a:solidFill>
                <a:latin typeface="Constanti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charset="0"/>
              <a:buChar char=""/>
              <a:defRPr sz="2000">
                <a:solidFill>
                  <a:schemeClr val="tx1"/>
                </a:solidFill>
                <a:latin typeface="Constanti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charset="0"/>
              <a:buChar char=""/>
              <a:defRPr sz="2000">
                <a:solidFill>
                  <a:schemeClr val="tx1"/>
                </a:solidFill>
                <a:latin typeface="Constanti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charset="0"/>
              <a:buChar char=""/>
              <a:defRPr sz="2000">
                <a:solidFill>
                  <a:schemeClr val="tx1"/>
                </a:solidFill>
                <a:latin typeface="Constanti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charset="0"/>
              <a:buChar char=""/>
              <a:defRPr sz="2000">
                <a:solidFill>
                  <a:schemeClr val="tx1"/>
                </a:solidFill>
                <a:latin typeface="Constantia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В окрестностях посёлка сохранились загадочные родовые усыпальницы - каменные дольмены.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2500313"/>
            <a:ext cx="2390775" cy="179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2513013"/>
            <a:ext cx="2389187" cy="179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4797425"/>
            <a:ext cx="2376487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4797425"/>
            <a:ext cx="2193925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1143000" y="571500"/>
            <a:ext cx="7143750" cy="1570038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9BBB59"/>
              </a:buClr>
              <a:buSzPct val="95000"/>
              <a:buFont typeface="Wingdings 2" charset="0"/>
              <a:buChar char=""/>
              <a:defRPr sz="2600">
                <a:solidFill>
                  <a:schemeClr val="tx1"/>
                </a:solidFill>
                <a:latin typeface="Constantia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charset="0"/>
              <a:buChar char=""/>
              <a:defRPr sz="2400">
                <a:solidFill>
                  <a:schemeClr val="tx1"/>
                </a:solidFill>
                <a:latin typeface="Constantia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charset="0"/>
              <a:buChar char=""/>
              <a:defRPr sz="2100">
                <a:solidFill>
                  <a:schemeClr val="tx1"/>
                </a:solidFill>
                <a:latin typeface="Constantia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BBB59"/>
              </a:buClr>
              <a:buSzPct val="65000"/>
              <a:buFont typeface="Wingdings 2" charset="0"/>
              <a:buChar char=""/>
              <a:defRPr sz="2000">
                <a:solidFill>
                  <a:schemeClr val="tx1"/>
                </a:solidFill>
                <a:latin typeface="Constantia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064A2"/>
              </a:buClr>
              <a:buSzPct val="65000"/>
              <a:buFont typeface="Wingdings 2" charset="0"/>
              <a:buChar char=""/>
              <a:defRPr sz="2000">
                <a:solidFill>
                  <a:schemeClr val="tx1"/>
                </a:solidFill>
                <a:latin typeface="Constanti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charset="0"/>
              <a:buChar char=""/>
              <a:defRPr sz="2000">
                <a:solidFill>
                  <a:schemeClr val="tx1"/>
                </a:solidFill>
                <a:latin typeface="Constanti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charset="0"/>
              <a:buChar char=""/>
              <a:defRPr sz="2000">
                <a:solidFill>
                  <a:schemeClr val="tx1"/>
                </a:solidFill>
                <a:latin typeface="Constanti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charset="0"/>
              <a:buChar char=""/>
              <a:defRPr sz="2000">
                <a:solidFill>
                  <a:schemeClr val="tx1"/>
                </a:solidFill>
                <a:latin typeface="Constanti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charset="0"/>
              <a:buChar char=""/>
              <a:defRPr sz="2000">
                <a:solidFill>
                  <a:schemeClr val="tx1"/>
                </a:solidFill>
                <a:latin typeface="Constantia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1400" dirty="0" smtClean="0">
                <a:solidFill>
                  <a:srgbClr val="006600"/>
                </a:solidFill>
                <a:latin typeface="Times New Roman" pitchFamily="16" charset="0"/>
                <a:cs typeface="Times New Roman CYR" charset="0"/>
              </a:rPr>
              <a:t> </a:t>
            </a:r>
            <a:r>
              <a:rPr lang="ru-RU" altLang="ru-RU" sz="3200" b="1" dirty="0" smtClean="0">
                <a:solidFill>
                  <a:srgbClr val="006600"/>
                </a:solidFill>
                <a:latin typeface="Times New Roman" pitchFamily="16" charset="0"/>
                <a:cs typeface="Times New Roman CYR" charset="0"/>
              </a:rPr>
              <a:t>Климат</a:t>
            </a:r>
            <a:endParaRPr lang="ru-RU" altLang="ru-RU" sz="3200" dirty="0" smtClean="0">
              <a:solidFill>
                <a:srgbClr val="006600"/>
              </a:solidFill>
              <a:latin typeface="Times New Roman" pitchFamily="16" charset="0"/>
              <a:ea typeface="Times New Roman CYR" charset="0"/>
              <a:cs typeface="Times New Roman" pitchFamily="16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ea typeface="Times New Roman CYR" charset="0"/>
                <a:cs typeface="Times New Roman" pitchFamily="16" charset="0"/>
              </a:rPr>
              <a:t>       </a:t>
            </a:r>
            <a:r>
              <a:rPr lang="ru-RU" alt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ea typeface="Lucida Sans Unicode" charset="0"/>
                <a:cs typeface="Times New Roman" pitchFamily="16" charset="0"/>
              </a:rPr>
              <a:t>Климат Красной Поляны мягкий и сравнительно тёплый</a:t>
            </a:r>
            <a:r>
              <a:rPr lang="ru-RU" altLang="ru-RU" sz="1400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ea typeface="Lucida Sans Unicode" charset="0"/>
                <a:cs typeface="Times New Roman" pitchFamily="16" charset="0"/>
              </a:rPr>
              <a:t>. </a:t>
            </a:r>
            <a:endParaRPr lang="ru-RU" altLang="ru-RU" sz="1800" dirty="0" smtClean="0">
              <a:solidFill>
                <a:schemeClr val="accent6">
                  <a:lumMod val="50000"/>
                </a:schemeClr>
              </a:solidFill>
              <a:latin typeface="Arial" charset="0"/>
            </a:endParaRPr>
          </a:p>
        </p:txBody>
      </p:sp>
      <p:pic>
        <p:nvPicPr>
          <p:cNvPr id="19459" name="Picture 5" descr="G:\Красная Поляна\repphoto_5433_9807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571625" y="2286000"/>
            <a:ext cx="6215063" cy="4357688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296416"/>
          </a:xfrm>
          <a:ln>
            <a:miter lim="800000"/>
            <a:headEnd/>
            <a:tailEnd/>
          </a:ln>
          <a:extLst/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Сочетание гор и моря создает редкий, уникальный горно-морской климат, по своим достоинствам не уступающий </a:t>
            </a:r>
            <a:r>
              <a:rPr lang="ru-RU" sz="36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горно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климатическим курортам Швейцарии, Италии, Франции. 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dirty="0"/>
          </a:p>
        </p:txBody>
      </p:sp>
      <p:pic>
        <p:nvPicPr>
          <p:cNvPr id="20483" name="Picture 3" descr="G:\Красная Поляна\Сочи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2051720" y="2924944"/>
            <a:ext cx="5000625" cy="375126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ChangeArrowheads="1"/>
          </p:cNvSpPr>
          <p:nvPr/>
        </p:nvSpPr>
        <p:spPr bwMode="auto">
          <a:xfrm>
            <a:off x="285750" y="714375"/>
            <a:ext cx="8501063" cy="1970088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9BBB59"/>
              </a:buClr>
              <a:buSzPct val="95000"/>
              <a:buFont typeface="Wingdings 2" charset="0"/>
              <a:buChar char=""/>
              <a:defRPr sz="2600">
                <a:solidFill>
                  <a:schemeClr val="tx1"/>
                </a:solidFill>
                <a:latin typeface="Constantia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charset="0"/>
              <a:buChar char=""/>
              <a:defRPr sz="2400">
                <a:solidFill>
                  <a:schemeClr val="tx1"/>
                </a:solidFill>
                <a:latin typeface="Constantia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charset="0"/>
              <a:buChar char=""/>
              <a:defRPr sz="2100">
                <a:solidFill>
                  <a:schemeClr val="tx1"/>
                </a:solidFill>
                <a:latin typeface="Constantia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BBB59"/>
              </a:buClr>
              <a:buSzPct val="65000"/>
              <a:buFont typeface="Wingdings 2" charset="0"/>
              <a:buChar char=""/>
              <a:defRPr sz="2000">
                <a:solidFill>
                  <a:schemeClr val="tx1"/>
                </a:solidFill>
                <a:latin typeface="Constantia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064A2"/>
              </a:buClr>
              <a:buSzPct val="65000"/>
              <a:buFont typeface="Wingdings 2" charset="0"/>
              <a:buChar char=""/>
              <a:defRPr sz="2000">
                <a:solidFill>
                  <a:schemeClr val="tx1"/>
                </a:solidFill>
                <a:latin typeface="Constanti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charset="0"/>
              <a:buChar char=""/>
              <a:defRPr sz="2000">
                <a:solidFill>
                  <a:schemeClr val="tx1"/>
                </a:solidFill>
                <a:latin typeface="Constanti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charset="0"/>
              <a:buChar char=""/>
              <a:defRPr sz="2000">
                <a:solidFill>
                  <a:schemeClr val="tx1"/>
                </a:solidFill>
                <a:latin typeface="Constanti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charset="0"/>
              <a:buChar char=""/>
              <a:defRPr sz="2000">
                <a:solidFill>
                  <a:schemeClr val="tx1"/>
                </a:solidFill>
                <a:latin typeface="Constanti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charset="0"/>
              <a:buChar char=""/>
              <a:defRPr sz="2000">
                <a:solidFill>
                  <a:schemeClr val="tx1"/>
                </a:solidFill>
                <a:latin typeface="Constantia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 CYR" charset="0"/>
              </a:rPr>
              <a:t>Все эти обстоятельства делают курорт Красная Поляна привлекательным для посещения круглый год.</a:t>
            </a:r>
            <a:r>
              <a:rPr lang="ru-RU" alt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ea typeface="Lucida Sans Unicode" charset="0"/>
                <a:cs typeface="Times New Roman" pitchFamily="16" charset="0"/>
              </a:rPr>
              <a:t> </a:t>
            </a:r>
            <a:endParaRPr lang="ru-RU" altLang="ru-RU" sz="3600" dirty="0" smtClean="0">
              <a:solidFill>
                <a:schemeClr val="accent6">
                  <a:lumMod val="50000"/>
                </a:schemeClr>
              </a:solidFill>
              <a:latin typeface="Arial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1400" dirty="0" smtClean="0">
                <a:latin typeface="Times New Roman" pitchFamily="16" charset="0"/>
                <a:cs typeface="Times New Roman CYR" charset="0"/>
              </a:rPr>
              <a:t>                                                         </a:t>
            </a:r>
            <a:endParaRPr lang="ru-RU" altLang="ru-RU" sz="1800" dirty="0" smtClean="0">
              <a:latin typeface="Arial" charset="0"/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907704" y="2660233"/>
            <a:ext cx="5116593" cy="3847678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386</TotalTime>
  <Words>175</Words>
  <Application>Microsoft Office PowerPoint</Application>
  <PresentationFormat>Экран (4:3)</PresentationFormat>
  <Paragraphs>20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Calibri</vt:lpstr>
      <vt:lpstr>Constantia</vt:lpstr>
      <vt:lpstr>Wingdings 2</vt:lpstr>
      <vt:lpstr>Times New Roman</vt:lpstr>
      <vt:lpstr>Times New Roman CYR</vt:lpstr>
      <vt:lpstr>Lucida Sans Unicode</vt:lpstr>
      <vt:lpstr>Поток</vt:lpstr>
      <vt:lpstr> «Красная Поляна» курорт мирового уровня</vt:lpstr>
      <vt:lpstr>Презентация PowerPoint</vt:lpstr>
      <vt:lpstr>География Красной Поляны Красная Поляна - курорт  расположенный в горах Кавказа на высоте 800 метров над уровнем моря.  Население ~ 4000 человек.  Общая площадь Краснополянской долины около 400 га. </vt:lpstr>
      <vt:lpstr>Из истории Красной Поляны На месте современной Красной Поляны ещё 130 лет назад находился черкесский аул Кбаадэ – самый крупный в долине Мзымты.</vt:lpstr>
      <vt:lpstr>Презентация PowerPoint</vt:lpstr>
      <vt:lpstr>Презентация PowerPoint</vt:lpstr>
      <vt:lpstr>Презентация PowerPoint</vt:lpstr>
      <vt:lpstr>  Сочетание гор и моря создает редкий, уникальный горно-морской климат, по своим достоинствам не уступающий горно- климатическим курортам Швейцарии, Италии, Франции.   </vt:lpstr>
      <vt:lpstr>Презентация PowerPoint</vt:lpstr>
      <vt:lpstr>Природа     Курорт Красная Поляна  является частью Кавказского государственного биосферного заповедника, резервата уникальной природы Западного Кавказа, где проводятся исследования по программе ЮНЕСКО</vt:lpstr>
      <vt:lpstr> Отдых на курорте Красная поляна привлекателен в любое время года.</vt:lpstr>
      <vt:lpstr>Курорт Красная поляна располагает современными горнолыжными трассами, оборудованными всем необходимым для комфортного катания.</vt:lpstr>
      <vt:lpstr> Совсем скоро Красная Поляна по праву станет современным курортом мирового уровня.  </vt:lpstr>
      <vt:lpstr>Презентация PowerPoint</vt:lpstr>
      <vt:lpstr> Красная Поляна-  самобытный курортный поселок с многовековой историей привлекающий сегодня тысячи туристов. Грядущая Олимпиада значительно повлияет на дальнейшую жизнь местных жителей.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 «Краснополянская оош»  Исследовательская  работа   «Моя семья»</dc:title>
  <dc:creator>Admin</dc:creator>
  <cp:lastModifiedBy>База Шарташская</cp:lastModifiedBy>
  <cp:revision>43</cp:revision>
  <dcterms:created xsi:type="dcterms:W3CDTF">2011-03-20T09:46:37Z</dcterms:created>
  <dcterms:modified xsi:type="dcterms:W3CDTF">2014-05-07T06:25:27Z</dcterms:modified>
</cp:coreProperties>
</file>