
<file path=[Content_Types].xml><?xml version="1.0" encoding="utf-8"?>
<Types xmlns="http://schemas.openxmlformats.org/package/2006/content-types">
  <Override ContentType="application/vnd.openxmlformats-officedocument.presentationml.slide+xml" PartName="/ppt/slides/slide6.xml"/>
  <Override ContentType="application/vnd.openxmlformats-officedocument.presentationml.slide+xml" PartName="/ppt/slides/slide29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7.xml"/>
  <Override ContentType="application/vnd.openxmlformats-officedocument.presentationml.slide+xml" PartName="/ppt/slides/slide36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6.xml"/>
  <Override ContentType="application/vnd.openxmlformats-officedocument.theme+xml" PartName="/ppt/theme/theme3.xml"/>
  <Override ContentType="application/vnd.openxmlformats-officedocument.presentationml.slide+xml" PartName="/ppt/slides/slide2.xml"/>
  <Override ContentType="application/vnd.openxmlformats-officedocument.presentationml.slide+xml" PartName="/ppt/slides/slide16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theme+xml" PartName="/ppt/theme/theme1.xml"/>
  <Override ContentType="application/vnd.openxmlformats-officedocument.presentationml.slideLayout+xml" PartName="/ppt/slideLayouts/slideLayout2.xml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notesMaster+xml" PartName="/ppt/notesMasters/notesMaster1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Default ContentType="image/gif" Extension="gif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handoutMaster+xml" PartName="/ppt/handoutMasters/handoutMaster1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presentationml.slide+xml" PartName="/ppt/slides/slide5.xml"/>
  <Override ContentType="application/vnd.openxmlformats-officedocument.presentationml.slide+xml" PartName="/ppt/slides/slide19.xml"/>
  <Override ContentType="application/vnd.openxmlformats-officedocument.presentationml.slide+xml" PartName="/ppt/slides/slide28.xml"/>
  <Override ContentType="application/vnd.openxmlformats-officedocument.presentationml.slideLayout+xml" PartName="/ppt/slideLayouts/slideLayout7.xml"/>
  <Default ContentType="image/png" Extension="png"/>
  <Override ContentType="application/vnd.openxmlformats-officedocument.presentationml.slide+xml" PartName="/ppt/slides/slide3.xml"/>
  <Override ContentType="application/vnd.openxmlformats-officedocument.presentationml.slide+xml" PartName="/ppt/slides/slide17.xml"/>
  <Override ContentType="application/vnd.openxmlformats-officedocument.presentationml.slide+xml" PartName="/ppt/slides/slide26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5.xml"/>
  <Override ContentType="application/vnd.openxmlformats-officedocument.theme+xml" PartName="/ppt/theme/theme2.xml"/>
  <Override ContentType="application/vnd.openxmlformats-officedocument.presentationml.slide+xml" PartName="/ppt/slides/slide1.xml"/>
  <Override ContentType="application/vnd.openxmlformats-officedocument.presentationml.slide+xml" PartName="/ppt/slides/slide15.xml"/>
  <Override ContentType="application/vnd.openxmlformats-officedocument.presentationml.slide+xml" PartName="/ppt/slides/slide24.xml"/>
  <Override ContentType="application/vnd.openxmlformats-officedocument.presentationml.slide+xml" PartName="/ppt/slides/slide33.xml"/>
  <Override ContentType="application/vnd.openxmlformats-officedocument.presentationml.slide+xml" PartName="/ppt/slides/slide35.xml"/>
  <Override ContentType="application/vnd.openxmlformats-officedocument.presentationml.slideLayout+xml" PartName="/ppt/slideLayouts/slideLayout3.xml"/>
  <Default ContentType="image/jpeg" Extension="jpeg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8"/>
  </p:notesMasterIdLst>
  <p:handoutMasterIdLst>
    <p:handoutMasterId r:id="rId39"/>
  </p:handoutMasterIdLst>
  <p:sldIdLst>
    <p:sldId id="256" r:id="rId2"/>
    <p:sldId id="257" r:id="rId3"/>
    <p:sldId id="258" r:id="rId4"/>
    <p:sldId id="259" r:id="rId5"/>
    <p:sldId id="264" r:id="rId6"/>
    <p:sldId id="261" r:id="rId7"/>
    <p:sldId id="263" r:id="rId8"/>
    <p:sldId id="260" r:id="rId9"/>
    <p:sldId id="262" r:id="rId10"/>
    <p:sldId id="265" r:id="rId11"/>
    <p:sldId id="266" r:id="rId12"/>
    <p:sldId id="267" r:id="rId13"/>
    <p:sldId id="268" r:id="rId14"/>
    <p:sldId id="269" r:id="rId15"/>
    <p:sldId id="275" r:id="rId16"/>
    <p:sldId id="276" r:id="rId17"/>
    <p:sldId id="278" r:id="rId18"/>
    <p:sldId id="279" r:id="rId19"/>
    <p:sldId id="280" r:id="rId20"/>
    <p:sldId id="281" r:id="rId21"/>
    <p:sldId id="283" r:id="rId22"/>
    <p:sldId id="284" r:id="rId23"/>
    <p:sldId id="285" r:id="rId24"/>
    <p:sldId id="286" r:id="rId25"/>
    <p:sldId id="287" r:id="rId26"/>
    <p:sldId id="288" r:id="rId27"/>
    <p:sldId id="289" r:id="rId28"/>
    <p:sldId id="290" r:id="rId29"/>
    <p:sldId id="291" r:id="rId30"/>
    <p:sldId id="270" r:id="rId31"/>
    <p:sldId id="271" r:id="rId32"/>
    <p:sldId id="272" r:id="rId33"/>
    <p:sldId id="282" r:id="rId34"/>
    <p:sldId id="273" r:id="rId35"/>
    <p:sldId id="274" r:id="rId36"/>
    <p:sldId id="292" r:id="rId3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28BA10"/>
    <a:srgbClr val="0E5210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8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3" d="100"/>
          <a:sy n="73" d="100"/>
        </p:scale>
        <p:origin x="-2232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CE54EA-9DCD-47D6-B945-B5DDB1B3BCDC}" type="datetimeFigureOut">
              <a:rPr lang="ru-RU" smtClean="0"/>
              <a:pPr/>
              <a:t>07.09.2011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849178-6AC2-4377-8B6D-D0927DCB10C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07E359-28FB-4B1A-AE38-C428EDE707A8}" type="datetimeFigureOut">
              <a:rPr lang="ru-RU" smtClean="0"/>
              <a:pPr/>
              <a:t>07.09.2011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2D72C9-71C7-4B36-8E55-F8F351DEA02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DF619-DABA-4317-A8FC-07E6D02F8483}" type="datetimeFigureOut">
              <a:rPr lang="ru-RU" smtClean="0"/>
              <a:pPr/>
              <a:t>07.09.2011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BAFB9-EBA7-465A-AA46-CBA715C210A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DF619-DABA-4317-A8FC-07E6D02F8483}" type="datetimeFigureOut">
              <a:rPr lang="ru-RU" smtClean="0"/>
              <a:pPr/>
              <a:t>07.09.2011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BAFB9-EBA7-465A-AA46-CBA715C210A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DF619-DABA-4317-A8FC-07E6D02F8483}" type="datetimeFigureOut">
              <a:rPr lang="ru-RU" smtClean="0"/>
              <a:pPr/>
              <a:t>07.09.2011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BAFB9-EBA7-465A-AA46-CBA715C210A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DF619-DABA-4317-A8FC-07E6D02F8483}" type="datetimeFigureOut">
              <a:rPr lang="ru-RU" smtClean="0"/>
              <a:pPr/>
              <a:t>07.09.2011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BAFB9-EBA7-465A-AA46-CBA715C210A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DF619-DABA-4317-A8FC-07E6D02F8483}" type="datetimeFigureOut">
              <a:rPr lang="ru-RU" smtClean="0"/>
              <a:pPr/>
              <a:t>07.09.2011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BAFB9-EBA7-465A-AA46-CBA715C210A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DF619-DABA-4317-A8FC-07E6D02F8483}" type="datetimeFigureOut">
              <a:rPr lang="ru-RU" smtClean="0"/>
              <a:pPr/>
              <a:t>07.09.2011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BAFB9-EBA7-465A-AA46-CBA715C210A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DF619-DABA-4317-A8FC-07E6D02F8483}" type="datetimeFigureOut">
              <a:rPr lang="ru-RU" smtClean="0"/>
              <a:pPr/>
              <a:t>07.09.2011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BAFB9-EBA7-465A-AA46-CBA715C210A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DF619-DABA-4317-A8FC-07E6D02F8483}" type="datetimeFigureOut">
              <a:rPr lang="ru-RU" smtClean="0"/>
              <a:pPr/>
              <a:t>07.09.2011</a:t>
            </a:fld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7ABAFB9-EBA7-465A-AA46-CBA715C210A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DF619-DABA-4317-A8FC-07E6D02F8483}" type="datetimeFigureOut">
              <a:rPr lang="ru-RU" smtClean="0"/>
              <a:pPr/>
              <a:t>07.09.2011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BAFB9-EBA7-465A-AA46-CBA715C210A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DF619-DABA-4317-A8FC-07E6D02F8483}" type="datetimeFigureOut">
              <a:rPr lang="ru-RU" smtClean="0"/>
              <a:pPr/>
              <a:t>07.09.2011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D7ABAFB9-EBA7-465A-AA46-CBA715C210A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D00DF619-DABA-4317-A8FC-07E6D02F8483}" type="datetimeFigureOut">
              <a:rPr lang="ru-RU" smtClean="0"/>
              <a:pPr/>
              <a:t>07.09.2011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BAFB9-EBA7-465A-AA46-CBA715C210A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D00DF619-DABA-4317-A8FC-07E6D02F8483}" type="datetimeFigureOut">
              <a:rPr lang="ru-RU" smtClean="0"/>
              <a:pPr/>
              <a:t>07.09.2011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D7ABAFB9-EBA7-465A-AA46-CBA715C210A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old\&#1052;&#1086;&#1080;%20&#1076;&#1086;&#1082;&#1091;&#1084;&#1077;&#1085;&#1090;&#1099;\&#1050;&#1083;.&#1088;&#1091;&#1082;\&#1055;&#1088;&#1072;&#1074;&#1086;&#1074;&#1086;&#1077;%20%20&#1074;&#1086;&#1089;&#1087;&#1080;&#1090;&#1072;&#1085;&#1080;&#1077;\&#1082;&#1083;.&#1095;&#1072;&#1089;%20&#1050;&#1086;&#1085;&#1089;&#1090;&#1080;&#1090;&#1091;&#1094;&#1080;&#1103;%20&#1056;&#1040;\&#1050;&#1086;&#1085;&#1089;&#1090;&#1080;&#1090;&#1091;&#1094;&#1080;&#1103;%20&#1056;&#1040;\&#1043;&#1048;&#1052;&#1053;%20&#1056;&#1040;%20&#1053;&#1040;%20&#1056;&#1059;&#1057;&#1057;&#1050;&#1054;&#1052;%20&#1071;&#1047;&#1067;&#1050;&#1045;.mp3" TargetMode="External"/><Relationship Id="rId6" Type="http://schemas.openxmlformats.org/officeDocument/2006/relationships/image" Target="../media/image30.png"/><Relationship Id="rId5" Type="http://schemas.openxmlformats.org/officeDocument/2006/relationships/image" Target="../media/image29.gif"/><Relationship Id="rId4" Type="http://schemas.openxmlformats.org/officeDocument/2006/relationships/image" Target="../media/image2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42910" y="571480"/>
            <a:ext cx="7572428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Конституция</a:t>
            </a:r>
            <a:endParaRPr lang="ru-RU" sz="9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14414" y="2285992"/>
            <a:ext cx="6979796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Республики </a:t>
            </a:r>
          </a:p>
          <a:p>
            <a:pPr algn="ctr"/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Алтай.</a:t>
            </a:r>
            <a:endParaRPr lang="ru-RU" sz="9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5934670"/>
            <a:ext cx="79703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54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Милованова И.А. 2010г.</a:t>
            </a:r>
            <a:endParaRPr lang="ru-RU" sz="54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2143116"/>
            <a:ext cx="8115328" cy="4525963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</a:rPr>
              <a:t>Преамбула- эта вводная часть Конституции РА обозначает цели и перспективы развития субъекта, его идеологическое содержание. Здесь подчеркивается многонациональный характер народа, его приверженность памяти предков, передавших нам любовь и уважение к Отечеству, веру в добро и справедливость. 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4" name="Рисунок 3" descr="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285729"/>
            <a:ext cx="1741401" cy="1714512"/>
          </a:xfrm>
          <a:prstGeom prst="plaque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7467600" cy="5840435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/>
              </a:rPr>
              <a:t>Раздел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Arial Black"/>
              </a:rPr>
              <a:t>I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/>
              </a:rPr>
              <a:t> </a:t>
            </a:r>
            <a:r>
              <a:rPr lang="ru-RU" dirty="0" smtClean="0">
                <a:solidFill>
                  <a:srgbClr val="FFFF00"/>
                </a:solidFill>
                <a:latin typeface="Arial Black"/>
              </a:rPr>
              <a:t>«Основы </a:t>
            </a:r>
          </a:p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  <a:latin typeface="Arial Black"/>
              </a:rPr>
              <a:t>            конституционного строя».</a:t>
            </a:r>
          </a:p>
          <a:p>
            <a:pPr>
              <a:buNone/>
            </a:pPr>
            <a:r>
              <a:rPr lang="ru-RU" dirty="0" smtClean="0">
                <a:latin typeface="Arial Black"/>
              </a:rPr>
              <a:t>              21 статья</a:t>
            </a:r>
            <a:endParaRPr lang="ru-RU" dirty="0" smtClean="0"/>
          </a:p>
          <a:p>
            <a:pPr>
              <a:buNone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/>
              </a:rPr>
              <a:t>Раздел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Arial Black"/>
              </a:rPr>
              <a:t>II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/>
              </a:rPr>
              <a:t> </a:t>
            </a:r>
            <a:r>
              <a:rPr lang="ru-RU" dirty="0" smtClean="0">
                <a:solidFill>
                  <a:srgbClr val="FFFF00"/>
                </a:solidFill>
                <a:latin typeface="Arial Black"/>
              </a:rPr>
              <a:t>«Правовой статус человека и гражданина»</a:t>
            </a:r>
          </a:p>
          <a:p>
            <a:pPr>
              <a:buNone/>
            </a:pPr>
            <a:r>
              <a:rPr lang="ru-RU" dirty="0" smtClean="0">
                <a:latin typeface="Arial Black"/>
              </a:rPr>
              <a:t>              5 глав и 45 статей</a:t>
            </a:r>
            <a:endParaRPr lang="ru-RU" dirty="0" smtClean="0"/>
          </a:p>
          <a:p>
            <a:pPr>
              <a:buNone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/>
              </a:rPr>
              <a:t>Раздел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Arial Black"/>
              </a:rPr>
              <a:t>III</a:t>
            </a:r>
            <a:r>
              <a:rPr lang="ru-RU" dirty="0" smtClean="0">
                <a:latin typeface="Arial Black"/>
              </a:rPr>
              <a:t> «</a:t>
            </a:r>
            <a:r>
              <a:rPr lang="ru-RU" dirty="0" smtClean="0">
                <a:solidFill>
                  <a:srgbClr val="FFFF00"/>
                </a:solidFill>
                <a:latin typeface="Arial Black"/>
              </a:rPr>
              <a:t>Административно-</a:t>
            </a:r>
          </a:p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  <a:latin typeface="Arial Black"/>
              </a:rPr>
              <a:t>Территориальное устройство Республики Алтай»</a:t>
            </a:r>
          </a:p>
          <a:p>
            <a:pPr>
              <a:buNone/>
            </a:pPr>
            <a:r>
              <a:rPr lang="ru-RU" dirty="0" smtClean="0">
                <a:latin typeface="Arial Black"/>
              </a:rPr>
              <a:t>               3 статьи</a:t>
            </a:r>
            <a:endParaRPr lang="ru-RU" dirty="0" smtClean="0"/>
          </a:p>
          <a:p>
            <a:pPr>
              <a:buNone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/>
              </a:rPr>
              <a:t>Раздел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Arial Black"/>
              </a:rPr>
              <a:t>IV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/>
              </a:rPr>
              <a:t> </a:t>
            </a:r>
            <a:r>
              <a:rPr lang="ru-RU" dirty="0" smtClean="0">
                <a:solidFill>
                  <a:srgbClr val="FFFF00"/>
                </a:solidFill>
                <a:latin typeface="Arial Black"/>
              </a:rPr>
              <a:t>«Основы экономики и финансовая система Республики Алтай»</a:t>
            </a:r>
          </a:p>
          <a:p>
            <a:pPr>
              <a:buNone/>
            </a:pPr>
            <a:r>
              <a:rPr lang="ru-RU" dirty="0" smtClean="0">
                <a:latin typeface="Arial Black"/>
              </a:rPr>
              <a:t>               6 статей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5" name="Рисунок 4" descr="sm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17" y="1690219"/>
            <a:ext cx="2285984" cy="26263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7467600" cy="5768997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/>
              </a:rPr>
              <a:t>Раздел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Arial Black"/>
              </a:rPr>
              <a:t>V</a:t>
            </a:r>
            <a:r>
              <a:rPr lang="ru-RU" dirty="0" smtClean="0">
                <a:latin typeface="Arial Black"/>
              </a:rPr>
              <a:t> </a:t>
            </a:r>
            <a:r>
              <a:rPr lang="ru-RU" dirty="0" smtClean="0">
                <a:solidFill>
                  <a:srgbClr val="FFFF00"/>
                </a:solidFill>
                <a:latin typeface="Arial Black"/>
              </a:rPr>
              <a:t>«Государственное устройство Республики Алтай. Организация государственной власти»</a:t>
            </a:r>
          </a:p>
          <a:p>
            <a:pPr>
              <a:buNone/>
            </a:pPr>
            <a:r>
              <a:rPr lang="ru-RU" dirty="0" smtClean="0">
                <a:latin typeface="Arial Black"/>
              </a:rPr>
              <a:t>            7 глав и 64 статьи</a:t>
            </a:r>
            <a:endParaRPr lang="ru-RU" dirty="0" smtClean="0"/>
          </a:p>
          <a:p>
            <a:pPr>
              <a:buNone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/>
              </a:rPr>
              <a:t>Раздел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Arial Black"/>
              </a:rPr>
              <a:t>VI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/>
              </a:rPr>
              <a:t> </a:t>
            </a:r>
            <a:r>
              <a:rPr lang="ru-RU" dirty="0" smtClean="0">
                <a:solidFill>
                  <a:srgbClr val="FFFF00"/>
                </a:solidFill>
                <a:latin typeface="Arial Black"/>
              </a:rPr>
              <a:t>«Судебная власть»</a:t>
            </a:r>
          </a:p>
          <a:p>
            <a:pPr>
              <a:buNone/>
            </a:pPr>
            <a:r>
              <a:rPr lang="ru-RU" b="1" dirty="0" smtClean="0">
                <a:latin typeface="Arial Black"/>
              </a:rPr>
              <a:t>            4 главы и 16 статей</a:t>
            </a:r>
          </a:p>
          <a:p>
            <a:pPr>
              <a:buNone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/>
              </a:rPr>
              <a:t>Раздел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Arial Black"/>
              </a:rPr>
              <a:t>VII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/>
              </a:rPr>
              <a:t> </a:t>
            </a:r>
            <a:r>
              <a:rPr lang="ru-RU" dirty="0" smtClean="0">
                <a:solidFill>
                  <a:srgbClr val="FFFF00"/>
                </a:solidFill>
                <a:latin typeface="Arial Black"/>
              </a:rPr>
              <a:t>«Гарантии стабильности Конституции Республики Алтай»</a:t>
            </a:r>
          </a:p>
          <a:p>
            <a:pPr>
              <a:buNone/>
            </a:pPr>
            <a:r>
              <a:rPr lang="ru-RU" dirty="0" smtClean="0">
                <a:latin typeface="Arial Black"/>
              </a:rPr>
              <a:t>            2 главы и 6 статей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1262762153_den_konstituci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7950" y="5016594"/>
            <a:ext cx="2786050" cy="1841405"/>
          </a:xfrm>
          <a:prstGeom prst="rect">
            <a:avLst/>
          </a:prstGeom>
        </p:spPr>
      </p:pic>
      <p:pic>
        <p:nvPicPr>
          <p:cNvPr id="6" name="Рисунок 5" descr="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00892" y="1785926"/>
            <a:ext cx="1976966" cy="13186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7467600" cy="591187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solidFill>
                  <a:srgbClr val="00B0F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Конституционная комиссия, созданная 2 марта 1994 года, провела основную работу в подготовке проекта основного Закона республики. </a:t>
            </a:r>
          </a:p>
          <a:p>
            <a:pPr>
              <a:buNone/>
            </a:pPr>
            <a:r>
              <a:rPr lang="ru-RU" sz="2800" dirty="0" smtClean="0">
                <a:solidFill>
                  <a:srgbClr val="00B0F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Председатель Комиссии- В.И.Чаптынов, </a:t>
            </a:r>
          </a:p>
          <a:p>
            <a:pPr>
              <a:buNone/>
            </a:pPr>
            <a:r>
              <a:rPr lang="ru-RU" sz="2800" dirty="0" smtClean="0">
                <a:solidFill>
                  <a:srgbClr val="00B0F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заместитель- Д.И.Табаев.</a:t>
            </a:r>
            <a:endParaRPr lang="ru-RU" sz="2800" dirty="0">
              <a:solidFill>
                <a:srgbClr val="00B0F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4" name="Рисунок 3" descr="tabaev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52773"/>
            <a:ext cx="3357554" cy="3805227"/>
          </a:xfrm>
          <a:prstGeom prst="rect">
            <a:avLst/>
          </a:prstGeom>
        </p:spPr>
      </p:pic>
      <p:pic>
        <p:nvPicPr>
          <p:cNvPr id="5" name="Рисунок 4" descr="chaptynov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0760" y="2729878"/>
            <a:ext cx="3143240" cy="412812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857356" y="6488668"/>
            <a:ext cx="13102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Д.И.Табаев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557540" y="6488668"/>
            <a:ext cx="15864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В.И.Чаптынов</a:t>
            </a:r>
            <a:endParaRPr lang="ru-RU" dirty="0"/>
          </a:p>
        </p:txBody>
      </p:sp>
      <p:pic>
        <p:nvPicPr>
          <p:cNvPr id="8" name="Рисунок 7" descr="book25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285631">
            <a:off x="3338653" y="4640409"/>
            <a:ext cx="2779880" cy="23779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6972320" cy="5840435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Особенности Конституции РА по содержанию:</a:t>
            </a:r>
          </a:p>
          <a:p>
            <a:pPr>
              <a:buNone/>
            </a:pPr>
            <a:r>
              <a:rPr lang="ru-RU" dirty="0" smtClean="0">
                <a:solidFill>
                  <a:srgbClr val="CC0099"/>
                </a:solidFill>
              </a:rPr>
              <a:t>нормы о добровольном вхождении алтайского народа в состав Российского государства; о преемственности прошлого и настоящего; о праве народов на самоопределение, о горной, приграничной территории, природно-заповедном фонде, Красной книге, о культовых местах, историко-культурном наследии, об алтайском языке, уважении старших и т.д.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id136841_w330_h2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6578" y="5429258"/>
            <a:ext cx="2357422" cy="1428741"/>
          </a:xfrm>
          <a:prstGeom prst="rect">
            <a:avLst/>
          </a:prstGeom>
        </p:spPr>
      </p:pic>
      <p:pic>
        <p:nvPicPr>
          <p:cNvPr id="5" name="Рисунок 4" descr="s_red_book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7014" y="0"/>
            <a:ext cx="2666986" cy="2000240"/>
          </a:xfrm>
          <a:prstGeom prst="rect">
            <a:avLst/>
          </a:prstGeom>
        </p:spPr>
      </p:pic>
      <p:pic>
        <p:nvPicPr>
          <p:cNvPr id="6" name="Рисунок 5" descr="18986343eadd277514c81da81925bff517bbb9d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42249" y="2786058"/>
            <a:ext cx="1801752" cy="20717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58204" cy="591187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200" dirty="0" smtClean="0">
                <a:solidFill>
                  <a:srgbClr val="FFFF00"/>
                </a:solidFill>
                <a:latin typeface="Bookman Old Style" pitchFamily="18" charset="0"/>
              </a:rPr>
              <a:t>В соответствии со статьей 144 Конституции РА, Республика Алтай имеет свои государственные символы: герб, флаг, гимн, выражающие самобытность и исторические традиции многонационального народа РА. Герб, флаг, текст и музыка гимна Республики Алтай утверждаются Государственным собранием- Эл Курултай Республики Алтай.</a:t>
            </a:r>
            <a:endParaRPr lang="ru-RU" sz="3200" dirty="0">
              <a:solidFill>
                <a:srgbClr val="FFFF00"/>
              </a:solidFill>
              <a:latin typeface="Bookman Old Style" pitchFamily="18" charset="0"/>
            </a:endParaRPr>
          </a:p>
        </p:txBody>
      </p:sp>
      <p:pic>
        <p:nvPicPr>
          <p:cNvPr id="4" name="Рисунок 3" descr="flag_respubl_altay_1235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3012" y="5572140"/>
            <a:ext cx="2410988" cy="12858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3" descr="flag_Altai_RESPUBLIK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144002" cy="67524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85720" y="3000372"/>
            <a:ext cx="8624925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2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Голубые полосы являются символом </a:t>
            </a:r>
          </a:p>
          <a:p>
            <a:pPr algn="ctr"/>
            <a:r>
              <a:rPr lang="ru-RU" sz="32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чистоты, неба, гор, рек и озер Алтая.</a:t>
            </a:r>
            <a:endParaRPr lang="ru-RU" sz="32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0034" y="4429132"/>
            <a:ext cx="809766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Белые полосы олицетворяют вечность,</a:t>
            </a:r>
          </a:p>
          <a:p>
            <a:pPr algn="ctr"/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</a:t>
            </a:r>
            <a:r>
              <a:rPr lang="ru-RU" sz="3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тремление к возрождению, любви</a:t>
            </a:r>
          </a:p>
          <a:p>
            <a:pPr algn="ctr"/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 согласию народов Республики Алтай.</a:t>
            </a:r>
            <a:endParaRPr lang="ru-RU" sz="36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8" name="Содержимое 3" descr="7419d52c40b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4000496" cy="3000373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4214810" y="1071546"/>
            <a:ext cx="4748799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Флаг Республики</a:t>
            </a:r>
          </a:p>
          <a:p>
            <a:pPr algn="ctr"/>
            <a:r>
              <a:rPr lang="ru-RU" sz="48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Алтай</a:t>
            </a:r>
            <a:endParaRPr lang="ru-RU" sz="48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Resp_Alta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268630" cy="68580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5500694" y="4572008"/>
            <a:ext cx="270965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Герб </a:t>
            </a:r>
          </a:p>
          <a:p>
            <a:pPr algn="ctr"/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Республики  </a:t>
            </a:r>
          </a:p>
          <a:p>
            <a:pPr algn="ctr"/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Алтай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AltaiRepublicCoatofArm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0"/>
            <a:ext cx="4000496" cy="400049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791829" y="285728"/>
            <a:ext cx="5137889" cy="215443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Сине-голубой фон, окаймленный</a:t>
            </a:r>
          </a:p>
          <a:p>
            <a:pPr algn="ctr"/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узкой  золотистой полоской – </a:t>
            </a:r>
          </a:p>
          <a:p>
            <a:pPr algn="ctr"/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это символ вечного синего </a:t>
            </a:r>
          </a:p>
          <a:p>
            <a:pPr algn="ctr"/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неба  Алтая.</a:t>
            </a:r>
          </a:p>
          <a:p>
            <a:pPr algn="ctr"/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cxnSp>
        <p:nvCxnSpPr>
          <p:cNvPr id="8" name="Прямая со стрелкой 7"/>
          <p:cNvCxnSpPr>
            <a:endCxn id="11" idx="1"/>
          </p:cNvCxnSpPr>
          <p:nvPr/>
        </p:nvCxnSpPr>
        <p:spPr>
          <a:xfrm>
            <a:off x="2214546" y="642918"/>
            <a:ext cx="2643206" cy="163982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2285984" y="2500306"/>
            <a:ext cx="2071702" cy="14287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4857752" y="1928802"/>
            <a:ext cx="336605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Юч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Сюмер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- символ красоты </a:t>
            </a:r>
          </a:p>
          <a:p>
            <a:pPr algn="ctr"/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 мощи родной земли</a:t>
            </a:r>
            <a:endParaRPr lang="ru-RU" sz="2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286248" y="3357562"/>
            <a:ext cx="4716035" cy="163121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0" cap="none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Кан-Кереде</a:t>
            </a:r>
            <a:r>
              <a:rPr lang="ru-RU" sz="2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- белый грифон -</a:t>
            </a:r>
          </a:p>
          <a:p>
            <a:pPr algn="ctr"/>
            <a:r>
              <a:rPr lang="ru-RU" sz="2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священная солнечная птица, стерегущая</a:t>
            </a:r>
          </a:p>
          <a:p>
            <a:pPr algn="ctr"/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покой, мир, счастье, богатство</a:t>
            </a:r>
          </a:p>
          <a:p>
            <a:pPr algn="ctr"/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</a:t>
            </a:r>
            <a:r>
              <a:rPr lang="ru-RU" sz="2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одной земли, покровительница птиц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</a:t>
            </a:r>
          </a:p>
          <a:p>
            <a:pPr algn="ctr"/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зверей и природы.</a:t>
            </a:r>
            <a:endParaRPr lang="ru-RU" sz="2000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cxnSp>
        <p:nvCxnSpPr>
          <p:cNvPr id="15" name="Прямая со стрелкой 14"/>
          <p:cNvCxnSpPr/>
          <p:nvPr/>
        </p:nvCxnSpPr>
        <p:spPr>
          <a:xfrm>
            <a:off x="2928926" y="500042"/>
            <a:ext cx="157163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2214546" y="3571876"/>
            <a:ext cx="1714512" cy="15716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rot="5400000">
            <a:off x="-35751" y="4250537"/>
            <a:ext cx="2071702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rot="5400000">
            <a:off x="964381" y="3464719"/>
            <a:ext cx="2000264" cy="192882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rot="16200000" flipH="1">
            <a:off x="1107257" y="4607727"/>
            <a:ext cx="2071702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Прямоугольник 24"/>
          <p:cNvSpPr/>
          <p:nvPr/>
        </p:nvSpPr>
        <p:spPr>
          <a:xfrm>
            <a:off x="3857620" y="5286388"/>
            <a:ext cx="4289251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Очаг- треножник золотистого цвета-</a:t>
            </a:r>
          </a:p>
          <a:p>
            <a:pPr algn="ctr"/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</a:t>
            </a:r>
            <a:r>
              <a:rPr lang="ru-RU" sz="2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имвол Родины, крепости и вечности</a:t>
            </a:r>
          </a:p>
          <a:p>
            <a:pPr algn="ctr"/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родного дома.</a:t>
            </a:r>
            <a:endParaRPr lang="ru-RU" sz="2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1500166" y="6000768"/>
            <a:ext cx="298710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Символ Телецкого озера-</a:t>
            </a:r>
          </a:p>
          <a:p>
            <a:pPr algn="ctr"/>
            <a:r>
              <a:rPr lang="ru-RU" sz="2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Алтын-Келя.</a:t>
            </a:r>
            <a:endParaRPr lang="ru-RU" sz="2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0" y="5357826"/>
            <a:ext cx="223009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Орнаментальное </a:t>
            </a:r>
          </a:p>
          <a:p>
            <a:pPr algn="ctr"/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</a:t>
            </a:r>
            <a:r>
              <a:rPr lang="ru-RU" sz="2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зображение рек .</a:t>
            </a:r>
            <a:endParaRPr lang="ru-RU" sz="2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7467600" cy="5626121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CC0099"/>
                </a:solidFill>
              </a:rPr>
              <a:t>        Что в нашей жизни</a:t>
            </a:r>
          </a:p>
          <a:p>
            <a:pPr>
              <a:buNone/>
            </a:pPr>
            <a:r>
              <a:rPr lang="ru-RU" dirty="0" smtClean="0">
                <a:solidFill>
                  <a:srgbClr val="CC0099"/>
                </a:solidFill>
              </a:rPr>
              <a:t>        Мы самым любимым зовем,</a:t>
            </a:r>
          </a:p>
          <a:p>
            <a:pPr>
              <a:buNone/>
            </a:pPr>
            <a:r>
              <a:rPr lang="ru-RU" dirty="0" smtClean="0">
                <a:solidFill>
                  <a:srgbClr val="CC0099"/>
                </a:solidFill>
              </a:rPr>
              <a:t>        Самым зовем дорогим?</a:t>
            </a:r>
          </a:p>
          <a:p>
            <a:pPr>
              <a:buNone/>
            </a:pPr>
            <a:r>
              <a:rPr lang="ru-RU" dirty="0" smtClean="0">
                <a:solidFill>
                  <a:srgbClr val="CC0099"/>
                </a:solidFill>
              </a:rPr>
              <a:t>         Чью красоту, чей покой мы всегда     </a:t>
            </a:r>
          </a:p>
          <a:p>
            <a:pPr>
              <a:buNone/>
            </a:pPr>
            <a:r>
              <a:rPr lang="ru-RU" dirty="0" smtClean="0">
                <a:solidFill>
                  <a:srgbClr val="CC0099"/>
                </a:solidFill>
              </a:rPr>
              <a:t>                                                                        бережем?</a:t>
            </a:r>
          </a:p>
          <a:p>
            <a:pPr>
              <a:buNone/>
            </a:pPr>
            <a:r>
              <a:rPr lang="ru-RU" dirty="0" smtClean="0">
                <a:solidFill>
                  <a:srgbClr val="CC0099"/>
                </a:solidFill>
              </a:rPr>
              <a:t>          Что мы прославить хотим?</a:t>
            </a:r>
          </a:p>
          <a:p>
            <a:pPr>
              <a:buNone/>
            </a:pPr>
            <a:r>
              <a:rPr lang="ru-RU" dirty="0" smtClean="0">
                <a:solidFill>
                  <a:srgbClr val="CC0099"/>
                </a:solidFill>
              </a:rPr>
              <a:t>     </a:t>
            </a:r>
            <a:r>
              <a:rPr lang="ru-RU" dirty="0" smtClean="0">
                <a:solidFill>
                  <a:srgbClr val="FF0000"/>
                </a:solidFill>
              </a:rPr>
              <a:t>Родина!</a:t>
            </a:r>
            <a:r>
              <a:rPr lang="ru-RU" dirty="0" smtClean="0">
                <a:solidFill>
                  <a:srgbClr val="CC0099"/>
                </a:solidFill>
              </a:rPr>
              <a:t>    Нам дороги думы твои и дела!</a:t>
            </a:r>
          </a:p>
          <a:p>
            <a:pPr>
              <a:buNone/>
            </a:pPr>
            <a:r>
              <a:rPr lang="ru-RU" dirty="0" smtClean="0">
                <a:solidFill>
                  <a:srgbClr val="CC0099"/>
                </a:solidFill>
              </a:rPr>
              <a:t>     </a:t>
            </a:r>
            <a:r>
              <a:rPr lang="ru-RU" dirty="0" smtClean="0">
                <a:solidFill>
                  <a:srgbClr val="FF0000"/>
                </a:solidFill>
              </a:rPr>
              <a:t>Родина! </a:t>
            </a:r>
            <a:r>
              <a:rPr lang="ru-RU" dirty="0" smtClean="0">
                <a:solidFill>
                  <a:srgbClr val="CC0099"/>
                </a:solidFill>
              </a:rPr>
              <a:t>   Право на счастье, на отдых, на</a:t>
            </a:r>
          </a:p>
          <a:p>
            <a:pPr>
              <a:buNone/>
            </a:pPr>
            <a:r>
              <a:rPr lang="ru-RU" dirty="0" smtClean="0">
                <a:solidFill>
                  <a:srgbClr val="CC0099"/>
                </a:solidFill>
              </a:rPr>
              <a:t>                   образование и труд, ты нам дала!!!</a:t>
            </a:r>
            <a:endParaRPr lang="ru-RU" dirty="0">
              <a:solidFill>
                <a:srgbClr val="CC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85786" y="285728"/>
            <a:ext cx="7408055" cy="923330"/>
          </a:xfrm>
          <a:prstGeom prst="rect">
            <a:avLst/>
          </a:prstGeom>
          <a:noFill/>
        </p:spPr>
        <p:txBody>
          <a:bodyPr bIns="45720" lIns="91440" rIns="91440" tIns="45720" wrap="none">
            <a:spAutoFit/>
          </a:bodyPr>
          <a:lstStyle/>
          <a:p>
            <a:pPr algn="ctr"/>
            <a:r>
              <a:rPr b="0" cap="none" dirty="0" lang="ru-RU" smtClean="0" spc="0" sz="5400">
                <a:ln cmpd="sng" w="18415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algn="tl" blurRad="63500" dir="3600000" rotWithShape="0">
                    <a:srgbClr val="000000">
                      <a:alpha val="70000"/>
                    </a:srgbClr>
                  </a:outerShdw>
                </a:effectLst>
              </a:rPr>
              <a:t>Гимн Республики Алтай.</a:t>
            </a:r>
            <a:endParaRPr b="0" cap="none" dirty="0" lang="ru-RU" spc="0" sz="5400">
              <a:ln cmpd="sng" w="18415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algn="tl" blurRad="63500" dir="3600000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1571612"/>
            <a:ext cx="7715304" cy="1323439"/>
          </a:xfrm>
          <a:prstGeom prst="rect">
            <a:avLst/>
          </a:prstGeom>
          <a:noFill/>
        </p:spPr>
        <p:txBody>
          <a:bodyPr bIns="45720" lIns="91440" rIns="91440" tIns="45720" wrap="square">
            <a:spAutoFit/>
          </a:bodyPr>
          <a:lstStyle/>
          <a:p>
            <a:pPr algn="ctr"/>
            <a:r>
              <a:rPr dirty="0" lang="ru-RU" smtClean="0" sz="2000">
                <a:ln cmpd="sng" w="18415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algn="tl" blurRad="63500" dir="3600000" rotWithShape="0">
                    <a:srgbClr val="000000">
                      <a:alpha val="70000"/>
                    </a:srgbClr>
                  </a:outerShdw>
                </a:effectLst>
              </a:rPr>
              <a:t>Автор с</a:t>
            </a:r>
            <a:r>
              <a:rPr b="0" cap="none" dirty="0" lang="ru-RU" smtClean="0" spc="0" sz="2000">
                <a:ln cmpd="sng" w="18415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algn="tl" blurRad="63500" dir="3600000" rotWithShape="0">
                    <a:srgbClr val="000000">
                      <a:alpha val="70000"/>
                    </a:srgbClr>
                  </a:outerShdw>
                </a:effectLst>
              </a:rPr>
              <a:t>лов  А. Адаров(алтайский текст). </a:t>
            </a:r>
          </a:p>
          <a:p>
            <a:pPr algn="ctr"/>
            <a:r>
              <a:rPr b="0" cap="none" dirty="0" lang="ru-RU" smtClean="0" spc="0" sz="2000">
                <a:ln cmpd="sng" w="18415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algn="tl" blurRad="63500" dir="3600000" rotWithShape="0">
                    <a:srgbClr val="000000">
                      <a:alpha val="70000"/>
                    </a:srgbClr>
                  </a:outerShdw>
                </a:effectLst>
              </a:rPr>
              <a:t> В.Сорокин</a:t>
            </a:r>
            <a:r>
              <a:rPr dirty="0" lang="ru-RU" smtClean="0" sz="2000">
                <a:ln cmpd="sng" w="18415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algn="tl" blurRad="63500" dir="3600000" rotWithShape="0">
                    <a:srgbClr val="000000">
                      <a:alpha val="70000"/>
                    </a:srgbClr>
                  </a:outerShdw>
                </a:effectLst>
              </a:rPr>
              <a:t> (русский текст)</a:t>
            </a:r>
            <a:r>
              <a:rPr b="0" cap="none" dirty="0" lang="ru-RU" smtClean="0" spc="0" sz="2000">
                <a:ln cmpd="sng" w="18415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algn="tl" blurRad="63500" dir="3600000" rotWithShape="0">
                    <a:srgbClr val="000000">
                      <a:alpha val="70000"/>
                    </a:srgbClr>
                  </a:outerShdw>
                </a:effectLst>
              </a:rPr>
              <a:t>. </a:t>
            </a:r>
          </a:p>
          <a:p>
            <a:pPr algn="ctr"/>
            <a:r>
              <a:rPr dirty="0" lang="ru-RU" smtClean="0" sz="2000">
                <a:ln cmpd="sng" w="18415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algn="tl" blurRad="63500" dir="3600000" rotWithShape="0">
                    <a:srgbClr val="000000">
                      <a:alpha val="70000"/>
                    </a:srgbClr>
                  </a:outerShdw>
                </a:effectLst>
              </a:rPr>
              <a:t>Композитор </a:t>
            </a:r>
            <a:r>
              <a:rPr b="0" cap="none" dirty="0" lang="ru-RU" smtClean="0" spc="0" sz="2000">
                <a:ln cmpd="sng" w="18415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algn="tl" blurRad="63500" dir="3600000" rotWithShape="0">
                    <a:srgbClr val="000000">
                      <a:alpha val="70000"/>
                    </a:srgbClr>
                  </a:outerShdw>
                </a:effectLst>
              </a:rPr>
              <a:t>  В. </a:t>
            </a:r>
            <a:r>
              <a:rPr b="0" cap="none" dirty="0" err="1" lang="ru-RU" smtClean="0" spc="0" sz="2000">
                <a:ln cmpd="sng" w="18415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algn="tl" blurRad="63500" dir="3600000" rotWithShape="0">
                    <a:srgbClr val="000000">
                      <a:alpha val="70000"/>
                    </a:srgbClr>
                  </a:outerShdw>
                </a:effectLst>
              </a:rPr>
              <a:t>Пешняк</a:t>
            </a:r>
            <a:endParaRPr b="0" cap="none" dirty="0" lang="ru-RU" smtClean="0" spc="0" sz="2000">
              <a:ln cmpd="sng" w="18415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algn="tl" blurRad="63500" dir="3600000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dirty="0" lang="ru-RU" smtClean="0" sz="2000">
                <a:ln cmpd="sng" w="18415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algn="tl" blurRad="63500" dir="3600000" rotWithShape="0">
                    <a:srgbClr val="000000">
                      <a:alpha val="70000"/>
                    </a:srgbClr>
                  </a:outerShdw>
                </a:effectLst>
              </a:rPr>
              <a:t>Утвержден  11.09.2001года</a:t>
            </a:r>
            <a:endParaRPr b="0" cap="none" dirty="0" lang="ru-RU" spc="0" sz="2000">
              <a:ln cmpd="sng" w="18415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algn="tl" blurRad="63500" dir="3600000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descr="Изображение 001.jpg" id="7" name="Рисунок 6"/>
          <p:cNvPicPr>
            <a:picLocks noChangeAspect="1"/>
          </p:cNvPicPr>
          <p:nvPr/>
        </p:nvPicPr>
        <p:blipFill>
          <a:blip r:embed="rId3"/>
          <a:srcRect r="3"/>
          <a:stretch>
            <a:fillRect/>
          </a:stretch>
        </p:blipFill>
        <p:spPr>
          <a:xfrm>
            <a:off x="0" y="3256108"/>
            <a:ext cx="3500430" cy="3601892"/>
          </a:xfrm>
          <a:prstGeom prst="rect">
            <a:avLst/>
          </a:prstGeom>
        </p:spPr>
      </p:pic>
      <p:pic>
        <p:nvPicPr>
          <p:cNvPr descr="Изображение 002.jpg" id="9" name="Рисунок 8"/>
          <p:cNvPicPr>
            <a:picLocks noChangeAspect="1"/>
          </p:cNvPicPr>
          <p:nvPr/>
        </p:nvPicPr>
        <p:blipFill>
          <a:blip r:embed="rId4"/>
          <a:srcRect b="33" r="11"/>
          <a:stretch>
            <a:fillRect/>
          </a:stretch>
        </p:blipFill>
        <p:spPr>
          <a:xfrm>
            <a:off x="4429124" y="3286124"/>
            <a:ext cx="4714876" cy="3571876"/>
          </a:xfrm>
          <a:prstGeom prst="rect">
            <a:avLst/>
          </a:prstGeom>
        </p:spPr>
      </p:pic>
      <p:pic>
        <p:nvPicPr>
          <p:cNvPr descr="shkola.gif" id="10" name="Рисунок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5720" y="1000108"/>
            <a:ext cx="2071702" cy="2246646"/>
          </a:xfrm>
          <a:prstGeom prst="rect">
            <a:avLst/>
          </a:prstGeom>
        </p:spPr>
      </p:pic>
      <p:pic>
        <p:nvPicPr>
          <p:cNvPr id="8" name="ГИМН РА НА РУССКОМ ЯЗЫКЕ.mp3">
            <a:hlinkClick action="ppaction://media" r:id=""/>
          </p:cNvPr>
          <p:cNvPicPr>
            <a:picLocks noChangeAspect="1" noRo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3643306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delay="0" evt="onBegin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afterEffect" presetClass="mediacall" presetID="1" presetSubtype="0">
                                  <p:stCondLst>
                                    <p:cond delay="0"/>
                                  </p:stCondLst>
                                  <p:childTnLst>
                                    <p:cmd cmd="playFrom(0.0)" type="call">
                                      <p:cBhvr>
                                        <p:cTn dur="59037" fill="hold" id="6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  <p:audio>
              <p:cMediaNode>
                <p:cTn display="0" fill="hold" id="7">
                  <p:stCondLst>
                    <p:cond delay="indefinite"/>
                  </p:stCondLst>
                  <p:endCondLst>
                    <p:cond delay="0" evt="onNext">
                      <p:tgtEl>
                        <p:sldTgt/>
                      </p:tgtEl>
                    </p:cond>
                    <p:cond delay="0" evt="onPrev">
                      <p:tgtEl>
                        <p:sldTgt/>
                      </p:tgtEl>
                    </p:cond>
                    <p:cond delay="0" evt="onStopAudio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adarov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109210" cy="6858000"/>
          </a:xfrm>
          <a:prstGeom prst="rect">
            <a:avLst/>
          </a:prstGeom>
        </p:spPr>
      </p:pic>
      <p:pic>
        <p:nvPicPr>
          <p:cNvPr id="5" name="Рисунок 4" descr="AdarovSmall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50175">
            <a:off x="6000760" y="2643182"/>
            <a:ext cx="1857388" cy="256781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071670" y="5934670"/>
            <a:ext cx="31609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А. Адаров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7467600" cy="576899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dirty="0" lang="ru-RU" smtClean="0"/>
              <a:t>В соответствии с основами конституционного строя Республики Алтай, закрепленными в Главе </a:t>
            </a:r>
            <a:r>
              <a:rPr dirty="0" lang="en-US" smtClean="0">
                <a:latin typeface="Arial Black"/>
              </a:rPr>
              <a:t>I </a:t>
            </a:r>
            <a:r>
              <a:rPr dirty="0" lang="ru-RU" smtClean="0"/>
              <a:t>Конституции Республики Алтай:</a:t>
            </a:r>
          </a:p>
          <a:p>
            <a:pPr>
              <a:buNone/>
            </a:pPr>
            <a:r>
              <a:rPr dirty="0" lang="ru-RU" smtClean="0"/>
              <a:t> </a:t>
            </a:r>
            <a:r>
              <a:rPr dirty="0" lang="ru-RU" smtClean="0">
                <a:latin typeface="Arial Black"/>
              </a:rPr>
              <a:t> - Республика Алтай имеет свою Конституцию, законодательство, территорию, государственные языки, систему органов государственной власти и самоуправления, государственные символы.</a:t>
            </a:r>
          </a:p>
          <a:p>
            <a:pPr>
              <a:buNone/>
            </a:pPr>
            <a:endParaRPr dirty="0" lang="ru-RU" smtClean="0">
              <a:latin typeface="Arial Black"/>
            </a:endParaRPr>
          </a:p>
          <a:p>
            <a:pPr>
              <a:buNone/>
            </a:pPr>
            <a:endParaRPr dirty="0" lang="ru-RU" smtClean="0">
              <a:latin typeface="Arial Black"/>
            </a:endParaRPr>
          </a:p>
          <a:p>
            <a:pPr>
              <a:buNone/>
            </a:pPr>
            <a:endParaRPr dirty="0" lang="ru-RU" smtClean="0">
              <a:latin typeface="Arial Black"/>
            </a:endParaRPr>
          </a:p>
          <a:p>
            <a:pPr>
              <a:buNone/>
            </a:pPr>
            <a:endParaRPr dirty="0" lang="ru-RU" smtClean="0">
              <a:latin typeface="Arial Black"/>
            </a:endParaRPr>
          </a:p>
          <a:p>
            <a:pPr>
              <a:buNone/>
            </a:pPr>
            <a:endParaRPr dirty="0" lang="ru-RU" smtClean="0">
              <a:latin typeface="Arial Black"/>
            </a:endParaRPr>
          </a:p>
          <a:p>
            <a:pPr>
              <a:buNone/>
            </a:pPr>
            <a:endParaRPr dirty="0" lang="ru-RU" smtClean="0">
              <a:latin typeface="Arial Black"/>
            </a:endParaRPr>
          </a:p>
        </p:txBody>
      </p:sp>
      <p:pic>
        <p:nvPicPr>
          <p:cNvPr descr="0001545486-preview.jpg" id="4" name="Рисунок 3"/>
          <p:cNvPicPr>
            <a:picLocks noChangeAspect="1"/>
          </p:cNvPicPr>
          <p:nvPr/>
        </p:nvPicPr>
        <p:blipFill>
          <a:blip cstate="print" r:embed="rId2"/>
          <a:srcRect b="99"/>
          <a:stretch>
            <a:fillRect/>
          </a:stretch>
        </p:blipFill>
        <p:spPr>
          <a:xfrm>
            <a:off x="7075170" y="142852"/>
            <a:ext cx="2068830" cy="15001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0"/>
            <a:ext cx="7467600" cy="61261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- Республика Алтай признает, что человек, его жизнь и здоровье, честь и достоинство, личная неприкосновенность и безопасность, права и  свободы являются высшей ценностью, и гарантирует их соблюдение и защиту на основе Конституции РФ, федеральных законов, Конституции РА, республиканских законов, а также общепризнанных принципов и норм международного права.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7467600" cy="5768997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- Государственную власть в Республике Алтай осуществляют Государственное Собрание – Эл-Курултай Республики Алтай, глава Республики Алтай, Правительство Республики Алтай и суды Республики Алтай.</a:t>
            </a:r>
            <a:endParaRPr lang="ru-RU" dirty="0"/>
          </a:p>
        </p:txBody>
      </p:sp>
      <p:pic>
        <p:nvPicPr>
          <p:cNvPr id="5" name="Рисунок 4" descr="berdnikov_s_flagom_15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495802"/>
            <a:ext cx="4429124" cy="2362198"/>
          </a:xfrm>
          <a:prstGeom prst="rect">
            <a:avLst/>
          </a:prstGeom>
        </p:spPr>
      </p:pic>
      <p:pic>
        <p:nvPicPr>
          <p:cNvPr id="7" name="Рисунок 6" descr="khutorskoy.ru_100_520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5415" y="3000372"/>
            <a:ext cx="4818585" cy="32146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berdnikov3.jpg" id="4" name="Содержимое 3"/>
          <p:cNvPicPr>
            <a:picLocks noChangeAspect="1"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7335"/>
            <a:ext cx="4572000" cy="684066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471503" y="3071810"/>
            <a:ext cx="4672497" cy="1754326"/>
          </a:xfrm>
          <a:prstGeom prst="rect">
            <a:avLst/>
          </a:prstGeom>
          <a:noFill/>
        </p:spPr>
        <p:txBody>
          <a:bodyPr bIns="45720" lIns="91440" rIns="91440" tIns="45720" wrap="none">
            <a:spAutoFit/>
          </a:bodyPr>
          <a:lstStyle/>
          <a:p>
            <a:pPr algn="ctr"/>
            <a:r>
              <a:rPr b="0" cap="none" dirty="0" lang="ru-RU" smtClean="0" spc="0" sz="5400">
                <a:ln cmpd="sng" w="18415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algn="tl" blurRad="63500" dir="3600000" rotWithShape="0">
                    <a:srgbClr val="000000">
                      <a:alpha val="70000"/>
                    </a:srgbClr>
                  </a:outerShdw>
                </a:effectLst>
              </a:rPr>
              <a:t>Глава РА- </a:t>
            </a:r>
          </a:p>
          <a:p>
            <a:pPr algn="ctr"/>
            <a:r>
              <a:rPr b="0" cap="none" dirty="0" lang="ru-RU" smtClean="0" spc="0" sz="5400">
                <a:ln cmpd="sng" w="18415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algn="tl" blurRad="63500" dir="3600000" rotWithShape="0">
                    <a:srgbClr val="000000">
                      <a:alpha val="70000"/>
                    </a:srgbClr>
                  </a:outerShdw>
                </a:effectLst>
              </a:rPr>
              <a:t>А.В.Бердников</a:t>
            </a:r>
            <a:endParaRPr b="0" cap="none" dirty="0" lang="ru-RU" spc="0" sz="5400">
              <a:ln cmpd="sng" w="18415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algn="tl" blurRad="63500" dir="3600000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        Государственное Собрание - </a:t>
            </a:r>
            <a:b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                                          Эл-Курултай  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0"/>
            <a:ext cx="7467600" cy="6643710"/>
          </a:xfrm>
        </p:spPr>
        <p:txBody>
          <a:bodyPr/>
          <a:lstStyle/>
          <a:p>
            <a:pPr>
              <a:buNone/>
            </a:pPr>
            <a:r>
              <a:rPr dirty="0" lang="ru-RU" smtClean="0">
                <a:solidFill>
                  <a:srgbClr val="FFFF00"/>
                </a:solidFill>
              </a:rPr>
              <a:t>Все лучшее, что в человеке есть:</a:t>
            </a:r>
          </a:p>
          <a:p>
            <a:pPr>
              <a:buNone/>
            </a:pPr>
            <a:r>
              <a:rPr dirty="0" lang="ru-RU" smtClean="0">
                <a:solidFill>
                  <a:srgbClr val="FFFF00"/>
                </a:solidFill>
              </a:rPr>
              <a:t>Его права, и жизнь его, и честь.</a:t>
            </a:r>
          </a:p>
          <a:p>
            <a:pPr>
              <a:buNone/>
            </a:pPr>
            <a:r>
              <a:rPr dirty="0" lang="ru-RU" smtClean="0">
                <a:solidFill>
                  <a:srgbClr val="FFFF00"/>
                </a:solidFill>
              </a:rPr>
              <a:t>А жизнью пользуясь по праву,</a:t>
            </a:r>
          </a:p>
          <a:p>
            <a:pPr>
              <a:buNone/>
            </a:pPr>
            <a:r>
              <a:rPr dirty="0" lang="ru-RU" smtClean="0">
                <a:solidFill>
                  <a:srgbClr val="FFFF00"/>
                </a:solidFill>
              </a:rPr>
              <a:t>Я гордо говорю: имею право!</a:t>
            </a:r>
          </a:p>
          <a:p>
            <a:pPr>
              <a:buNone/>
            </a:pPr>
            <a:r>
              <a:rPr dirty="0" lang="ru-RU" smtClean="0">
                <a:solidFill>
                  <a:srgbClr val="FFFF00"/>
                </a:solidFill>
              </a:rPr>
              <a:t>       Свободно жить под солнцем и луной,</a:t>
            </a:r>
          </a:p>
          <a:p>
            <a:pPr>
              <a:buNone/>
            </a:pPr>
            <a:r>
              <a:rPr dirty="0" lang="ru-RU" smtClean="0">
                <a:solidFill>
                  <a:srgbClr val="FFFF00"/>
                </a:solidFill>
              </a:rPr>
              <a:t>       И восхищаться красотой земной.</a:t>
            </a:r>
          </a:p>
          <a:p>
            <a:pPr>
              <a:buNone/>
            </a:pPr>
            <a:r>
              <a:rPr dirty="0" lang="ru-RU" smtClean="0">
                <a:solidFill>
                  <a:srgbClr val="FFFF00"/>
                </a:solidFill>
              </a:rPr>
              <a:t>       Не быть рабом и пыток не терпеть,</a:t>
            </a:r>
          </a:p>
          <a:p>
            <a:pPr>
              <a:buNone/>
            </a:pPr>
            <a:r>
              <a:rPr dirty="0" lang="ru-RU" smtClean="0">
                <a:solidFill>
                  <a:srgbClr val="FFFF00"/>
                </a:solidFill>
              </a:rPr>
              <a:t>       А песню жизни вдохновенно петь.</a:t>
            </a:r>
          </a:p>
          <a:p>
            <a:pPr>
              <a:buNone/>
            </a:pPr>
            <a:r>
              <a:rPr dirty="0" lang="ru-RU" smtClean="0">
                <a:solidFill>
                  <a:srgbClr val="FFFF00"/>
                </a:solidFill>
              </a:rPr>
              <a:t>А если причинят мне вред, урон,</a:t>
            </a:r>
          </a:p>
          <a:p>
            <a:pPr>
              <a:buNone/>
            </a:pPr>
            <a:r>
              <a:rPr dirty="0" lang="ru-RU" smtClean="0">
                <a:solidFill>
                  <a:srgbClr val="FFFF00"/>
                </a:solidFill>
              </a:rPr>
              <a:t>Поможет Конституция, Закон.</a:t>
            </a:r>
          </a:p>
          <a:p>
            <a:pPr>
              <a:buNone/>
            </a:pPr>
            <a:r>
              <a:rPr dirty="0" lang="ru-RU" smtClean="0">
                <a:solidFill>
                  <a:srgbClr val="FFFF00"/>
                </a:solidFill>
              </a:rPr>
              <a:t>Перед  законом, совестью равны.</a:t>
            </a:r>
          </a:p>
          <a:p>
            <a:pPr>
              <a:buNone/>
            </a:pPr>
            <a:r>
              <a:rPr dirty="0" lang="ru-RU" smtClean="0">
                <a:solidFill>
                  <a:srgbClr val="FFFF00"/>
                </a:solidFill>
              </a:rPr>
              <a:t>Живут народы не одной страны.</a:t>
            </a:r>
          </a:p>
          <a:p>
            <a:pPr>
              <a:buNone/>
            </a:pPr>
            <a:endParaRPr dirty="0" lang="ru-RU" smtClean="0"/>
          </a:p>
          <a:p>
            <a:pPr>
              <a:buNone/>
            </a:pPr>
            <a:endParaRPr dirty="0" lang="ru-RU"/>
          </a:p>
        </p:txBody>
      </p:sp>
      <p:pic>
        <p:nvPicPr>
          <p:cNvPr descr="energie-renouvelable.jpg"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69132" y="0"/>
            <a:ext cx="2174868" cy="2174868"/>
          </a:xfrm>
          <a:prstGeom prst="rect">
            <a:avLst/>
          </a:prstGeom>
        </p:spPr>
      </p:pic>
      <p:pic>
        <p:nvPicPr>
          <p:cNvPr descr="11_12_09_konstitucija.jpg"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9389" y="5286388"/>
            <a:ext cx="3024612" cy="15716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7467600" cy="642942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</a:rPr>
              <a:t>Могу я погостить за рубежом,</a:t>
            </a:r>
          </a:p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</a:rPr>
              <a:t>Потом в любимый свой вернуться дом.</a:t>
            </a:r>
          </a:p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</a:rPr>
              <a:t>Свободу мысли, слова я имею.</a:t>
            </a:r>
          </a:p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</a:rPr>
              <a:t>Но совесть есть, грубить другим не смею.</a:t>
            </a:r>
          </a:p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</a:rPr>
              <a:t>           А подрасту поможет мне держава.</a:t>
            </a:r>
          </a:p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</a:rPr>
              <a:t>           Работу выбрать- я имею право.</a:t>
            </a:r>
          </a:p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</a:rPr>
              <a:t>           Ну а пока я ученик: </a:t>
            </a:r>
          </a:p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</a:rPr>
              <a:t>           Учу уроки,   подаю дневник.</a:t>
            </a:r>
          </a:p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</a:rPr>
              <a:t>Досугу час, а школе- все внимание.</a:t>
            </a:r>
          </a:p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</a:rPr>
              <a:t>Использую я право на образование.</a:t>
            </a:r>
          </a:p>
          <a:p>
            <a:pPr>
              <a:buNone/>
            </a:pP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5" name="Рисунок 4" descr="2Dsumk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0826" y="3429000"/>
            <a:ext cx="2643174" cy="2338432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292.jpg" id="5" name="Рисунок 4"/>
          <p:cNvPicPr>
            <a:picLocks noChangeAspect="1"/>
          </p:cNvPicPr>
          <p:nvPr/>
        </p:nvPicPr>
        <p:blipFill>
          <a:blip cstate="print" r:embed="rId2"/>
          <a:stretch>
            <a:fillRect/>
          </a:stretch>
        </p:blipFill>
        <p:spPr>
          <a:xfrm>
            <a:off x="7521684" y="5786454"/>
            <a:ext cx="1622316" cy="1071546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7467600" cy="650085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dirty="0" lang="ru-RU" smtClean="0">
                <a:solidFill>
                  <a:srgbClr val="FFFF00"/>
                </a:solidFill>
              </a:rPr>
              <a:t>Имеем право мы иметь права,</a:t>
            </a:r>
          </a:p>
          <a:p>
            <a:pPr>
              <a:buNone/>
            </a:pPr>
            <a:r>
              <a:rPr dirty="0" lang="ru-RU" smtClean="0">
                <a:solidFill>
                  <a:srgbClr val="FFFF00"/>
                </a:solidFill>
              </a:rPr>
              <a:t>Но ведь моралью люди связаны. </a:t>
            </a:r>
          </a:p>
          <a:p>
            <a:pPr>
              <a:buNone/>
            </a:pPr>
            <a:r>
              <a:rPr dirty="0" lang="ru-RU" smtClean="0">
                <a:solidFill>
                  <a:srgbClr val="FFFF00"/>
                </a:solidFill>
              </a:rPr>
              <a:t>Поэтому, чтобы достойно жить,</a:t>
            </a:r>
          </a:p>
          <a:p>
            <a:pPr>
              <a:buNone/>
            </a:pPr>
            <a:r>
              <a:rPr dirty="0" lang="ru-RU" smtClean="0">
                <a:solidFill>
                  <a:srgbClr val="FFFF00"/>
                </a:solidFill>
              </a:rPr>
              <a:t>Мы очень многое обязаны.</a:t>
            </a:r>
          </a:p>
          <a:p>
            <a:pPr>
              <a:buNone/>
            </a:pPr>
            <a:r>
              <a:rPr dirty="0" lang="ru-RU" smtClean="0">
                <a:solidFill>
                  <a:srgbClr val="FF0000"/>
                </a:solidFill>
              </a:rPr>
              <a:t>-Мы обязаны уважать взгляды, свободу и достоинство окружающих сверстников и взрослых.</a:t>
            </a:r>
          </a:p>
          <a:p>
            <a:pPr>
              <a:buNone/>
            </a:pPr>
            <a:r>
              <a:rPr dirty="0" lang="ru-RU" smtClean="0">
                <a:solidFill>
                  <a:srgbClr val="FF0000"/>
                </a:solidFill>
              </a:rPr>
              <a:t>-Мы обязаны достойно вести себя в школе и за ее пределами.</a:t>
            </a:r>
          </a:p>
          <a:p>
            <a:pPr>
              <a:buNone/>
            </a:pPr>
            <a:r>
              <a:rPr dirty="0" lang="ru-RU" smtClean="0">
                <a:solidFill>
                  <a:srgbClr val="FF0000"/>
                </a:solidFill>
              </a:rPr>
              <a:t>-Мы обязаны ответственно относиться ко всем поручениям со стороны педагогов и родителей.</a:t>
            </a:r>
          </a:p>
          <a:p>
            <a:pPr>
              <a:buNone/>
            </a:pPr>
            <a:r>
              <a:rPr dirty="0" lang="ru-RU" smtClean="0">
                <a:solidFill>
                  <a:srgbClr val="FF0000"/>
                </a:solidFill>
              </a:rPr>
              <a:t>-Мы обязаны соблюдать законы общества.</a:t>
            </a:r>
          </a:p>
          <a:p>
            <a:pPr>
              <a:buNone/>
            </a:pPr>
            <a:endParaRPr dirty="0" lang="ru-RU"/>
          </a:p>
        </p:txBody>
      </p:sp>
      <p:pic>
        <p:nvPicPr>
          <p:cNvPr descr="15bc2b282536.jpg" id="4" name="Рисунок 3"/>
          <p:cNvPicPr>
            <a:picLocks noChangeAspect="1"/>
          </p:cNvPicPr>
          <p:nvPr/>
        </p:nvPicPr>
        <p:blipFill>
          <a:blip r:embed="rId3"/>
          <a:srcRect r="155"/>
          <a:stretch>
            <a:fillRect/>
          </a:stretch>
        </p:blipFill>
        <p:spPr>
          <a:xfrm>
            <a:off x="6514458" y="0"/>
            <a:ext cx="2486698" cy="2428868"/>
          </a:xfrm>
          <a:prstGeom prst="ellipse">
            <a:avLst/>
          </a:prstGeom>
        </p:spPr>
      </p:pic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alta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9000" y="0"/>
            <a:ext cx="5715000" cy="35337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Beluha_y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551013"/>
            <a:ext cx="5072066" cy="3306987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3" name="Рисунок 12" descr="beluha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720" y="285728"/>
            <a:ext cx="3428992" cy="278608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4" name="Содержимое 3" descr="0_3597_afe71802_XL.jpeg"/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4500562" y="3571876"/>
            <a:ext cx="4198026" cy="31432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f40954c9d5b1.jpg"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9144000" cy="6878047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7467600" cy="5768997"/>
          </a:xfrm>
        </p:spPr>
        <p:txBody>
          <a:bodyPr>
            <a:normAutofit/>
          </a:bodyPr>
          <a:lstStyle/>
          <a:p>
            <a:pPr>
              <a:buNone/>
            </a:pPr>
            <a:endParaRPr b="1" dirty="0" lang="ru-RU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>
              <a:buNone/>
            </a:pPr>
            <a:r>
              <a:rPr b="1" dirty="0" lang="ru-RU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Красуйся же вечно Алтай - голубой</a:t>
            </a:r>
          </a:p>
          <a:p>
            <a:pPr>
              <a:buNone/>
            </a:pPr>
            <a:r>
              <a:rPr b="1" dirty="0" lang="ru-RU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Цвети, молодей год от года</a:t>
            </a:r>
          </a:p>
          <a:p>
            <a:pPr>
              <a:buNone/>
            </a:pPr>
            <a:r>
              <a:rPr b="1" dirty="0" lang="ru-RU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Во славу великой отчизны родной</a:t>
            </a:r>
          </a:p>
          <a:p>
            <a:pPr>
              <a:buNone/>
            </a:pPr>
            <a:r>
              <a:rPr b="1" dirty="0" lang="ru-RU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Для счастья простого народа</a:t>
            </a:r>
          </a:p>
          <a:p>
            <a:pPr>
              <a:buNone/>
            </a:pPr>
            <a:r>
              <a:rPr b="1" dirty="0" lang="ru-RU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Гордимся мы тем, что в свободной стране</a:t>
            </a:r>
          </a:p>
          <a:p>
            <a:pPr>
              <a:buNone/>
            </a:pPr>
            <a:r>
              <a:rPr b="1" dirty="0" lang="ru-RU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Трудимся, творим, отдыхаем</a:t>
            </a:r>
          </a:p>
          <a:p>
            <a:pPr>
              <a:buNone/>
            </a:pPr>
            <a:r>
              <a:rPr b="1" dirty="0" lang="ru-RU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Гордимся и тем, что живем на земле</a:t>
            </a:r>
          </a:p>
          <a:p>
            <a:pPr>
              <a:buNone/>
            </a:pPr>
            <a:r>
              <a:rPr b="1" dirty="0" lang="ru-RU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На той, что зовется Алтаем!!!</a:t>
            </a:r>
            <a:endParaRPr b="1" dirty="0" lang="ru-RU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pic>
        <p:nvPicPr>
          <p:cNvPr descr="659px-Altai-geo-stub.svg.png" id="7" name="Содержимое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3570" y="4037471"/>
            <a:ext cx="3500430" cy="28205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271269067_4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29425"/>
          </a:xfrm>
        </p:spPr>
      </p:pic>
      <p:pic>
        <p:nvPicPr>
          <p:cNvPr id="5" name="Рисунок 4" descr="tovznak.jpg"/>
          <p:cNvPicPr>
            <a:picLocks noChangeAspect="1"/>
          </p:cNvPicPr>
          <p:nvPr/>
        </p:nvPicPr>
        <p:blipFill>
          <a:blip r:embed="rId3"/>
          <a:srcRect l="35000"/>
          <a:stretch>
            <a:fillRect/>
          </a:stretch>
        </p:blipFill>
        <p:spPr>
          <a:xfrm>
            <a:off x="6667496" y="5153025"/>
            <a:ext cx="2476504" cy="17049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02064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-1"/>
            <a:ext cx="9144001" cy="6858001"/>
          </a:xfrm>
          <a:prstGeom prst="rect">
            <a:avLst/>
          </a:prstGeom>
        </p:spPr>
      </p:pic>
      <p:pic>
        <p:nvPicPr>
          <p:cNvPr id="7" name="Рисунок 6" descr="tovznak.jpg"/>
          <p:cNvPicPr>
            <a:picLocks noChangeAspect="1"/>
          </p:cNvPicPr>
          <p:nvPr/>
        </p:nvPicPr>
        <p:blipFill>
          <a:blip r:embed="rId3"/>
          <a:srcRect r="65000"/>
          <a:stretch>
            <a:fillRect/>
          </a:stretch>
        </p:blipFill>
        <p:spPr>
          <a:xfrm>
            <a:off x="0" y="5153025"/>
            <a:ext cx="1333496" cy="17049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0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3857620" cy="6827986"/>
          </a:xfrm>
          <a:prstGeom prst="rect">
            <a:avLst/>
          </a:prstGeom>
        </p:spPr>
      </p:pic>
      <p:pic>
        <p:nvPicPr>
          <p:cNvPr id="5" name="Рисунок 4" descr="14961-420-42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1" y="0"/>
            <a:ext cx="4572000" cy="68335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image16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108309" cy="6858000"/>
          </a:xfrm>
          <a:prstGeom prst="rect">
            <a:avLst/>
          </a:prstGeom>
        </p:spPr>
      </p:pic>
      <p:pic>
        <p:nvPicPr>
          <p:cNvPr id="4" name="Рисунок 3" descr="19100901.jpg"/>
          <p:cNvPicPr>
            <a:picLocks noChangeAspect="1"/>
          </p:cNvPicPr>
          <p:nvPr/>
        </p:nvPicPr>
        <p:blipFill>
          <a:blip r:embed="rId3"/>
          <a:srcRect l="63500" t="21536" b="20181"/>
          <a:stretch>
            <a:fillRect/>
          </a:stretch>
        </p:blipFill>
        <p:spPr>
          <a:xfrm>
            <a:off x="0" y="785794"/>
            <a:ext cx="2317744" cy="30718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beluh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altay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72330" y="0"/>
            <a:ext cx="2071670" cy="12809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7467600" cy="5911873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B0F0"/>
                </a:solidFill>
              </a:rPr>
              <a:t>Ученик! Если ты интересуешься политикой и экономикой своей страны, то являешься настоящим ее гражданином. Для твоего возраста- золотые качества!</a:t>
            </a:r>
          </a:p>
          <a:p>
            <a:pPr>
              <a:buNone/>
            </a:pPr>
            <a:r>
              <a:rPr lang="ru-RU" dirty="0" smtClean="0">
                <a:solidFill>
                  <a:srgbClr val="00B0F0"/>
                </a:solidFill>
              </a:rPr>
              <a:t>Стоит оглянуться вокруг, и ты увидишь, что жизнь кипит, а ты маленький винтик в большой государственной машине. И как хорошо, если ты заинтересован в устройстве этой машины! </a:t>
            </a:r>
          </a:p>
          <a:p>
            <a:pPr>
              <a:buNone/>
            </a:pPr>
            <a:r>
              <a:rPr lang="ru-RU" dirty="0" smtClean="0">
                <a:solidFill>
                  <a:srgbClr val="00B0F0"/>
                </a:solidFill>
              </a:rPr>
              <a:t>Быть осведомленным в законах сейчас- это признак успешности в будущем.</a:t>
            </a:r>
            <a:endParaRPr lang="ru-RU" dirty="0">
              <a:solidFill>
                <a:srgbClr val="00B0F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28794" y="428604"/>
            <a:ext cx="483517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  <a:effectLst/>
              </a:rPr>
              <a:t>Мысли мудрых</a:t>
            </a:r>
            <a:endParaRPr lang="ru-RU" sz="5400" b="1" cap="none" spc="0" dirty="0">
              <a:ln/>
              <a:solidFill>
                <a:schemeClr val="accent5">
                  <a:tint val="50000"/>
                  <a:satMod val="180000"/>
                </a:schemeClr>
              </a:soli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1428736"/>
            <a:ext cx="911179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Народ должен защищать закон, </a:t>
            </a:r>
          </a:p>
          <a:p>
            <a:pPr algn="ctr"/>
            <a:r>
              <a:rPr lang="ru-RU" sz="36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к</a:t>
            </a:r>
            <a:r>
              <a:rPr lang="ru-RU" sz="36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ак свой оплот, как о</a:t>
            </a:r>
            <a:r>
              <a:rPr lang="ru-RU" sz="36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хранительную стену.   </a:t>
            </a:r>
          </a:p>
          <a:p>
            <a:pPr algn="ctr"/>
            <a:r>
              <a:rPr lang="ru-RU" sz="36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Гераклит.</a:t>
            </a:r>
            <a:endParaRPr lang="ru-RU" sz="36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3500438"/>
            <a:ext cx="5387950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Нравы- это люди,</a:t>
            </a:r>
          </a:p>
          <a:p>
            <a:pPr algn="ctr"/>
            <a:r>
              <a: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</a:t>
            </a:r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аконы- разум страны!</a:t>
            </a:r>
          </a:p>
          <a:p>
            <a:pPr algn="ctr"/>
            <a:r>
              <a:rPr lang="ru-RU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О.Де.Бальзак.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57224" y="5657671"/>
            <a:ext cx="807246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Никто не должен быть </a:t>
            </a:r>
          </a:p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    умнее закона.      Аристотель.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8" name="Рисунок 7" descr="bs00979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72198" y="2714620"/>
            <a:ext cx="2494025" cy="26622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7467600" cy="5768997"/>
          </a:xfrm>
        </p:spPr>
        <p:txBody>
          <a:bodyPr>
            <a:noAutofit/>
          </a:bodyPr>
          <a:lstStyle/>
          <a:p>
            <a:pPr>
              <a:buNone/>
            </a:pPr>
            <a:endParaRPr lang="ru-RU" sz="3600" dirty="0" smtClean="0">
              <a:solidFill>
                <a:srgbClr val="28BA10"/>
              </a:solidFill>
            </a:endParaRPr>
          </a:p>
          <a:p>
            <a:pPr>
              <a:buNone/>
            </a:pPr>
            <a:r>
              <a:rPr lang="ru-RU" sz="3600" b="1" dirty="0" smtClean="0">
                <a:solidFill>
                  <a:schemeClr val="accent2"/>
                </a:solidFill>
              </a:rPr>
              <a:t>Конституция</a:t>
            </a:r>
            <a:r>
              <a:rPr lang="ru-RU" sz="3600" b="1" dirty="0" smtClean="0">
                <a:solidFill>
                  <a:srgbClr val="28BA10"/>
                </a:solidFill>
              </a:rPr>
              <a:t>- основной закон государства, определяющий его общественное и государственное устройство, порядок и принципы образования представительных органов власти, избирательную систему, основные права и обязанности граждан.</a:t>
            </a:r>
            <a:endParaRPr lang="ru-RU" sz="3600" b="1" dirty="0">
              <a:solidFill>
                <a:srgbClr val="28BA10"/>
              </a:solidFill>
            </a:endParaRPr>
          </a:p>
        </p:txBody>
      </p:sp>
      <p:pic>
        <p:nvPicPr>
          <p:cNvPr id="5" name="Рисунок 4" descr="kniga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13796" y="4840740"/>
            <a:ext cx="3530204" cy="20172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00298" y="285728"/>
            <a:ext cx="6429420" cy="607223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                    </a:t>
            </a:r>
            <a:r>
              <a:rPr lang="ru-RU" dirty="0" smtClean="0">
                <a:solidFill>
                  <a:srgbClr val="FF0000"/>
                </a:solidFill>
              </a:rPr>
              <a:t>Конституция 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             Российской Федерации -</a:t>
            </a:r>
          </a:p>
          <a:p>
            <a:pPr>
              <a:buNone/>
            </a:pPr>
            <a:r>
              <a:rPr lang="ru-RU" dirty="0" smtClean="0"/>
              <a:t>      основной закон Российской Федерации; единый, имеющий высшую юридическую силу, прямое действие и верховенство на всей территории РФ, политико-правовой акт, посредством которого народ учредил основные принципы устройства общества  и государства, закрепил охраняемые государством  права, свободы и обязанности человека и гражданина.</a:t>
            </a:r>
            <a:endParaRPr lang="ru-RU" dirty="0"/>
          </a:p>
        </p:txBody>
      </p:sp>
      <p:pic>
        <p:nvPicPr>
          <p:cNvPr id="5" name="Рисунок 4" descr="p139806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377558" cy="38576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altai_r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04075" y="0"/>
            <a:ext cx="4939925" cy="3286124"/>
          </a:xfrm>
        </p:spPr>
      </p:pic>
      <p:sp>
        <p:nvSpPr>
          <p:cNvPr id="5" name="Прямоугольник 4"/>
          <p:cNvSpPr/>
          <p:nvPr/>
        </p:nvSpPr>
        <p:spPr>
          <a:xfrm>
            <a:off x="0" y="3500438"/>
            <a:ext cx="8113376" cy="31700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Республика Алтай, являясь</a:t>
            </a:r>
          </a:p>
          <a:p>
            <a:pPr algn="ctr"/>
            <a:r>
              <a:rPr lang="ru-RU" sz="40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равноправным субъектом РФ,</a:t>
            </a:r>
          </a:p>
          <a:p>
            <a:pPr algn="ctr"/>
            <a:r>
              <a:rPr lang="ru-RU" sz="40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т</a:t>
            </a:r>
            <a:r>
              <a:rPr lang="ru-RU" sz="40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акже имеет свой основной закон</a:t>
            </a:r>
            <a:r>
              <a:rPr lang="ru-RU" sz="40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-</a:t>
            </a:r>
          </a:p>
          <a:p>
            <a:pPr algn="ctr"/>
            <a:r>
              <a:rPr lang="ru-RU" sz="40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Конституцию РА, которая была</a:t>
            </a:r>
          </a:p>
          <a:p>
            <a:pPr algn="ctr"/>
            <a:r>
              <a:rPr lang="ru-RU" sz="40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 принята 7 июня 1997 года.</a:t>
            </a:r>
          </a:p>
        </p:txBody>
      </p:sp>
      <p:pic>
        <p:nvPicPr>
          <p:cNvPr id="8" name="Рисунок 7" descr="250px-Berg_Beluch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832746"/>
            <a:ext cx="3643338" cy="23754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7467600" cy="5768997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200" b="1" i="1" dirty="0" smtClean="0">
                <a:solidFill>
                  <a:schemeClr val="accent6">
                    <a:lumMod val="75000"/>
                  </a:schemeClr>
                </a:solidFill>
              </a:rPr>
              <a:t>      </a:t>
            </a:r>
            <a:r>
              <a:rPr lang="ru-RU" sz="3200" b="1" i="1" dirty="0" smtClean="0">
                <a:solidFill>
                  <a:srgbClr val="FF0000"/>
                </a:solidFill>
              </a:rPr>
              <a:t>Конституция Республики Алтай-    </a:t>
            </a:r>
          </a:p>
          <a:p>
            <a:pPr>
              <a:buNone/>
            </a:pPr>
            <a:r>
              <a:rPr lang="ru-RU" sz="3200" b="1" i="1" dirty="0" smtClean="0">
                <a:solidFill>
                  <a:schemeClr val="accent6">
                    <a:lumMod val="75000"/>
                  </a:schemeClr>
                </a:solidFill>
              </a:rPr>
              <a:t>             основной закон республики, обладающий высшей юридической и устанавливающей государственное устройство республики, систему и организацию органов государственной власти и органов местного самоуправления и закрепляющий права и свободы человека и гражданина как высшей ценности.</a:t>
            </a:r>
            <a:endParaRPr lang="ru-RU" sz="3200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7" name="Рисунок 6" descr="book29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0826" y="4857760"/>
            <a:ext cx="2258631" cy="18573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7467600" cy="5697559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                            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</a:rPr>
              <a:t>Конституция                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</a:rPr>
              <a:t>             Республики Алтай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6" name="Стрелка углом вверх 5"/>
          <p:cNvSpPr/>
          <p:nvPr/>
        </p:nvSpPr>
        <p:spPr>
          <a:xfrm rot="10800000">
            <a:off x="857224" y="1428736"/>
            <a:ext cx="1438860" cy="1123142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142976" y="2643182"/>
            <a:ext cx="344196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Bookman Old Style" pitchFamily="18" charset="0"/>
              </a:rPr>
              <a:t>Преамбула </a:t>
            </a:r>
            <a:endParaRPr lang="ru-RU" sz="3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Bookman Old Style" pitchFamily="18" charset="0"/>
            </a:endParaRPr>
          </a:p>
        </p:txBody>
      </p:sp>
      <p:sp>
        <p:nvSpPr>
          <p:cNvPr id="10" name="Стрелка углом 9"/>
          <p:cNvSpPr/>
          <p:nvPr/>
        </p:nvSpPr>
        <p:spPr>
          <a:xfrm rot="5400000">
            <a:off x="5464975" y="2678901"/>
            <a:ext cx="1428760" cy="1928826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143372" y="4143380"/>
            <a:ext cx="3552576" cy="147732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Bookman Old Style" pitchFamily="18" charset="0"/>
              </a:rPr>
              <a:t> </a:t>
            </a:r>
            <a:r>
              <a:rPr lang="ru-RU" sz="3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Bookman Old Style" pitchFamily="18" charset="0"/>
              </a:rPr>
              <a:t>7 разделов</a:t>
            </a:r>
          </a:p>
          <a:p>
            <a:pPr algn="ctr"/>
            <a:r>
              <a:rPr lang="ru-RU" sz="3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Bookman Old Style" pitchFamily="18" charset="0"/>
              </a:rPr>
              <a:t>151 статья</a:t>
            </a:r>
            <a:endParaRPr lang="ru-RU" sz="3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Bookman Old Style" pitchFamily="18" charset="0"/>
            </a:endParaRPr>
          </a:p>
        </p:txBody>
      </p:sp>
      <p:pic>
        <p:nvPicPr>
          <p:cNvPr id="12" name="Рисунок 11" descr="konrosfe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750949"/>
            <a:ext cx="4000496" cy="31070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Стандартная">
      <a:dk1>
        <a:sysClr val="windowText" lastClr="000000"/>
      </a:dk1>
      <a:lt1>
        <a:sysClr val="window" lastClr="F4F4F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4F4F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4F4F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514</TotalTime>
  <Words>1155</Words>
  <Application>Microsoft Office PowerPoint</Application>
  <PresentationFormat>Экран (4:3)</PresentationFormat>
  <Paragraphs>153</Paragraphs>
  <Slides>36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37" baseType="lpstr">
      <vt:lpstr>Техническая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         Государственное Собрание -                                             Эл-Курултай  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57</cp:revision>
  <dcterms:created xsi:type="dcterms:W3CDTF">2010-09-07T05:07:16Z</dcterms:created>
  <dcterms:modified xsi:type="dcterms:W3CDTF">2011-09-07T15:31:36Z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1595332</vt:lpwstr>
  </property>
  <property fmtid="{D5CDD505-2E9C-101B-9397-08002B2CF9AE}" name="NXPowerLiteSettings" pid="3">
    <vt:lpwstr>F6000400038000</vt:lpwstr>
  </property>
  <property fmtid="{D5CDD505-2E9C-101B-9397-08002B2CF9AE}" name="NXPowerLiteVersion" pid="4">
    <vt:lpwstr>D4.3.1</vt:lpwstr>
  </property>
</Properties>
</file>