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4BA6DA-B9B8-4FB7-8570-A4AFBC0F0887}" type="datetimeFigureOut">
              <a:rPr lang="ru-RU" smtClean="0"/>
              <a:pPr/>
              <a:t>29.04.2014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F56F89-84C2-4C2B-9EF5-BAFC562EEAA6}" type="slidenum">
              <a:rPr lang="ru-RU" smtClean="0"/>
              <a:pPr/>
              <a:t>‹#›</a:t>
            </a:fld>
            <a:endParaRPr lang="ru-RU"/>
          </a:p>
        </p:txBody>
      </p:sp>
    </p:spTree>
    <p:extLst>
      <p:ext uri="{BB962C8B-B14F-4D97-AF65-F5344CB8AC3E}">
        <p14:creationId xmlns:p14="http://schemas.microsoft.com/office/powerpoint/2010/main" xmlns="" val="3770618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4F0034-6ABD-41B0-A0D9-66B1814A855A}" type="slidenum">
              <a:rPr lang="ru-RU" smtClean="0"/>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A0D3990-05C0-497B-B56A-59A2288D579F}" type="datetimeFigureOut">
              <a:rPr lang="ru-RU" smtClean="0"/>
              <a:pPr/>
              <a:t>29.04.2014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4F0034-6ABD-41B0-A0D9-66B1814A855A}" type="slidenum">
              <a:rPr lang="ru-RU" smtClean="0"/>
              <a:pPr/>
              <a:t>‹#›</a:t>
            </a:fld>
            <a:endParaRPr lang="ru-RU"/>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4A0D3990-05C0-497B-B56A-59A2288D579F}" type="datetimeFigureOut">
              <a:rPr lang="ru-RU" smtClean="0"/>
              <a:pPr/>
              <a:t>29.04.2014</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24F0034-6ABD-41B0-A0D9-66B1814A855A}" type="slidenum">
              <a:rPr lang="ru-RU" smtClean="0"/>
              <a:pPr/>
              <a:t>‹#›</a:t>
            </a:fld>
            <a:endParaRPr lang="ru-RU"/>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arget="../media/image1.jpeg" Type="http://schemas.openxmlformats.org/officeDocument/2006/relationships/image"/><Relationship Id="rId1" Target="../slideLayouts/slideLayout2.xml" Type="http://schemas.openxmlformats.org/officeDocument/2006/relationships/slideLayout"/></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arget="../media/image2.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arget="../media/image4.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5.jpeg" Type="http://schemas.openxmlformats.org/officeDocument/2006/relationships/imag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Княжество Монако</a:t>
            </a:r>
            <a:endParaRPr lang="ru-RU" dirty="0"/>
          </a:p>
        </p:txBody>
      </p:sp>
      <p:sp>
        <p:nvSpPr>
          <p:cNvPr id="3" name="Подзаголовок 2"/>
          <p:cNvSpPr>
            <a:spLocks noGrp="1"/>
          </p:cNvSpPr>
          <p:nvPr>
            <p:ph type="subTitle" idx="1"/>
          </p:nvPr>
        </p:nvSpPr>
        <p:spPr>
          <a:xfrm>
            <a:off x="1009442" y="4777380"/>
            <a:ext cx="7117180" cy="1747964"/>
          </a:xfrm>
        </p:spPr>
        <p:txBody>
          <a:bodyPr>
            <a:normAutofit lnSpcReduction="10000"/>
          </a:bodyPr>
          <a:lstStyle/>
          <a:p>
            <a:r>
              <a:rPr lang="ru-RU" dirty="0" smtClean="0"/>
              <a:t>Подготовила</a:t>
            </a:r>
          </a:p>
          <a:p>
            <a:r>
              <a:rPr lang="ru-RU" dirty="0"/>
              <a:t>у</a:t>
            </a:r>
            <a:r>
              <a:rPr lang="ru-RU" dirty="0" smtClean="0"/>
              <a:t>ченица 11 класса МБОУ Кульбаковской сош</a:t>
            </a:r>
          </a:p>
          <a:p>
            <a:r>
              <a:rPr lang="ru-RU" dirty="0" smtClean="0"/>
              <a:t>Слизнова Татьяна</a:t>
            </a:r>
          </a:p>
          <a:p>
            <a:pPr algn="ctr"/>
            <a:r>
              <a:rPr lang="ru-RU" dirty="0" smtClean="0"/>
              <a:t>2013</a:t>
            </a:r>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xmlns="" val="28124935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0648"/>
            <a:ext cx="7125113" cy="924475"/>
          </a:xfrm>
        </p:spPr>
        <p:txBody>
          <a:bodyPr/>
          <a:lstStyle/>
          <a:p>
            <a:r>
              <a:rPr lang="ru-RU" dirty="0" smtClean="0"/>
              <a:t>Княжество Монако</a:t>
            </a:r>
            <a:endParaRPr lang="ru-RU" dirty="0"/>
          </a:p>
        </p:txBody>
      </p:sp>
      <p:sp>
        <p:nvSpPr>
          <p:cNvPr id="3" name="Объект 2"/>
          <p:cNvSpPr>
            <a:spLocks noGrp="1"/>
          </p:cNvSpPr>
          <p:nvPr>
            <p:ph idx="1"/>
          </p:nvPr>
        </p:nvSpPr>
        <p:spPr>
          <a:xfrm>
            <a:off x="899592" y="764704"/>
            <a:ext cx="7125112" cy="4051437"/>
          </a:xfrm>
        </p:spPr>
        <p:txBody>
          <a:bodyPr/>
          <a:lstStyle/>
          <a:p>
            <a:pPr marL="0" indent="0">
              <a:buNone/>
            </a:pPr>
            <a:r>
              <a:rPr lang="ru-RU" dirty="0" smtClean="0"/>
              <a:t>Столица – Монако/Монако-</a:t>
            </a:r>
            <a:r>
              <a:rPr lang="ru-RU" dirty="0" err="1" smtClean="0"/>
              <a:t>Вилль</a:t>
            </a:r>
            <a:endParaRPr lang="ru-RU" dirty="0" smtClean="0"/>
          </a:p>
          <a:p>
            <a:pPr marL="0" indent="0">
              <a:buNone/>
            </a:pPr>
            <a:r>
              <a:rPr lang="ru-RU" dirty="0"/>
              <a:t>Площадь страны составляет 2,02 км². За последние 20 лет территория страны увеличилась почти на 40 га за счёт осушения морских территорий</a:t>
            </a:r>
            <a:r>
              <a:rPr lang="ru-RU" dirty="0" smtClean="0"/>
              <a:t>.</a:t>
            </a:r>
          </a:p>
          <a:p>
            <a:pPr marL="0" indent="0">
              <a:buNone/>
            </a:pPr>
            <a:r>
              <a:rPr lang="ru-RU" dirty="0"/>
              <a:t>Государственный язык - французский. Жители говорят также на </a:t>
            </a:r>
            <a:r>
              <a:rPr lang="ru-RU" dirty="0" err="1"/>
              <a:t>монегасском</a:t>
            </a:r>
            <a:r>
              <a:rPr lang="ru-RU" dirty="0"/>
              <a:t>, итальянском и английском языках.</a:t>
            </a:r>
          </a:p>
          <a:p>
            <a:pPr marL="0" indent="0">
              <a:buNone/>
            </a:pP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11960" y="3553952"/>
            <a:ext cx="4935416" cy="32882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110238" y="4690230"/>
            <a:ext cx="3672407" cy="1015663"/>
          </a:xfrm>
          <a:prstGeom prst="rect">
            <a:avLst/>
          </a:prstGeom>
          <a:noFill/>
        </p:spPr>
        <p:txBody>
          <a:bodyPr wrap="square" lIns="91440" tIns="45720" rIns="91440" bIns="45720">
            <a:spAutoFit/>
          </a:bodyPr>
          <a:lstStyle/>
          <a:p>
            <a:pPr algn="ct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Старый город Монако – столица и резиденция князя Монако</a:t>
            </a:r>
            <a:endPar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6" name="Прямая со стрелкой 5"/>
          <p:cNvCxnSpPr/>
          <p:nvPr/>
        </p:nvCxnSpPr>
        <p:spPr>
          <a:xfrm>
            <a:off x="323528" y="5705892"/>
            <a:ext cx="3888432"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615787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Климат</a:t>
            </a:r>
            <a:endParaRPr lang="ru-RU" dirty="0"/>
          </a:p>
        </p:txBody>
      </p:sp>
      <p:sp>
        <p:nvSpPr>
          <p:cNvPr id="3" name="Объект 2"/>
          <p:cNvSpPr>
            <a:spLocks noGrp="1"/>
          </p:cNvSpPr>
          <p:nvPr>
            <p:ph idx="1"/>
          </p:nvPr>
        </p:nvSpPr>
        <p:spPr/>
        <p:txBody>
          <a:bodyPr>
            <a:normAutofit lnSpcReduction="10000"/>
          </a:bodyPr>
          <a:lstStyle/>
          <a:p>
            <a:pPr marL="0" indent="0">
              <a:buNone/>
            </a:pPr>
            <a:r>
              <a:rPr lang="ru-RU" dirty="0"/>
              <a:t>Климат в Монако - средиземноморский: умеренно теплая зима (средняя температура января +8° С) и сухое солнечное лето (средняя температура июля +24° С). Число солнечных дней в году – около 300. Неустойчивую погоду и моросящие дожди, которые продолжаются обычно не больше 3 дней, приносит сильный восточный или южный ветер с моря «марин». Из внутренних районов Франции дует порывистый, сухой и холодный ветер «мистраль», несущий понижение температуры. Приморские Альпы защищают Монако от холодных северных ветров. Летом морские бризы оказывают охлаждающее влияние на побережье. Благодаря мягким климатическим условиям Монако является популярным курортом. Среднее годовое количество осадков 1300 мм. Выпадают они в основном осенью.</a:t>
            </a:r>
          </a:p>
        </p:txBody>
      </p:sp>
    </p:spTree>
    <p:extLst>
      <p:ext uri="{BB962C8B-B14F-4D97-AF65-F5344CB8AC3E}">
        <p14:creationId xmlns:p14="http://schemas.microsoft.com/office/powerpoint/2010/main" xmlns="" val="6037981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География</a:t>
            </a:r>
            <a:endParaRPr lang="ru-RU" dirty="0"/>
          </a:p>
        </p:txBody>
      </p:sp>
      <p:sp>
        <p:nvSpPr>
          <p:cNvPr id="3" name="Объект 2"/>
          <p:cNvSpPr>
            <a:spLocks noGrp="1"/>
          </p:cNvSpPr>
          <p:nvPr>
            <p:ph idx="1"/>
          </p:nvPr>
        </p:nvSpPr>
        <p:spPr/>
        <p:txBody>
          <a:bodyPr>
            <a:normAutofit fontScale="85000" lnSpcReduction="10000"/>
          </a:bodyPr>
          <a:lstStyle/>
          <a:p>
            <a:pPr marL="0" indent="0">
              <a:buNone/>
            </a:pPr>
            <a:r>
              <a:rPr lang="ru-RU" dirty="0"/>
              <a:t>Княжество </a:t>
            </a:r>
            <a:r>
              <a:rPr lang="ru-RU" dirty="0" smtClean="0"/>
              <a:t>Монако – одно </a:t>
            </a:r>
            <a:r>
              <a:rPr lang="ru-RU" dirty="0"/>
              <a:t>из самых маленьких государств </a:t>
            </a:r>
            <a:r>
              <a:rPr lang="ru-RU" dirty="0" smtClean="0"/>
              <a:t>мира. </a:t>
            </a:r>
            <a:r>
              <a:rPr lang="ru-RU" dirty="0"/>
              <a:t>Расположено на юге Европы, на берегу Средиземного моря, близ границы Франции и Италии. </a:t>
            </a:r>
            <a:r>
              <a:rPr lang="ru-RU" dirty="0" smtClean="0"/>
              <a:t>Монако </a:t>
            </a:r>
            <a:r>
              <a:rPr lang="ru-RU" dirty="0"/>
              <a:t>включает слившиеся округа-города Монако (старый город), Монте-Карло, Ла-</a:t>
            </a:r>
            <a:r>
              <a:rPr lang="ru-RU" dirty="0" err="1"/>
              <a:t>Кондамин</a:t>
            </a:r>
            <a:r>
              <a:rPr lang="ru-RU" dirty="0"/>
              <a:t> (деловой центр и порт) и </a:t>
            </a:r>
            <a:r>
              <a:rPr lang="ru-RU" dirty="0" err="1"/>
              <a:t>Фонвьей</a:t>
            </a:r>
            <a:r>
              <a:rPr lang="ru-RU" dirty="0"/>
              <a:t> (промышленный район).</a:t>
            </a:r>
          </a:p>
          <a:p>
            <a:pPr marL="0" indent="0">
              <a:buNone/>
            </a:pPr>
            <a:endParaRPr lang="ru-RU" dirty="0"/>
          </a:p>
          <a:p>
            <a:pPr marL="0" indent="0">
              <a:buNone/>
            </a:pPr>
            <a:r>
              <a:rPr lang="ru-RU" dirty="0"/>
              <a:t>Столица страны город Монако (3 тыс. жителей), живописно расположившийся на плоской площадке скалы, в целом сохранил средневековый облик. Основные достопримечательности города - княжеский дворцовый комплекс, построенный в 13-19 вв.; знаменитый </a:t>
            </a:r>
            <a:r>
              <a:rPr lang="ru-RU" dirty="0" err="1"/>
              <a:t>Окаеанографический</a:t>
            </a:r>
            <a:r>
              <a:rPr lang="ru-RU" dirty="0"/>
              <a:t> музей, ежегодно принимающий большое число посетителей; Музей первобытной антропологии; кафедральный собор, возведенный в конце 19 в. в </a:t>
            </a:r>
            <a:r>
              <a:rPr lang="ru-RU" dirty="0" err="1"/>
              <a:t>псевдороманском</a:t>
            </a:r>
            <a:r>
              <a:rPr lang="ru-RU" dirty="0"/>
              <a:t> стиле. В Ла-</a:t>
            </a:r>
            <a:r>
              <a:rPr lang="ru-RU" dirty="0" err="1"/>
              <a:t>Кондамине</a:t>
            </a:r>
            <a:r>
              <a:rPr lang="ru-RU" dirty="0"/>
              <a:t> проживает большая часть населения страны. Здесь находятся морской порт, национальная библиотека и стадион. Монте-Карло всемирно известен своими казино.</a:t>
            </a:r>
          </a:p>
        </p:txBody>
      </p:sp>
    </p:spTree>
    <p:extLst>
      <p:ext uri="{BB962C8B-B14F-4D97-AF65-F5344CB8AC3E}">
        <p14:creationId xmlns:p14="http://schemas.microsoft.com/office/powerpoint/2010/main" xmlns="" val="40916726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10901" y="-14361"/>
            <a:ext cx="5518540" cy="68723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1" y="2098380"/>
            <a:ext cx="3610901" cy="1323439"/>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4000" b="1" i="1" dirty="0" smtClean="0">
                <a:ln w="50800"/>
                <a:solidFill>
                  <a:schemeClr val="bg1">
                    <a:shade val="50000"/>
                  </a:schemeClr>
                </a:solidFill>
                <a:latin typeface="Times New Roman" pitchFamily="18" charset="0"/>
                <a:cs typeface="Times New Roman" pitchFamily="18" charset="0"/>
              </a:rPr>
              <a:t>Карта княжества</a:t>
            </a:r>
            <a:endParaRPr lang="ru-RU" sz="4000" b="1" i="1" dirty="0">
              <a:ln w="50800"/>
              <a:solidFill>
                <a:schemeClr val="bg1">
                  <a:shade val="50000"/>
                </a:schemeClr>
              </a:solidFill>
              <a:latin typeface="Times New Roman" pitchFamily="18" charset="0"/>
              <a:cs typeface="Times New Roman" pitchFamily="18" charset="0"/>
            </a:endParaRPr>
          </a:p>
        </p:txBody>
      </p:sp>
      <p:cxnSp>
        <p:nvCxnSpPr>
          <p:cNvPr id="6" name="Прямая со стрелкой 5"/>
          <p:cNvCxnSpPr>
            <a:endCxn id="3074" idx="1"/>
          </p:cNvCxnSpPr>
          <p:nvPr/>
        </p:nvCxnSpPr>
        <p:spPr>
          <a:xfrm>
            <a:off x="395536" y="3421819"/>
            <a:ext cx="3215365" cy="1"/>
          </a:xfrm>
          <a:prstGeom prst="straightConnector1">
            <a:avLst/>
          </a:prstGeom>
          <a:ln w="57150">
            <a:solidFill>
              <a:schemeClr val="bg1"/>
            </a:solidFill>
            <a:prstDash val="soli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973576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777240"/>
            <a:ext cx="9144000" cy="60807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0" y="0"/>
            <a:ext cx="9144000" cy="830997"/>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r>
              <a:rPr lang="ru-RU" sz="4800" b="1" i="1" dirty="0" smtClean="0">
                <a:ln w="50800"/>
                <a:solidFill>
                  <a:schemeClr val="bg1">
                    <a:shade val="50000"/>
                  </a:schemeClr>
                </a:solidFill>
                <a:latin typeface="Times New Roman" pitchFamily="18" charset="0"/>
                <a:cs typeface="Times New Roman" pitchFamily="18" charset="0"/>
              </a:rPr>
              <a:t>Казино в Монте-Карло</a:t>
            </a:r>
            <a:endParaRPr lang="ru-RU" sz="4800" b="1" i="1" cap="none" spc="0" dirty="0">
              <a:ln w="50800"/>
              <a:solidFill>
                <a:schemeClr val="bg1">
                  <a:shade val="50000"/>
                </a:schemeClr>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22684230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0648"/>
            <a:ext cx="7125113" cy="924475"/>
          </a:xfrm>
        </p:spPr>
        <p:txBody>
          <a:bodyPr/>
          <a:lstStyle/>
          <a:p>
            <a:r>
              <a:rPr lang="ru-RU" dirty="0" smtClean="0"/>
              <a:t>Туризм</a:t>
            </a:r>
            <a:endParaRPr lang="ru-RU" dirty="0"/>
          </a:p>
        </p:txBody>
      </p:sp>
      <p:sp>
        <p:nvSpPr>
          <p:cNvPr id="3" name="Объект 2"/>
          <p:cNvSpPr>
            <a:spLocks noGrp="1"/>
          </p:cNvSpPr>
          <p:nvPr>
            <p:ph idx="1"/>
          </p:nvPr>
        </p:nvSpPr>
        <p:spPr>
          <a:xfrm>
            <a:off x="467544" y="1340768"/>
            <a:ext cx="8496943" cy="5328591"/>
          </a:xfrm>
        </p:spPr>
        <p:txBody>
          <a:bodyPr>
            <a:normAutofit fontScale="85000" lnSpcReduction="10000"/>
          </a:bodyPr>
          <a:lstStyle/>
          <a:p>
            <a:pPr marL="0" indent="0">
              <a:buNone/>
            </a:pPr>
            <a:r>
              <a:rPr lang="ru-RU" dirty="0"/>
              <a:t>Как правило, карликовые государства не могут похвастаться огромной популярностью у туристов. Исключение из этого правила составляет разве что Монако, княжество, чьё название стало синонимом роскоши, избранности и достатка.</a:t>
            </a:r>
            <a:br>
              <a:rPr lang="ru-RU" dirty="0"/>
            </a:br>
            <a:r>
              <a:rPr lang="ru-RU" dirty="0"/>
              <a:t>Несмотря на то, что эту страну можно обойти пешком за пару часов, она как магнитом притягивает к себе все сливки мирового общества. </a:t>
            </a:r>
            <a:r>
              <a:rPr lang="ru-RU" b="1" dirty="0"/>
              <a:t>Туризм в Монако </a:t>
            </a:r>
            <a:r>
              <a:rPr lang="ru-RU" dirty="0"/>
              <a:t>пользовался бы необычайным спросом, если бы был хоть чуть-чуть доступнее. Но княжество и не думает снижать планку, на </a:t>
            </a:r>
            <a:r>
              <a:rPr lang="ru-RU" b="1" dirty="0"/>
              <a:t>отдых в Монако</a:t>
            </a:r>
            <a:r>
              <a:rPr lang="ru-RU" dirty="0"/>
              <a:t> приезжают только те, кто может себе позволить без сожаления спустить в казино целое состояние.</a:t>
            </a:r>
            <a:br>
              <a:rPr lang="ru-RU" dirty="0"/>
            </a:br>
            <a:r>
              <a:rPr lang="ru-RU" dirty="0"/>
              <a:t>Туры в Монако сложно разделить по направлениям, в крохотном государстве границы удовольствий весьма размыты. Тем не менее, туристы по достоинству могут оценить</a:t>
            </a:r>
            <a:r>
              <a:rPr lang="ru-RU" b="1" dirty="0"/>
              <a:t> пляжный отдых в Монако</a:t>
            </a:r>
            <a:r>
              <a:rPr lang="ru-RU" dirty="0"/>
              <a:t> и возможности местного дайвинга. Государство считается ярким культурным центром Европы, и </a:t>
            </a:r>
            <a:r>
              <a:rPr lang="ru-RU" b="1" dirty="0"/>
              <a:t>экскурсии в Монако</a:t>
            </a:r>
            <a:r>
              <a:rPr lang="ru-RU" dirty="0"/>
              <a:t> обязательно приведут вас в зал Гарнье, где родился легендарный Русский балет Дягилева. Недалеко (впрочем, тут всё укладывается в рамки «недалеко») находится Океанографический музей Монако, который долгие годы возглавлял Жак-Ив Кусто. Вечером тут принято предаваться удовольствиям и азартным играм, ведь именно здесь расположено знаменитое Монте-Карло, самый богатый район города, где находятся фешенебельные резиденции и лучшие казино мира.</a:t>
            </a:r>
            <a:br>
              <a:rPr lang="ru-RU" dirty="0"/>
            </a:br>
            <a:r>
              <a:rPr lang="ru-RU" dirty="0"/>
              <a:t>Но приезжать в Монако интереснее в то время, когда страна охвачена очередным культурным или спортивным праздником. Ежегодно тут проходит Международный цирковой фестиваль, один из этапов </a:t>
            </a:r>
            <a:r>
              <a:rPr lang="ru-RU" dirty="0" smtClean="0"/>
              <a:t>Формулы-1 </a:t>
            </a:r>
            <a:r>
              <a:rPr lang="ru-RU" dirty="0"/>
              <a:t>Гран-при Монако, престижный Международный турнир по конкуру, а также матчи за Суперкубок УЕФА.</a:t>
            </a:r>
          </a:p>
        </p:txBody>
      </p:sp>
    </p:spTree>
    <p:extLst>
      <p:ext uri="{BB962C8B-B14F-4D97-AF65-F5344CB8AC3E}">
        <p14:creationId xmlns:p14="http://schemas.microsoft.com/office/powerpoint/2010/main" xmlns="" val="28903660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0" y="188640"/>
            <a:ext cx="9146858" cy="1077218"/>
          </a:xfrm>
          <a:prstGeom prst="rect">
            <a:avLst/>
          </a:prstGeom>
          <a:solidFill>
            <a:srgbClr val="00B0F0">
              <a:alpha val="23000"/>
            </a:srgbClr>
          </a:solidFill>
        </p:spPr>
        <p:style>
          <a:lnRef idx="0">
            <a:schemeClr val="accent4"/>
          </a:lnRef>
          <a:fillRef idx="3">
            <a:schemeClr val="accent4"/>
          </a:fillRef>
          <a:effectRef idx="3">
            <a:schemeClr val="accent4"/>
          </a:effectRef>
          <a:fontRef idx="minor">
            <a:schemeClr val="lt1"/>
          </a:fontRef>
        </p:style>
        <p:txBody>
          <a:bodyPr wrap="square" lIns="91440" tIns="45720" rIns="91440" bIns="45720">
            <a:spAutoFit/>
          </a:bodyPr>
          <a:lstStyle/>
          <a:p>
            <a:r>
              <a:rPr lang="ru-RU"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Строительство трассы Формулы-1</a:t>
            </a:r>
          </a:p>
          <a:p>
            <a:r>
              <a:rPr lang="ru-RU" sz="32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к Гран-при Монако 2009</a:t>
            </a:r>
            <a:endParaRPr lang="ru-RU"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41981815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1" y="332656"/>
            <a:ext cx="9143999" cy="1200329"/>
          </a:xfrm>
          <a:prstGeom prst="rect">
            <a:avLst/>
          </a:prstGeom>
          <a:gradFill>
            <a:gsLst>
              <a:gs pos="0">
                <a:schemeClr val="dk2">
                  <a:tint val="97000"/>
                  <a:shade val="80000"/>
                  <a:hueMod val="110000"/>
                  <a:satMod val="130000"/>
                  <a:alpha val="33000"/>
                  <a:lumMod val="85000"/>
                  <a:lumOff val="15000"/>
                </a:schemeClr>
              </a:gs>
              <a:gs pos="100000">
                <a:schemeClr val="dk2">
                  <a:shade val="60000"/>
                  <a:hueMod val="40000"/>
                  <a:satMod val="120000"/>
                  <a:alpha val="55000"/>
                  <a:lumMod val="88000"/>
                  <a:lumOff val="12000"/>
                </a:schemeClr>
              </a:gs>
            </a:gsLst>
          </a:gradFill>
          <a:ln>
            <a:noFill/>
          </a:ln>
        </p:spPr>
        <p:style>
          <a:lnRef idx="2">
            <a:schemeClr val="accent2"/>
          </a:lnRef>
          <a:fillRef idx="1003">
            <a:schemeClr val="dk2"/>
          </a:fillRef>
          <a:effectRef idx="0">
            <a:schemeClr val="accent2"/>
          </a:effectRef>
          <a:fontRef idx="minor">
            <a:schemeClr val="dk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Ла-</a:t>
            </a:r>
            <a:r>
              <a:rPr lang="ru-RU" sz="3600" b="1" i="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Кондамин</a:t>
            </a:r>
            <a:r>
              <a:rPr lang="ru-RU"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(внизу),</a:t>
            </a:r>
          </a:p>
          <a:p>
            <a:pPr algn="r"/>
            <a:r>
              <a:rPr lang="ru-RU" sz="36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вид на Монте-Карло</a:t>
            </a:r>
            <a:endParaRPr lang="ru-RU" sz="3600" b="1" i="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7137747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Лето</Template>
  <TotalTime>35</TotalTime>
  <Words>383</Words>
  <Application>Microsoft Office PowerPoint</Application>
  <PresentationFormat>Экран (4:3)</PresentationFormat>
  <Paragraphs>34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Summer</vt:lpstr>
      <vt:lpstr>Княжество Монако</vt:lpstr>
      <vt:lpstr>Княжество Монако</vt:lpstr>
      <vt:lpstr>Климат</vt:lpstr>
      <vt:lpstr>География</vt:lpstr>
      <vt:lpstr>Слайд 5</vt:lpstr>
      <vt:lpstr>Слайд 6</vt:lpstr>
      <vt:lpstr>Туризм</vt:lpstr>
      <vt:lpstr>Слайд 8</vt:lpstr>
      <vt:lpstr>Слайд 9</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Туризм в Монако</dc:title>
  <dc:creator>User</dc:creator>
  <cp:lastModifiedBy>Irina</cp:lastModifiedBy>
  <cp:revision>5</cp:revision>
  <dcterms:created xsi:type="dcterms:W3CDTF">2013-11-21T19:29:53Z</dcterms:created>
  <dcterms:modified xsi:type="dcterms:W3CDTF">2014-04-29T15:04:59Z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568941</vt:lpwstr>
  </property>
  <property fmtid="{D5CDD505-2E9C-101B-9397-08002B2CF9AE}" name="NXPowerLiteSettings" pid="3">
    <vt:lpwstr>F7000400038000</vt:lpwstr>
  </property>
  <property fmtid="{D5CDD505-2E9C-101B-9397-08002B2CF9AE}" name="NXPowerLiteVersion" pid="4">
    <vt:lpwstr>D5.0.3</vt:lpwstr>
  </property>
</Properties>
</file>