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64" r:id="rId5"/>
    <p:sldId id="262" r:id="rId6"/>
    <p:sldId id="265" r:id="rId7"/>
    <p:sldId id="263" r:id="rId8"/>
    <p:sldId id="259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D7E3-5E02-48E4-BB97-1D827F5CB31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1794-0540-4BE1-8DB6-A31DF2447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D7E3-5E02-48E4-BB97-1D827F5CB31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1794-0540-4BE1-8DB6-A31DF2447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D7E3-5E02-48E4-BB97-1D827F5CB31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1794-0540-4BE1-8DB6-A31DF2447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D7E3-5E02-48E4-BB97-1D827F5CB31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1794-0540-4BE1-8DB6-A31DF2447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D7E3-5E02-48E4-BB97-1D827F5CB31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1794-0540-4BE1-8DB6-A31DF2447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D7E3-5E02-48E4-BB97-1D827F5CB31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1794-0540-4BE1-8DB6-A31DF2447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D7E3-5E02-48E4-BB97-1D827F5CB31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1794-0540-4BE1-8DB6-A31DF2447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D7E3-5E02-48E4-BB97-1D827F5CB31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1794-0540-4BE1-8DB6-A31DF2447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D7E3-5E02-48E4-BB97-1D827F5CB31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1794-0540-4BE1-8DB6-A31DF2447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D7E3-5E02-48E4-BB97-1D827F5CB31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1794-0540-4BE1-8DB6-A31DF2447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D7E3-5E02-48E4-BB97-1D827F5CB31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1794-0540-4BE1-8DB6-A31DF2447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9D7E3-5E02-48E4-BB97-1D827F5CB31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51794-0540-4BE1-8DB6-A31DF2447D8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4.gif" Type="http://schemas.openxmlformats.org/officeDocument/2006/relationships/image"/><Relationship Id="rId5" Target="../media/image3.gif" Type="http://schemas.openxmlformats.org/officeDocument/2006/relationships/image"/><Relationship Id="rId4" Target="../media/image2.gif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8" Target="../media/image11.jpeg" Type="http://schemas.openxmlformats.org/officeDocument/2006/relationships/image"/><Relationship Id="rId3" Target="../media/image6.jpeg" Type="http://schemas.openxmlformats.org/officeDocument/2006/relationships/image"/><Relationship Id="rId7" Target="../media/image10.jpeg" Type="http://schemas.openxmlformats.org/officeDocument/2006/relationships/image"/><Relationship Id="rId12" Target="../media/image15.GIF" Type="http://schemas.openxmlformats.org/officeDocument/2006/relationships/image"/><Relationship Id="rId2" Target="../media/image5.GIF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9.jpeg" Type="http://schemas.openxmlformats.org/officeDocument/2006/relationships/image"/><Relationship Id="rId11" Target="../media/image14.GIF" Type="http://schemas.openxmlformats.org/officeDocument/2006/relationships/image"/><Relationship Id="rId5" Target="../media/image8.jpeg" Type="http://schemas.openxmlformats.org/officeDocument/2006/relationships/image"/><Relationship Id="rId10" Target="../media/image13.GIF" Type="http://schemas.openxmlformats.org/officeDocument/2006/relationships/image"/><Relationship Id="rId4" Target="../media/image7.jpeg" Type="http://schemas.openxmlformats.org/officeDocument/2006/relationships/image"/><Relationship Id="rId9" Target="../media/image12.GIF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8" Target="../media/image22.jpeg" Type="http://schemas.openxmlformats.org/officeDocument/2006/relationships/image"/><Relationship Id="rId3" Target="../media/image17.png" Type="http://schemas.openxmlformats.org/officeDocument/2006/relationships/image"/><Relationship Id="rId7" Target="../media/image21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0.jpeg" Type="http://schemas.openxmlformats.org/officeDocument/2006/relationships/image"/><Relationship Id="rId5" Target="../media/image19.png" Type="http://schemas.openxmlformats.org/officeDocument/2006/relationships/image"/><Relationship Id="rId4" Target="../media/image18.pn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7.gif" Type="http://schemas.openxmlformats.org/officeDocument/2006/relationships/image"/><Relationship Id="rId5" Target="../media/image26.jpeg" Type="http://schemas.openxmlformats.org/officeDocument/2006/relationships/image"/><Relationship Id="rId4" Target="../media/image25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image28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2.gif" Type="http://schemas.openxmlformats.org/officeDocument/2006/relationships/image"/><Relationship Id="rId5" Target="../media/image31.jpeg" Type="http://schemas.openxmlformats.org/officeDocument/2006/relationships/image"/><Relationship Id="rId4" Target="../media/image30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33.jpeg" Type="http://schemas.openxmlformats.org/officeDocument/2006/relationships/image"/><Relationship Id="rId2" Target="../media/image28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6.gif" Type="http://schemas.openxmlformats.org/officeDocument/2006/relationships/image"/><Relationship Id="rId5" Target="../media/image35.jpeg" Type="http://schemas.openxmlformats.org/officeDocument/2006/relationships/image"/><Relationship Id="rId4" Target="../media/image34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38.jpeg" Type="http://schemas.openxmlformats.org/officeDocument/2006/relationships/image"/><Relationship Id="rId2" Target="../media/image37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41.gif" Type="http://schemas.openxmlformats.org/officeDocument/2006/relationships/image"/><Relationship Id="rId5" Target="../media/image40.jpeg" Type="http://schemas.openxmlformats.org/officeDocument/2006/relationships/image"/><Relationship Id="rId4" Target="../media/image39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43.jpeg" Type="http://schemas.openxmlformats.org/officeDocument/2006/relationships/image"/><Relationship Id="rId2" Target="../media/image4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2367" y="0"/>
            <a:ext cx="89297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711503" y="4653136"/>
            <a:ext cx="7200800" cy="15696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Климат </a:t>
            </a:r>
            <a:r>
              <a:rPr lang="ru-RU" sz="4800" b="1" cap="all" dirty="0" smtClean="0">
                <a:ln w="0">
                  <a:solidFill>
                    <a:sysClr val="windowText" lastClr="0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Саратовской области</a:t>
            </a:r>
            <a:endParaRPr lang="ru-RU" sz="4800" b="1" cap="all" dirty="0">
              <a:ln w="0">
                <a:solidFill>
                  <a:sysClr val="windowText" lastClr="00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206" y="1955125"/>
            <a:ext cx="2088232" cy="26046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988840"/>
            <a:ext cx="2150300" cy="25372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2249351"/>
            <a:ext cx="3022111" cy="201622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07704" y="-2950"/>
            <a:ext cx="5441066" cy="18158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800" b="1" cap="all" dirty="0">
                <a:ln w="9000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Если новости идут,</a:t>
            </a:r>
          </a:p>
          <a:p>
            <a:r>
              <a:rPr lang="ru-RU" sz="2800" b="1" cap="all" dirty="0">
                <a:ln w="9000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То, в обычной моде,</a:t>
            </a:r>
          </a:p>
          <a:p>
            <a:r>
              <a:rPr lang="ru-RU" sz="2800" b="1" cap="all" dirty="0">
                <a:ln w="9000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Что в конце передают?</a:t>
            </a:r>
          </a:p>
          <a:p>
            <a:r>
              <a:rPr lang="ru-RU" sz="2800" b="1" cap="all" dirty="0">
                <a:ln w="9000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Точно! - О ...!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b="1" dirty="0" lang="ru-RU" smtClean="0" spc="100">
                <a:ln w="18000">
                  <a:solidFill>
                    <a:sysClr lastClr="000000" val="windowText"/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algn="tl" blurRad="25000" dir="16020000" dist="20000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Прогноз погоды- предположение о будущем состоянии погоды</a:t>
            </a:r>
            <a:endParaRPr b="1" dirty="0" lang="ru-RU" spc="100">
              <a:ln w="18000">
                <a:solidFill>
                  <a:sysClr lastClr="000000" val="windowText"/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algn="tl" blurRad="25000" dir="16020000" dist="20000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080" y="4997485"/>
            <a:ext cx="1220434" cy="876494"/>
          </a:xfrm>
        </p:spPr>
      </p:pic>
      <p:pic>
        <p:nvPicPr>
          <p:cNvPr id="1026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"/>
          <a:stretch/>
        </p:blipFill>
        <p:spPr bwMode="auto">
          <a:xfrm>
            <a:off x="2853016" y="2779974"/>
            <a:ext cx="2993710" cy="2162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1656184" cy="1656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663" y="1635032"/>
            <a:ext cx="2074816" cy="1571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635032"/>
            <a:ext cx="1715982" cy="1143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rrowheads="1"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4797152"/>
            <a:ext cx="2016224" cy="1512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rrowheads="1"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861048"/>
            <a:ext cx="2480084" cy="25470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569525"/>
            <a:ext cx="1219200" cy="9620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428" y="4965861"/>
            <a:ext cx="1822886" cy="11747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943728"/>
            <a:ext cx="1371600" cy="13716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140968"/>
            <a:ext cx="1171575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5218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19653"/>
            <a:ext cx="6502934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dir="t" rig="threePt"/>
          </a:scene3d>
          <a:sp3d>
            <a:bevelT/>
          </a:sp3d>
        </p:spPr>
        <p:txBody>
          <a:bodyPr wrap="none">
            <a:spAutoFit/>
          </a:bodyPr>
          <a:lstStyle/>
          <a:p>
            <a:r>
              <a:rPr b="1" dirty="0" lang="ru-RU" smtClean="0" sz="2800">
                <a:ln cmpd="sng" w="10541">
                  <a:solidFill>
                    <a:sysClr lastClr="000000" val="windowText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климат Саратовской области влияют:</a:t>
            </a:r>
            <a:endParaRPr b="1" dirty="0" lang="ru-RU" sz="2800">
              <a:ln cmpd="sng" w="10541">
                <a:solidFill>
                  <a:sysClr lastClr="000000" val="windowText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050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278" y="1297876"/>
            <a:ext cx="2066353" cy="13284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трелка вправо 6"/>
          <p:cNvSpPr/>
          <p:nvPr/>
        </p:nvSpPr>
        <p:spPr>
          <a:xfrm>
            <a:off x="899592" y="1493861"/>
            <a:ext cx="2952328" cy="1071044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lang="ru-RU">
                <a:solidFill>
                  <a:sysClr lastClr="000000" val="windowText"/>
                </a:solidFill>
                <a:latin charset="0" pitchFamily="18" typeface="Times New Roman"/>
                <a:cs charset="0" pitchFamily="18" typeface="Times New Roman"/>
              </a:rPr>
              <a:t>Географическое положение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899592" y="2996952"/>
            <a:ext cx="4752528" cy="1008112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id="2052" name="Picture 4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54151"/>
            <a:ext cx="2279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трелка вправо 8"/>
          <p:cNvSpPr/>
          <p:nvPr/>
        </p:nvSpPr>
        <p:spPr>
          <a:xfrm>
            <a:off x="899592" y="4365104"/>
            <a:ext cx="2952328" cy="988688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899592" y="5656906"/>
            <a:ext cx="4752528" cy="1012454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id="2054" name="Picture 6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651" y="4622303"/>
            <a:ext cx="234156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970" y="5916276"/>
            <a:ext cx="20669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rrowheads="1"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"/>
          <a:stretch/>
        </p:blipFill>
        <p:spPr bwMode="auto">
          <a:xfrm>
            <a:off x="5981631" y="2626597"/>
            <a:ext cx="1769788" cy="1512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rrowheads="1"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591" y="4005064"/>
            <a:ext cx="1915577" cy="15624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rrowheads="1"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129" y="5301208"/>
            <a:ext cx="1949116" cy="1463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19454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2181622" cy="1539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31840" y="296054"/>
            <a:ext cx="5616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>
                <a:latin charset="0" pitchFamily="18" typeface="Times New Roman"/>
                <a:cs charset="0" pitchFamily="18" typeface="Times New Roman"/>
              </a:rPr>
              <a:t>Климат в области </a:t>
            </a:r>
            <a:r>
              <a:rPr b="1" dirty="0" lang="ru-RU" smtClean="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засушливый</a:t>
            </a: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 и </a:t>
            </a:r>
            <a:r>
              <a:rPr b="1" dirty="0" lang="ru-RU" smtClean="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континентальный</a:t>
            </a:r>
            <a:endParaRPr b="1" dirty="0" lang="ru-RU">
              <a:solidFill>
                <a:srgbClr val="C000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764703"/>
            <a:ext cx="3312368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  <a:scene3d>
              <a:camera prst="orthographicFront"/>
              <a:lightRig dir="t" rig="flat">
                <a:rot lat="0" lon="0" rev="18900000"/>
              </a:lightRig>
            </a:scene3d>
            <a:sp3d contourW="6350" extrusionH="31750" prstMaterial="powder">
              <a:bevelT h="19050" prst="angle" w="19050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b="1" dirty="0" lang="ru-RU" smtClean="0" sz="7200">
                <a:ln>
                  <a:solidFill>
                    <a:sysClr lastClr="000000" val="windowText"/>
                  </a:solidFill>
                </a:ln>
                <a:solidFill>
                  <a:schemeClr val="accent3"/>
                </a:solidFill>
                <a:latin charset="0" pitchFamily="18" typeface="Times New Roman"/>
                <a:cs charset="0" pitchFamily="18" typeface="Times New Roman"/>
              </a:rPr>
              <a:t>Весна</a:t>
            </a:r>
            <a:endParaRPr b="1" dirty="0" lang="ru-RU" sz="7200">
              <a:ln>
                <a:solidFill>
                  <a:sysClr lastClr="000000" val="windowText"/>
                </a:solidFill>
              </a:ln>
              <a:solidFill>
                <a:schemeClr val="accent3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276872"/>
            <a:ext cx="2448272" cy="42473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dirty="0" lang="ru-RU">
                <a:latin charset="0" pitchFamily="18" typeface="Times New Roman"/>
                <a:cs charset="0" pitchFamily="18" typeface="Times New Roman"/>
              </a:rPr>
              <a:t>Весна короткая. В марте возможны метели, заносы на дорогах, в среднем 5—7 дней. Дней с туманами в марте в среднем 5—9. </a:t>
            </a:r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Длится 1-1,5 мес.</a:t>
            </a:r>
          </a:p>
          <a:p>
            <a:pPr algn="ctr"/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Отмечаются частые заморозки. Направление ветра в правобережье- юго-восточное, в левобережье-северо-восточное.</a:t>
            </a:r>
            <a:endParaRPr dirty="0" lang="ru-RU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3075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7092280" y="789096"/>
            <a:ext cx="1354940" cy="11759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28"/>
          <a:stretch/>
        </p:blipFill>
        <p:spPr bwMode="auto">
          <a:xfrm>
            <a:off x="4572000" y="4725144"/>
            <a:ext cx="4032448" cy="1993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666" y="2905942"/>
            <a:ext cx="1944216" cy="1463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189778"/>
            <a:ext cx="2913112" cy="254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83934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99"/>
            <a:ext cx="2109614" cy="1488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6198" y="2060848"/>
            <a:ext cx="2143594" cy="39703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Лето жаркое и сухое, с большим количеством солнечных дней= 4,5 мес. Самый тёплый месяц- июль, температура +21С, + 40С. Осадки по области неравномерны.</a:t>
            </a:r>
          </a:p>
          <a:p>
            <a:pPr algn="ctr"/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Правобережье: </a:t>
            </a:r>
            <a:r>
              <a:rPr dirty="0" lang="en-US" smtClean="0">
                <a:latin charset="0" pitchFamily="18" typeface="Times New Roman"/>
                <a:cs charset="0" pitchFamily="18" typeface="Times New Roman"/>
              </a:rPr>
              <a:t>&gt;</a:t>
            </a:r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 160 мм, Левобережье: от 90 до 100мм.</a:t>
            </a:r>
            <a:endParaRPr dirty="0" lang="ru-RU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54934"/>
            <a:ext cx="3070082" cy="14465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8800">
                <a:ln cmpd="dbl" w="24500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algn="tl" blurRad="38100" dir="7020000" dist="38100">
                    <a:srgbClr val="000000">
                      <a:alpha val="35000"/>
                    </a:srgbClr>
                  </a:outerShdw>
                </a:effectLst>
                <a:latin charset="0" pitchFamily="18" typeface="Times New Roman"/>
                <a:cs charset="0" pitchFamily="18" typeface="Times New Roman"/>
              </a:rPr>
              <a:t>Лето</a:t>
            </a:r>
            <a:endParaRPr b="1" dirty="0" lang="ru-RU" sz="8800">
              <a:ln cmpd="dbl" w="24500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algn="tl" blurRad="38100" dir="7020000" dist="38100">
                  <a:srgbClr val="000000">
                    <a:alpha val="35000"/>
                  </a:srgbClr>
                </a:outerShdw>
              </a:effectLst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4101" name="Picture 5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4934"/>
            <a:ext cx="2186502" cy="14686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350" y="2499680"/>
            <a:ext cx="2111105" cy="1379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"/>
          <a:stretch/>
        </p:blipFill>
        <p:spPr bwMode="auto">
          <a:xfrm>
            <a:off x="3059832" y="4797152"/>
            <a:ext cx="5616624" cy="1976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099" y="1844824"/>
            <a:ext cx="3505200" cy="266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9219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99"/>
            <a:ext cx="2109614" cy="1488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7864" y="156926"/>
            <a:ext cx="2971971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b="1" dirty="0" lang="ru-RU" sz="7200">
                <a:ln cmpd="sng" w="31550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algn="tl" blurRad="50800" dir="5400000" dist="40000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charset="0" pitchFamily="18" typeface="Times New Roman"/>
                <a:cs charset="0" pitchFamily="18" typeface="Times New Roman"/>
              </a:rPr>
              <a:t>Осень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844824"/>
            <a:ext cx="2331753" cy="45243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Не </a:t>
            </a:r>
            <a:r>
              <a:rPr dirty="0" lang="ru-RU">
                <a:latin charset="0" pitchFamily="18" typeface="Times New Roman"/>
                <a:cs charset="0" pitchFamily="18" typeface="Times New Roman"/>
              </a:rPr>
              <a:t>отличается из года в год постоянством погоды. </a:t>
            </a:r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Длится 1,5 мес. Характерно увеличение облачности, обложные дожди, заморозки, листопад, «бабье лето». Устойчивый </a:t>
            </a:r>
            <a:r>
              <a:rPr dirty="0" lang="ru-RU">
                <a:latin charset="0" pitchFamily="18" typeface="Times New Roman"/>
                <a:cs charset="0" pitchFamily="18" typeface="Times New Roman"/>
              </a:rPr>
              <a:t>снежный покров образуется в северных районах к 25 ноября, а в центральных и южных — с 29 ноября по 8 декабря. </a:t>
            </a:r>
          </a:p>
        </p:txBody>
      </p:sp>
      <p:pic>
        <p:nvPicPr>
          <p:cNvPr id="6148" name="Picture 4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456" y="2492896"/>
            <a:ext cx="1666005" cy="1485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"/>
          <a:stretch/>
        </p:blipFill>
        <p:spPr bwMode="auto">
          <a:xfrm>
            <a:off x="3491880" y="5373216"/>
            <a:ext cx="5112568" cy="148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95631"/>
            <a:ext cx="1808550" cy="13229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229" y="1817897"/>
            <a:ext cx="3148416" cy="3307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98312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-22260"/>
            <a:ext cx="2313394" cy="1632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03848" y="147515"/>
            <a:ext cx="2983703" cy="11079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6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Зима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16967" y="1844824"/>
            <a:ext cx="2054833" cy="45243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Зима морозная,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длится около 4-4,5 мес. Снежный покров устанавливается к началу декабря и лежит до конца марта. Часты оттепели, снегопады и метели. Температура воздуха от -11С до -40С. Последнее время зимы стали теплее.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9925"/>
            <a:ext cx="1728192" cy="12945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830" y="2188937"/>
            <a:ext cx="2123313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5013176"/>
            <a:ext cx="5328592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710" y="1788697"/>
            <a:ext cx="3551977" cy="283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66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213033"/>
            <a:ext cx="5812617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климата области характерны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циклоны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антициклоны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94317" y="1546920"/>
            <a:ext cx="1393330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28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циклон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96136" y="1469975"/>
            <a:ext cx="2451312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32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антициклон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0004" y="2348880"/>
            <a:ext cx="4041956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это атмосферный вихрь огромного (от сотен до нескольких тысяч километров) диаметра с пониженным давлением воздуха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центре. Приходит с Атлантики, приносит дождь и снег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247875"/>
            <a:ext cx="2060420" cy="2169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320" y="4391891"/>
            <a:ext cx="2924944" cy="194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004048" y="2348880"/>
            <a:ext cx="3862444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это область в атмосфере, характеризующаяся повышенным давлением воздуха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центре. Приносят зимой ясную морозную погоду, летом-ясную, засушливую.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54868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Домашнее задание :§6, таблица </a:t>
            </a:r>
          </a:p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 Времена года»</a:t>
            </a:r>
            <a:endParaRPr lang="ru-RU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838612"/>
              </p:ext>
            </p:extLst>
          </p:nvPr>
        </p:nvGraphicFramePr>
        <p:xfrm>
          <a:off x="899096" y="2708920"/>
          <a:ext cx="7021263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40421"/>
                <a:gridCol w="2340421"/>
                <a:gridCol w="234042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года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Характеристика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Осадки/температура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Весна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Лето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Осень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Зима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388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309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Прогноз погоды- предположение о будущем состоянии погоды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BLACKEDITION</dc:creator>
  <cp:lastModifiedBy>Дмитрий Каленюк</cp:lastModifiedBy>
  <cp:revision>14</cp:revision>
  <dcterms:created xsi:type="dcterms:W3CDTF">2011-01-19T04:11:04Z</dcterms:created>
  <dcterms:modified xsi:type="dcterms:W3CDTF">2012-01-11T16:14:19Z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2785448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