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drawingml.chart+xml" PartName="/ppt/charts/chart8.xml"/>
  <Override ContentType="application/vnd.openxmlformats-officedocument.drawingml.chart+xml" PartName="/ppt/charts/chart9.xml"/>
  <Override ContentType="application/vnd.openxmlformats-officedocument.presentationml.slideLayout+xml" PartName="/ppt/slideLayouts/slideLayout10.xml"/>
  <Override ContentType="application/vnd.openxmlformats-officedocument.drawingml.chart+xml" PartName="/ppt/charts/chart6.xml"/>
  <Override ContentType="application/vnd.openxmlformats-officedocument.drawingml.chart+xml" PartName="/ppt/charts/chart7.xml"/>
  <Override ContentType="application/vnd.openxmlformats-officedocument.drawingml.chart+xml" PartName="/ppt/charts/chart10.xml"/>
  <Override ContentType="application/vnd.openxmlformats-officedocument.drawingml.chart+xml" PartName="/ppt/charts/chart3.xml"/>
  <Override ContentType="application/vnd.openxmlformats-officedocument.drawingml.chart+xml" PartName="/ppt/charts/chart4.xml"/>
  <Override ContentType="application/vnd.openxmlformats-officedocument.drawingml.chart+xml" PartName="/ppt/charts/chart5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chart+xml" PartName="/ppt/charts/chart1.xml"/>
  <Override ContentType="application/vnd.openxmlformats-officedocument.drawingml.chart+xml" PartName="/ppt/charts/chart2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78" r:id="rId3"/>
    <p:sldId id="274" r:id="rId4"/>
    <p:sldId id="266" r:id="rId5"/>
    <p:sldId id="269" r:id="rId6"/>
    <p:sldId id="264" r:id="rId7"/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72" r:id="rId16"/>
    <p:sldId id="276" r:id="rId17"/>
    <p:sldId id="277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0;&#1088;&#1090;&#1105;&#1084;\Desktop\&#1057;&#1090;&#1072;&#1090;&#1080;&#1089;&#1090;&#1080;&#1095;&#1077;&#1089;&#1082;&#1080;&#1077;%20&#1076;&#1072;&#1085;&#1085;&#1099;&#1077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I:\&#1101;&#1074;&#1088;&#1080;&#1082;&#1072;%20&#1103;&#1085;&#1074;&#1072;&#1088;&#1100;\&#1057;&#1090;&#1072;&#1090;&#1080;&#1089;&#1090;&#1080;&#1095;&#1077;&#1089;&#1082;&#1080;&#1077;%20&#1076;&#1072;&#1085;&#1085;&#1099;&#107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0;&#1088;&#1090;&#1105;&#1084;\Desktop\&#1057;&#1090;&#1072;&#1090;&#1080;&#1089;&#1090;&#1080;&#1095;&#1077;&#1089;&#1082;&#1080;&#1077;%20&#1076;&#1072;&#1085;&#1085;&#1099;&#1077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0;&#1088;&#1090;&#1105;&#1084;\Desktop\&#1057;&#1090;&#1072;&#1090;&#1080;&#1089;&#1090;&#1080;&#1095;&#1077;&#1089;&#1082;&#1080;&#1077;%20&#1076;&#1072;&#1085;&#1085;&#1099;&#1077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0;&#1088;&#1090;&#1105;&#1084;\Desktop\&#1057;&#1090;&#1072;&#1090;&#1080;&#1089;&#1090;&#1080;&#1095;&#1077;&#1089;&#1082;&#1080;&#1077;%20&#1076;&#1072;&#1085;&#1085;&#1099;&#1077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0;&#1088;&#1090;&#1105;&#1084;\Desktop\&#1057;&#1090;&#1072;&#1090;&#1080;&#1089;&#1090;&#1080;&#1095;&#1077;&#1089;&#1082;&#1080;&#1077;%20&#1076;&#1072;&#1085;&#1085;&#1099;&#1077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0;&#1088;&#1090;&#1105;&#1084;\Desktop\&#1057;&#1090;&#1072;&#1090;&#1080;&#1089;&#1090;&#1080;&#1095;&#1077;&#1089;&#1082;&#1080;&#1077;%20&#1076;&#1072;&#1085;&#1085;&#1099;&#1077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0;&#1088;&#1090;&#1105;&#1084;\Desktop\&#1057;&#1090;&#1072;&#1090;&#1080;&#1089;&#1090;&#1080;&#1095;&#1077;&#1089;&#1082;&#1080;&#1077;%20&#1076;&#1072;&#1085;&#1085;&#1099;&#1077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0;&#1088;&#1090;&#1105;&#1084;\Desktop\&#1057;&#1090;&#1072;&#1090;&#1080;&#1089;&#1090;&#1080;&#1095;&#1077;&#1089;&#1082;&#1080;&#1077;%20&#1076;&#1072;&#1085;&#1085;&#1099;&#1077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101;&#1074;&#1088;&#1080;&#1082;&#1072;%20&#1103;&#1085;&#1074;&#1072;&#1088;&#1100;\&#1057;&#1090;&#1072;&#1090;&#1080;&#1089;&#1090;&#1080;&#1095;&#1077;&#1089;&#1082;&#1080;&#1077;%20&#1076;&#1072;&#1085;&#1085;&#1099;&#107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.10526908858954442"/>
          <c:w val="0.7351867142471683"/>
          <c:h val="0.80068595346449312"/>
        </c:manualLayout>
      </c:layout>
      <c:pieChart>
        <c:varyColors val="1"/>
        <c:ser>
          <c:idx val="0"/>
          <c:order val="0"/>
          <c:tx>
            <c:strRef>
              <c:f>Лист1!$A$2</c:f>
              <c:strCache>
                <c:ptCount val="1"/>
                <c:pt idx="0">
                  <c:v>люблю ходить в школу</c:v>
                </c:pt>
              </c:strCache>
            </c:strRef>
          </c:tx>
          <c:cat>
            <c:strRef>
              <c:f>Лист1!$B$1:$D$1</c:f>
              <c:strCache>
                <c:ptCount val="3"/>
                <c:pt idx="0">
                  <c:v>Друзья</c:v>
                </c:pt>
                <c:pt idx="1">
                  <c:v>предмет</c:v>
                </c:pt>
                <c:pt idx="2">
                  <c:v>учителя</c:v>
                </c:pt>
              </c:strCache>
            </c:strRef>
          </c:cat>
          <c:val>
            <c:numRef>
              <c:f>Лист1!$B$2:$D$2</c:f>
              <c:numCache>
                <c:formatCode>General</c:formatCode>
                <c:ptCount val="3"/>
                <c:pt idx="0">
                  <c:v>11</c:v>
                </c:pt>
                <c:pt idx="1">
                  <c:v>7</c:v>
                </c:pt>
                <c:pt idx="2">
                  <c:v>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"/>
          <c:y val="1.7719985779821913E-4"/>
          <c:w val="0.73967445388118014"/>
          <c:h val="9.3297050815484076E-2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6.1968893702732473E-2"/>
          <c:y val="0.15868044619422614"/>
          <c:w val="0.85896847565842105"/>
          <c:h val="0.79097244094488195"/>
        </c:manualLayout>
      </c:layout>
      <c:pieChart>
        <c:varyColors val="1"/>
        <c:ser>
          <c:idx val="0"/>
          <c:order val="0"/>
          <c:tx>
            <c:strRef>
              <c:f>Лист1!$A$383</c:f>
              <c:strCache>
                <c:ptCount val="1"/>
                <c:pt idx="0">
                  <c:v>жизненные ценности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Лист1!$B$381:$M$382</c:f>
              <c:strCache>
                <c:ptCount val="11"/>
                <c:pt idx="0">
                  <c:v>образование</c:v>
                </c:pt>
                <c:pt idx="1">
                  <c:v>самоуверенность</c:v>
                </c:pt>
                <c:pt idx="2">
                  <c:v>деньги</c:v>
                </c:pt>
                <c:pt idx="3">
                  <c:v>друзья</c:v>
                </c:pt>
                <c:pt idx="4">
                  <c:v>близкие</c:v>
                </c:pt>
                <c:pt idx="5">
                  <c:v>жизнь</c:v>
                </c:pt>
                <c:pt idx="6">
                  <c:v>здоровье</c:v>
                </c:pt>
                <c:pt idx="7">
                  <c:v>любовь</c:v>
                </c:pt>
                <c:pt idx="8">
                  <c:v>независимость</c:v>
                </c:pt>
                <c:pt idx="9">
                  <c:v>уважение</c:v>
                </c:pt>
                <c:pt idx="10">
                  <c:v>профессия</c:v>
                </c:pt>
              </c:strCache>
            </c:strRef>
          </c:cat>
          <c:val>
            <c:numRef>
              <c:f>Лист1!$B$383:$M$383</c:f>
              <c:numCache>
                <c:formatCode>General</c:formatCode>
                <c:ptCount val="12"/>
                <c:pt idx="0">
                  <c:v>6</c:v>
                </c:pt>
                <c:pt idx="1">
                  <c:v>3</c:v>
                </c:pt>
                <c:pt idx="2">
                  <c:v>4</c:v>
                </c:pt>
                <c:pt idx="3">
                  <c:v>8</c:v>
                </c:pt>
                <c:pt idx="4">
                  <c:v>18</c:v>
                </c:pt>
                <c:pt idx="5">
                  <c:v>2</c:v>
                </c:pt>
                <c:pt idx="6">
                  <c:v>4</c:v>
                </c:pt>
                <c:pt idx="7">
                  <c:v>3</c:v>
                </c:pt>
                <c:pt idx="8">
                  <c:v>1</c:v>
                </c:pt>
                <c:pt idx="9">
                  <c:v>1</c:v>
                </c:pt>
                <c:pt idx="10">
                  <c:v>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Лист1!$A$36</c:f>
              <c:strCache>
                <c:ptCount val="1"/>
                <c:pt idx="0">
                  <c:v>место рождения</c:v>
                </c:pt>
              </c:strCache>
            </c:strRef>
          </c:tx>
          <c:cat>
            <c:strRef>
              <c:f>Лист1!$B$35:$K$35</c:f>
              <c:strCache>
                <c:ptCount val="10"/>
                <c:pt idx="0">
                  <c:v>г.Краснодар</c:v>
                </c:pt>
                <c:pt idx="1">
                  <c:v>г.Тихорецк</c:v>
                </c:pt>
                <c:pt idx="2">
                  <c:v>г.Майкоп</c:v>
                </c:pt>
                <c:pt idx="3">
                  <c:v>ст. Новоминская</c:v>
                </c:pt>
                <c:pt idx="4">
                  <c:v>п. Тлюстенхабль</c:v>
                </c:pt>
                <c:pt idx="5">
                  <c:v>Г.Астана</c:v>
                </c:pt>
                <c:pt idx="6">
                  <c:v>г.Астрахань</c:v>
                </c:pt>
                <c:pt idx="7">
                  <c:v>х.Новый мир</c:v>
                </c:pt>
                <c:pt idx="8">
                  <c:v>Адыгея</c:v>
                </c:pt>
                <c:pt idx="9">
                  <c:v>г.Новосибирск</c:v>
                </c:pt>
              </c:strCache>
            </c:strRef>
          </c:cat>
          <c:val>
            <c:numRef>
              <c:f>Лист1!$B$36:$K$36</c:f>
              <c:numCache>
                <c:formatCode>General</c:formatCode>
                <c:ptCount val="10"/>
                <c:pt idx="0">
                  <c:v>10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</c:ser>
        <c:shape val="cylinder"/>
        <c:axId val="74055040"/>
        <c:axId val="74179712"/>
        <c:axId val="0"/>
      </c:bar3DChart>
      <c:catAx>
        <c:axId val="74055040"/>
        <c:scaling>
          <c:orientation val="minMax"/>
        </c:scaling>
        <c:axPos val="b"/>
        <c:tickLblPos val="nextTo"/>
        <c:crossAx val="74179712"/>
        <c:crosses val="autoZero"/>
        <c:auto val="1"/>
        <c:lblAlgn val="ctr"/>
        <c:lblOffset val="100"/>
      </c:catAx>
      <c:valAx>
        <c:axId val="74179712"/>
        <c:scaling>
          <c:orientation val="minMax"/>
        </c:scaling>
        <c:axPos val="l"/>
        <c:majorGridlines/>
        <c:numFmt formatCode="General" sourceLinked="1"/>
        <c:tickLblPos val="nextTo"/>
        <c:crossAx val="74055040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Лист1!$A$53</c:f>
              <c:strCache>
                <c:ptCount val="1"/>
                <c:pt idx="0">
                  <c:v>национальности</c:v>
                </c:pt>
              </c:strCache>
            </c:strRef>
          </c:tx>
          <c:cat>
            <c:strRef>
              <c:f>Лист1!$B$52:$D$52</c:f>
              <c:strCache>
                <c:ptCount val="3"/>
                <c:pt idx="0">
                  <c:v>русские</c:v>
                </c:pt>
                <c:pt idx="1">
                  <c:v>адыг</c:v>
                </c:pt>
                <c:pt idx="2">
                  <c:v>армянин</c:v>
                </c:pt>
              </c:strCache>
            </c:strRef>
          </c:cat>
          <c:val>
            <c:numRef>
              <c:f>Лист1!$B$53:$D$53</c:f>
              <c:numCache>
                <c:formatCode>General</c:formatCode>
                <c:ptCount val="3"/>
                <c:pt idx="0">
                  <c:v>17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7.0840152333899425E-2"/>
          <c:y val="4.4444444444444495E-2"/>
          <c:w val="0.82563969944933424"/>
          <c:h val="0.1252569991251094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Лист1!$A$135</c:f>
              <c:strCache>
                <c:ptCount val="1"/>
                <c:pt idx="0">
                  <c:v>вероисповедание</c:v>
                </c:pt>
              </c:strCache>
            </c:strRef>
          </c:tx>
          <c:cat>
            <c:strRef>
              <c:f>Лист1!$B$134:$D$134</c:f>
              <c:strCache>
                <c:ptCount val="3"/>
                <c:pt idx="0">
                  <c:v>христианство</c:v>
                </c:pt>
                <c:pt idx="1">
                  <c:v>ислам</c:v>
                </c:pt>
                <c:pt idx="2">
                  <c:v>атеист</c:v>
                </c:pt>
              </c:strCache>
            </c:strRef>
          </c:cat>
          <c:val>
            <c:numRef>
              <c:f>Лист1!$B$135:$D$135</c:f>
              <c:numCache>
                <c:formatCode>General</c:formatCode>
                <c:ptCount val="3"/>
                <c:pt idx="0">
                  <c:v>17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</c:ser>
        <c:axId val="77262848"/>
        <c:axId val="77264384"/>
      </c:barChart>
      <c:catAx>
        <c:axId val="77262848"/>
        <c:scaling>
          <c:orientation val="minMax"/>
        </c:scaling>
        <c:axPos val="b"/>
        <c:tickLblPos val="nextTo"/>
        <c:crossAx val="77264384"/>
        <c:crosses val="autoZero"/>
        <c:auto val="1"/>
        <c:lblAlgn val="ctr"/>
        <c:lblOffset val="100"/>
      </c:catAx>
      <c:valAx>
        <c:axId val="77264384"/>
        <c:scaling>
          <c:orientation val="minMax"/>
        </c:scaling>
        <c:axPos val="l"/>
        <c:majorGridlines/>
        <c:numFmt formatCode="General" sourceLinked="1"/>
        <c:tickLblPos val="nextTo"/>
        <c:crossAx val="77262848"/>
        <c:crosses val="autoZero"/>
        <c:crossBetween val="between"/>
      </c:valAx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Лист1!$A$162</c:f>
              <c:strCache>
                <c:ptCount val="1"/>
                <c:pt idx="0">
                  <c:v>стиль шк. Формы</c:v>
                </c:pt>
              </c:strCache>
            </c:strRef>
          </c:tx>
          <c:cat>
            <c:strRef>
              <c:f>Лист1!$B$161:$D$161</c:f>
              <c:strCache>
                <c:ptCount val="3"/>
                <c:pt idx="0">
                  <c:v>устраивает</c:v>
                </c:pt>
                <c:pt idx="1">
                  <c:v>свободный</c:v>
                </c:pt>
                <c:pt idx="2">
                  <c:v>спортивный</c:v>
                </c:pt>
              </c:strCache>
            </c:strRef>
          </c:cat>
          <c:val>
            <c:numRef>
              <c:f>Лист1!$B$162:$D$162</c:f>
              <c:numCache>
                <c:formatCode>General</c:formatCode>
                <c:ptCount val="3"/>
                <c:pt idx="0">
                  <c:v>7</c:v>
                </c:pt>
                <c:pt idx="1">
                  <c:v>12</c:v>
                </c:pt>
                <c:pt idx="2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Лист1!$A$177</c:f>
              <c:strCache>
                <c:ptCount val="1"/>
                <c:pt idx="0">
                  <c:v>хотят работать</c:v>
                </c:pt>
              </c:strCache>
            </c:strRef>
          </c:tx>
          <c:cat>
            <c:strRef>
              <c:f>Лист1!$B$176:$C$176</c:f>
              <c:strCache>
                <c:ptCount val="2"/>
                <c:pt idx="0">
                  <c:v>в России</c:v>
                </c:pt>
                <c:pt idx="1">
                  <c:v>за границей</c:v>
                </c:pt>
              </c:strCache>
            </c:strRef>
          </c:cat>
          <c:val>
            <c:numRef>
              <c:f>Лист1!$B$177:$C$177</c:f>
              <c:numCache>
                <c:formatCode>General</c:formatCode>
                <c:ptCount val="2"/>
                <c:pt idx="0">
                  <c:v>11</c:v>
                </c:pt>
                <c:pt idx="1">
                  <c:v>9</c:v>
                </c:pt>
              </c:numCache>
            </c:numRef>
          </c:val>
        </c:ser>
        <c:axId val="74248192"/>
        <c:axId val="74249728"/>
      </c:barChart>
      <c:catAx>
        <c:axId val="74248192"/>
        <c:scaling>
          <c:orientation val="minMax"/>
        </c:scaling>
        <c:axPos val="b"/>
        <c:tickLblPos val="nextTo"/>
        <c:crossAx val="74249728"/>
        <c:crosses val="autoZero"/>
        <c:auto val="1"/>
        <c:lblAlgn val="ctr"/>
        <c:lblOffset val="100"/>
      </c:catAx>
      <c:valAx>
        <c:axId val="74249728"/>
        <c:scaling>
          <c:orientation val="minMax"/>
        </c:scaling>
        <c:axPos val="l"/>
        <c:majorGridlines/>
        <c:numFmt formatCode="General" sourceLinked="1"/>
        <c:tickLblPos val="nextTo"/>
        <c:crossAx val="74248192"/>
        <c:crosses val="autoZero"/>
        <c:crossBetween val="between"/>
      </c:valAx>
    </c:plotArea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9.4539653131594788E-4"/>
          <c:y val="0.13881889763779581"/>
          <c:w val="0.66029566157171771"/>
          <c:h val="0.56125131233595804"/>
        </c:manualLayout>
      </c:layout>
      <c:pieChart>
        <c:varyColors val="1"/>
        <c:ser>
          <c:idx val="0"/>
          <c:order val="0"/>
          <c:tx>
            <c:strRef>
              <c:f>Лист1!$A$345</c:f>
              <c:strCache>
                <c:ptCount val="1"/>
                <c:pt idx="0">
                  <c:v>любимые праздники</c:v>
                </c:pt>
              </c:strCache>
            </c:strRef>
          </c:tx>
          <c:cat>
            <c:strRef>
              <c:f>Лист1!$B$344:$J$344</c:f>
              <c:strCache>
                <c:ptCount val="9"/>
                <c:pt idx="0">
                  <c:v>Новый год</c:v>
                </c:pt>
                <c:pt idx="1">
                  <c:v>Рождество</c:v>
                </c:pt>
                <c:pt idx="2">
                  <c:v>День рождения</c:v>
                </c:pt>
                <c:pt idx="3">
                  <c:v>день города</c:v>
                </c:pt>
                <c:pt idx="4">
                  <c:v>годовщина</c:v>
                </c:pt>
                <c:pt idx="5">
                  <c:v>Последний звонок</c:v>
                </c:pt>
                <c:pt idx="6">
                  <c:v>День защитника Отечества</c:v>
                </c:pt>
                <c:pt idx="7">
                  <c:v>день независимости</c:v>
                </c:pt>
                <c:pt idx="8">
                  <c:v>день Св.В.</c:v>
                </c:pt>
              </c:strCache>
            </c:strRef>
          </c:cat>
          <c:val>
            <c:numRef>
              <c:f>Лист1!$B$345:$J$345</c:f>
              <c:numCache>
                <c:formatCode>General</c:formatCode>
                <c:ptCount val="9"/>
                <c:pt idx="0">
                  <c:v>14</c:v>
                </c:pt>
                <c:pt idx="1">
                  <c:v>3</c:v>
                </c:pt>
                <c:pt idx="2">
                  <c:v>9</c:v>
                </c:pt>
                <c:pt idx="3">
                  <c:v>1</c:v>
                </c:pt>
                <c:pt idx="4">
                  <c:v>2</c:v>
                </c:pt>
                <c:pt idx="5">
                  <c:v>1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.10444028871391113"/>
          <c:w val="0.68236297668673751"/>
          <c:h val="0.580008530183727"/>
        </c:manualLayout>
      </c:layout>
      <c:pieChart>
        <c:varyColors val="1"/>
        <c:ser>
          <c:idx val="0"/>
          <c:order val="0"/>
          <c:tx>
            <c:strRef>
              <c:f>Лист1!$A$367</c:f>
              <c:strCache>
                <c:ptCount val="1"/>
                <c:pt idx="0">
                  <c:v>успешен в..</c:v>
                </c:pt>
              </c:strCache>
            </c:strRef>
          </c:tx>
          <c:cat>
            <c:strRef>
              <c:f>Лист1!$B$366:$G$366</c:f>
              <c:strCache>
                <c:ptCount val="6"/>
                <c:pt idx="0">
                  <c:v>уважение</c:v>
                </c:pt>
                <c:pt idx="1">
                  <c:v>спорт</c:v>
                </c:pt>
                <c:pt idx="2">
                  <c:v>учеба</c:v>
                </c:pt>
                <c:pt idx="3">
                  <c:v>во всем</c:v>
                </c:pt>
                <c:pt idx="4">
                  <c:v>не достиг успеха</c:v>
                </c:pt>
                <c:pt idx="5">
                  <c:v>танцы</c:v>
                </c:pt>
              </c:strCache>
            </c:strRef>
          </c:cat>
          <c:val>
            <c:numRef>
              <c:f>Лист1!$B$367:$G$367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11</c:v>
                </c:pt>
                <c:pt idx="4">
                  <c:v>5</c:v>
                </c:pt>
                <c:pt idx="5">
                  <c:v>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4575652308167364"/>
          <c:y val="0.34221391076115476"/>
          <c:w val="0.33463563378107147"/>
          <c:h val="0.52946106736657961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9.75653980752412E-2"/>
          <c:w val="0.64919643168680974"/>
          <c:h val="0.610424978127734"/>
        </c:manualLayout>
      </c:layout>
      <c:pieChart>
        <c:varyColors val="1"/>
        <c:ser>
          <c:idx val="0"/>
          <c:order val="0"/>
          <c:tx>
            <c:strRef>
              <c:f>Лист1!$B$306:$B$307</c:f>
              <c:strCache>
                <c:ptCount val="1"/>
                <c:pt idx="0">
                  <c:v>хобби</c:v>
                </c:pt>
              </c:strCache>
            </c:strRef>
          </c:tx>
          <c:cat>
            <c:strRef>
              <c:f>Лист1!$A$308:$A$319</c:f>
              <c:strCache>
                <c:ptCount val="9"/>
                <c:pt idx="0">
                  <c:v>фотография</c:v>
                </c:pt>
                <c:pt idx="1">
                  <c:v>спорт</c:v>
                </c:pt>
                <c:pt idx="2">
                  <c:v>музыка</c:v>
                </c:pt>
                <c:pt idx="3">
                  <c:v>искусство</c:v>
                </c:pt>
                <c:pt idx="4">
                  <c:v>проектирование-сборка</c:v>
                </c:pt>
                <c:pt idx="5">
                  <c:v>учеба</c:v>
                </c:pt>
                <c:pt idx="6">
                  <c:v>вышивка</c:v>
                </c:pt>
                <c:pt idx="7">
                  <c:v>танцы</c:v>
                </c:pt>
                <c:pt idx="8">
                  <c:v>компьютерные игры</c:v>
                </c:pt>
              </c:strCache>
            </c:strRef>
          </c:cat>
          <c:val>
            <c:numRef>
              <c:f>Лист1!$B$308:$B$319</c:f>
              <c:numCache>
                <c:formatCode>General</c:formatCode>
                <c:ptCount val="12"/>
                <c:pt idx="0">
                  <c:v>1</c:v>
                </c:pt>
                <c:pt idx="1">
                  <c:v>7</c:v>
                </c:pt>
                <c:pt idx="2">
                  <c:v>4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3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ayout>
        <c:manualLayout>
          <c:xMode val="edge"/>
          <c:yMode val="edge"/>
          <c:x val="0.60841336009469349"/>
          <c:y val="4.7687007874015905E-2"/>
          <c:w val="0.37197879676805296"/>
          <c:h val="0.9046259842519685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charts/chart6.xml" Type="http://schemas.openxmlformats.org/officeDocument/2006/relationships/chart"/><Relationship Id="rId1" Target="../slideLayouts/slideLayout4.xml" Type="http://schemas.openxmlformats.org/officeDocument/2006/relationships/slideLayout"/><Relationship Id="rId4" Target="../media/image16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charts/chart7.xml" Type="http://schemas.openxmlformats.org/officeDocument/2006/relationships/chart"/><Relationship Id="rId1" Target="../slideLayouts/slideLayout4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charts/chart2.xml" Type="http://schemas.openxmlformats.org/officeDocument/2006/relationships/chart"/><Relationship Id="rId1" Target="../slideLayouts/slideLayout4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643570" y="3357562"/>
            <a:ext cx="3286148" cy="3214710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dirty="0" smtClean="0"/>
              <a:t>Выполнен  </a:t>
            </a:r>
            <a:r>
              <a:rPr lang="ru-RU" sz="7200" b="1" dirty="0" smtClean="0"/>
              <a:t>учащейся </a:t>
            </a:r>
            <a:endParaRPr lang="ru-RU" sz="7200" dirty="0" smtClean="0"/>
          </a:p>
          <a:p>
            <a:r>
              <a:rPr lang="ru-RU" sz="7200" b="1" dirty="0" smtClean="0"/>
              <a:t>10 «А» класса МОУ СОШ № 46</a:t>
            </a:r>
            <a:endParaRPr lang="ru-RU" sz="7200" dirty="0" smtClean="0"/>
          </a:p>
          <a:p>
            <a:r>
              <a:rPr lang="ru-RU" sz="7200" b="1" dirty="0" smtClean="0"/>
              <a:t>г. Краснодара</a:t>
            </a:r>
            <a:endParaRPr lang="ru-RU" sz="7200" dirty="0" smtClean="0"/>
          </a:p>
          <a:p>
            <a:r>
              <a:rPr lang="ru-RU" sz="7200" b="1" dirty="0" err="1" smtClean="0"/>
              <a:t>Мингалевой</a:t>
            </a:r>
            <a:r>
              <a:rPr lang="ru-RU" sz="7200" b="1" dirty="0" smtClean="0"/>
              <a:t> </a:t>
            </a:r>
            <a:r>
              <a:rPr lang="ru-RU" sz="7200" b="1" dirty="0" smtClean="0"/>
              <a:t>Т</a:t>
            </a:r>
            <a:r>
              <a:rPr lang="ru-RU" sz="7200" b="1" dirty="0" smtClean="0"/>
              <a:t>атьяной</a:t>
            </a:r>
            <a:endParaRPr lang="ru-RU" sz="7200" dirty="0" smtClean="0"/>
          </a:p>
          <a:p>
            <a:r>
              <a:rPr lang="ru-RU" sz="7200" dirty="0" smtClean="0"/>
              <a:t> </a:t>
            </a:r>
          </a:p>
          <a:p>
            <a:r>
              <a:rPr lang="ru-RU" sz="7200" b="1" dirty="0" smtClean="0"/>
              <a:t>Научный  руководитель —                                                                               учитель    географии</a:t>
            </a:r>
            <a:endParaRPr lang="ru-RU" sz="7200" dirty="0" smtClean="0"/>
          </a:p>
          <a:p>
            <a:r>
              <a:rPr lang="ru-RU" sz="7200" b="1" dirty="0" smtClean="0"/>
              <a:t>Михеева Ольга Викторовна</a:t>
            </a:r>
            <a:endParaRPr lang="ru-RU" sz="7200" dirty="0" smtClean="0"/>
          </a:p>
          <a:p>
            <a:r>
              <a:rPr lang="ru-RU" sz="7200" dirty="0" smtClean="0"/>
              <a:t> </a:t>
            </a:r>
          </a:p>
          <a:p>
            <a:r>
              <a:rPr lang="ru-RU" sz="7200" dirty="0" smtClean="0"/>
              <a:t> </a:t>
            </a:r>
          </a:p>
          <a:p>
            <a:r>
              <a:rPr lang="ru-RU" sz="7200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1644515"/>
            <a:ext cx="7668344" cy="1285884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Какие мы разные </a:t>
            </a:r>
            <a:r>
              <a:rPr lang="ru-RU" sz="2400" dirty="0" smtClean="0"/>
              <a:t>(школьная перепись населения).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Социальный проект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Рисунок 4" descr="2502201123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928934"/>
            <a:ext cx="4667282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4500562" y="1500174"/>
            <a:ext cx="4357718" cy="5091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Вероисповедание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2"/>
          </p:nvPr>
        </p:nvGraphicFramePr>
        <p:xfrm>
          <a:off x="4845050" y="1589088"/>
          <a:ext cx="3886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500174"/>
            <a:ext cx="400052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Одежда современного школьника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2"/>
          </p:nvPr>
        </p:nvGraphicFramePr>
        <p:xfrm>
          <a:off x="4845050" y="1589088"/>
          <a:ext cx="3886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122" name="Picture 2" descr="C:\Users\Артём\Desktop\школа\forma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785926"/>
            <a:ext cx="4214842" cy="4786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Где бы ты хотел работать?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2"/>
          </p:nvPr>
        </p:nvGraphicFramePr>
        <p:xfrm>
          <a:off x="5072062" y="1785938"/>
          <a:ext cx="3714779" cy="4643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150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71612"/>
            <a:ext cx="47625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000504"/>
            <a:ext cx="4079087" cy="2647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Любимые праздники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2"/>
          </p:nvPr>
        </p:nvGraphicFramePr>
        <p:xfrm>
          <a:off x="4686296" y="1857364"/>
          <a:ext cx="4457704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176" name="Picture 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1" y="1714488"/>
            <a:ext cx="4330929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600"/>
            <a:ext cx="8786874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Считаешь ли себя успешным и в чем?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2"/>
          </p:nvPr>
        </p:nvGraphicFramePr>
        <p:xfrm>
          <a:off x="4845050" y="1589088"/>
          <a:ext cx="3886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Содержимое 6" descr="26122010112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1571612"/>
            <a:ext cx="3886200" cy="2914650"/>
          </a:xfrm>
        </p:spPr>
      </p:pic>
      <p:pic>
        <p:nvPicPr>
          <p:cNvPr id="1026" name="Picture 2" descr="F:\Images\Камера\201010\201010A0\131020106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429000"/>
            <a:ext cx="4262975" cy="31972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Наши увлечения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4357686" y="1589088"/>
          <a:ext cx="4786314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Содержимое 7" descr="29082010175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1785926"/>
            <a:ext cx="3643314" cy="48577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Твои жизненные ценности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285720" y="1589088"/>
          <a:ext cx="421008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6" name="Рисунок 15" descr="1702201122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1714488"/>
            <a:ext cx="3626748" cy="4835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Images\Выпускной\IMG_06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3929090" cy="5238786"/>
          </a:xfrm>
          <a:prstGeom prst="rect">
            <a:avLst/>
          </a:prstGeom>
          <a:noFill/>
        </p:spPr>
      </p:pic>
      <p:pic>
        <p:nvPicPr>
          <p:cNvPr id="2052" name="Picture 4" descr="F:\Images\Камера\201101\201101A0\030120111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14290"/>
            <a:ext cx="3643319" cy="4857760"/>
          </a:xfrm>
          <a:prstGeom prst="rect">
            <a:avLst/>
          </a:prstGeom>
          <a:noFill/>
        </p:spPr>
      </p:pic>
      <p:pic>
        <p:nvPicPr>
          <p:cNvPr id="2051" name="Picture 3" descr="F:\Images\Камера\201101\201101A1\1401201119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05114" y="3286124"/>
            <a:ext cx="438153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8766048" cy="7191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 </a:t>
            </a:r>
            <a:r>
              <a:rPr lang="ru-RU" sz="3600" b="1" dirty="0" smtClean="0"/>
              <a:t> Результат.</a:t>
            </a:r>
            <a:br>
              <a:rPr lang="ru-RU" sz="3600" b="1" dirty="0" smtClean="0"/>
            </a:br>
            <a:r>
              <a:rPr lang="ru-RU" sz="3600" b="1" dirty="0" smtClean="0"/>
              <a:t>П</a:t>
            </a:r>
            <a:r>
              <a:rPr lang="ru-RU" sz="3600" b="1" dirty="0" smtClean="0"/>
              <a:t>роект  </a:t>
            </a:r>
            <a:r>
              <a:rPr lang="ru-RU" sz="3600" b="1" dirty="0" smtClean="0"/>
              <a:t>позволяет: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500174"/>
            <a:ext cx="8929718" cy="535782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Глубже понять демографические процессы, происходящие в нашей стране и крае;</a:t>
            </a:r>
          </a:p>
          <a:p>
            <a:pPr lvl="0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приобрести  навыки самостоятельной работы с большими объемами информации;</a:t>
            </a:r>
          </a:p>
          <a:p>
            <a:pPr lvl="0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научиться оформлять результаты работы с помощью современных информационных технологий. </a:t>
            </a:r>
          </a:p>
          <a:p>
            <a:pPr lvl="0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научиться  анализировать статистический материал, строить графики, диаграммы;</a:t>
            </a:r>
          </a:p>
          <a:p>
            <a:pPr lvl="0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приобрести  навыки самостоятельной исследовательской деятельности</a:t>
            </a:r>
          </a:p>
          <a:p>
            <a:pPr lvl="0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работа над проектом стимулирует познавательную активность и учебную мотивацию, формирует практические навыки;</a:t>
            </a:r>
          </a:p>
          <a:p>
            <a:pPr lvl="0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работать в группе.</a:t>
            </a: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7400" dirty="0" smtClean="0"/>
          </a:p>
          <a:p>
            <a:pPr>
              <a:buNone/>
            </a:pPr>
            <a:r>
              <a:rPr lang="ru-RU" sz="7400" b="1" dirty="0" smtClean="0"/>
              <a:t> </a:t>
            </a:r>
            <a:endParaRPr lang="ru-RU" sz="7400" dirty="0" smtClean="0"/>
          </a:p>
          <a:p>
            <a:pPr>
              <a:buNone/>
            </a:pPr>
            <a:r>
              <a:rPr lang="ru-RU" sz="7400" b="1" dirty="0" smtClean="0"/>
              <a:t> </a:t>
            </a:r>
            <a:endParaRPr lang="ru-RU" sz="7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112869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Какие мы разные (школьная перепись населения).</a:t>
            </a:r>
            <a:br>
              <a:rPr lang="ru-RU" sz="2800" dirty="0" smtClean="0"/>
            </a:br>
            <a:r>
              <a:rPr lang="ru-RU" sz="2800" dirty="0" smtClean="0"/>
              <a:t>Социальный проект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2143116"/>
            <a:ext cx="8143932" cy="3952884"/>
          </a:xfrm>
        </p:spPr>
        <p:txBody>
          <a:bodyPr/>
          <a:lstStyle/>
          <a:p>
            <a:r>
              <a:rPr lang="ru-RU" sz="2800" dirty="0" smtClean="0"/>
              <a:t>Участники: учащиеся 10 класса МБОУ СОШ № 46 г. Краснодара;</a:t>
            </a:r>
          </a:p>
          <a:p>
            <a:r>
              <a:rPr lang="ru-RU" sz="2800" dirty="0" smtClean="0"/>
              <a:t>Роль учителя: научный руководитель</a:t>
            </a:r>
          </a:p>
          <a:p>
            <a:r>
              <a:rPr lang="ru-RU" sz="2800" dirty="0" smtClean="0"/>
              <a:t>Сроки реализации: </a:t>
            </a:r>
            <a:r>
              <a:rPr lang="ru-RU" sz="2800" dirty="0" smtClean="0"/>
              <a:t>2011 </a:t>
            </a:r>
            <a:r>
              <a:rPr lang="ru-RU" sz="2800" dirty="0" smtClean="0"/>
              <a:t>– </a:t>
            </a:r>
            <a:r>
              <a:rPr lang="ru-RU" sz="2800" dirty="0" smtClean="0"/>
              <a:t>2012 </a:t>
            </a:r>
            <a:r>
              <a:rPr lang="ru-RU" sz="2800" dirty="0" smtClean="0"/>
              <a:t>учебный год</a:t>
            </a:r>
          </a:p>
          <a:p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28604"/>
            <a:ext cx="8153400" cy="79059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Перепись 2010 года проводилась под девизом «России важен каждый».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3116"/>
            <a:ext cx="4643470" cy="492922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ПЕРЕПИСЬ НУЖНА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ГОСУДАРСТВУ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ПЕРЕПИСЬ НУЖНА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РЕГИОНАМ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ПЕРЕПИСЬ НУЖНА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ОБЩЕСТВУ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ПЕРЕПИСЬ НУЖНА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КАЖДОМУ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142984"/>
            <a:ext cx="3124200" cy="4190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429000"/>
            <a:ext cx="4332823" cy="326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714356"/>
            <a:ext cx="8153400" cy="50484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Из истории переписей населения в России.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715436" cy="5257800"/>
          </a:xfrm>
        </p:spPr>
        <p:txBody>
          <a:bodyPr>
            <a:normAutofit lnSpcReduction="1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Перепись населения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уникальная статистическая операция. Еще Л.Н. Толстой, принимавший, как и большая часть российской интеллигенции, активное участие в переписи 1897 г., определил ее «как зеркало России, в которое независимо от нашего желания придется взглянуть».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Перепись — это «моментальный снимок» всего населения страны в определенный момент времени.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 многих странах, как и в России, перепись проводится приблизительно один раз в десять лет. Иногда чаще,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Например, в Канаде — через каждые пять лет. В Великобритании, каждые 10 лет. 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Всероссийская перепись населения 2010 года прошла с 14 по 25 октября.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Подготовка к проведению переписи началась в 2007 году. Обработка полученных сведений, формирование итогов, их публикация и распространение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было осуществлено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2010-2011 годах.   </a:t>
            </a:r>
          </a:p>
          <a:p>
            <a:endParaRPr lang="ru-RU" sz="24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643966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Интересные факты </a:t>
            </a:r>
            <a:br>
              <a:rPr lang="ru-RU" b="1" dirty="0" smtClean="0"/>
            </a:br>
            <a:r>
              <a:rPr lang="ru-RU" b="1" dirty="0" smtClean="0"/>
              <a:t>из историй переписей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472138"/>
          </a:xfrm>
        </p:spPr>
        <p:txBody>
          <a:bodyPr>
            <a:normAutofit fontScale="62500" lnSpcReduction="20000"/>
          </a:bodyPr>
          <a:lstStyle/>
          <a:p>
            <a:r>
              <a:rPr lang="ru-RU" sz="5100" b="1" dirty="0" smtClean="0"/>
              <a:t>Из газет 1926 года.   </a:t>
            </a:r>
            <a:r>
              <a:rPr lang="ru-RU" sz="5100" dirty="0" smtClean="0"/>
              <a:t>…Больными вопросами оказались вопросы о брачном состоянии, о жилой площади, и о возрасте у женщин.</a:t>
            </a:r>
          </a:p>
          <a:p>
            <a:r>
              <a:rPr lang="ru-RU" sz="5100" dirty="0" smtClean="0"/>
              <a:t> </a:t>
            </a:r>
            <a:r>
              <a:rPr lang="ru-RU" sz="5100" b="1" dirty="0" smtClean="0"/>
              <a:t>При заполнении переписных листов в 1897 году, </a:t>
            </a:r>
            <a:r>
              <a:rPr lang="ru-RU" sz="5100" dirty="0" smtClean="0"/>
              <a:t>на вопрос об имени и отчестве жены, мужики из деревень, отвечали так: «Буду я величать ее! Баба так и есть, и нет ей больше названия».</a:t>
            </a:r>
          </a:p>
          <a:p>
            <a:r>
              <a:rPr lang="ru-RU" sz="5100" dirty="0" smtClean="0"/>
              <a:t>    </a:t>
            </a:r>
            <a:r>
              <a:rPr lang="ru-RU" sz="5100" b="1" dirty="0" smtClean="0"/>
              <a:t>Николай </a:t>
            </a:r>
            <a:r>
              <a:rPr lang="en-US" sz="5100" b="1" dirty="0" smtClean="0"/>
              <a:t>II</a:t>
            </a:r>
            <a:r>
              <a:rPr lang="ru-RU" sz="5100" b="1" dirty="0" smtClean="0"/>
              <a:t> </a:t>
            </a:r>
            <a:r>
              <a:rPr lang="ru-RU" sz="5100" dirty="0" smtClean="0"/>
              <a:t>в графе «род занятий» скромно указал : «хозяин земли русской, а его супруга – «хозяйка земли русской».</a:t>
            </a:r>
          </a:p>
          <a:p>
            <a:pPr>
              <a:buNone/>
            </a:pPr>
            <a:r>
              <a:rPr lang="ru-RU" sz="5100" dirty="0" smtClean="0"/>
              <a:t>    </a:t>
            </a:r>
          </a:p>
          <a:p>
            <a:endParaRPr lang="ru-RU" sz="5100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14290"/>
            <a:ext cx="2214578" cy="141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0266" y="4214818"/>
            <a:ext cx="3336303" cy="2495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8766048" cy="10572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r>
              <a:rPr lang="ru-RU" sz="5400" dirty="0" smtClean="0"/>
              <a:t>Школьная перепись населения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9001156" cy="53578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Данный проект – это перепись учеников нашей школы.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В перепись мы включили как «классические» переписные вопросы, так и вопросы, из взрослой жизни.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Мы решили получить и рассмотреть следующие сведения: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мальчиков и девочек в нашей школе;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какой семье и каких традиция воспитываются;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национальность;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кто родился;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увлечения ребят;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считаешь ли себя успешным;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жизненные устремления и др.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Люблю ходить в школу из-за…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214282" y="1857364"/>
          <a:ext cx="471490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Содержимое 6" descr="03092010258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071934" y="2428868"/>
            <a:ext cx="4743456" cy="3557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Место рождения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2"/>
          </p:nvPr>
        </p:nvGraphicFramePr>
        <p:xfrm>
          <a:off x="4845050" y="1589088"/>
          <a:ext cx="3886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00174"/>
            <a:ext cx="4286257" cy="321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4357694"/>
            <a:ext cx="3357586" cy="22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Национальность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2"/>
          </p:nvPr>
        </p:nvGraphicFramePr>
        <p:xfrm>
          <a:off x="4857752" y="1571612"/>
          <a:ext cx="3886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F:\Images\другое\DSCN0384-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43050"/>
            <a:ext cx="3786214" cy="5048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1321</TotalTime>
  <Words>346</Words>
  <Application>Microsoft Office PowerPoint</Application>
  <PresentationFormat>Экран (4:3)</PresentationFormat>
  <Paragraphs>67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Обычная</vt:lpstr>
      <vt:lpstr>Какие мы разные (школьная перепись населения). Социальный проект </vt:lpstr>
      <vt:lpstr>Какие мы разные (школьная перепись населения). Социальный проект</vt:lpstr>
      <vt:lpstr>Перепись 2010 года проводилась под девизом «России важен каждый». </vt:lpstr>
      <vt:lpstr>Из истории переписей населения в России. </vt:lpstr>
      <vt:lpstr>Интересные факты  из историй переписей </vt:lpstr>
      <vt:lpstr>   Школьная перепись населения</vt:lpstr>
      <vt:lpstr>Люблю ходить в школу из-за…</vt:lpstr>
      <vt:lpstr>                 Место рождения</vt:lpstr>
      <vt:lpstr>              Национальность</vt:lpstr>
      <vt:lpstr>              Вероисповедание</vt:lpstr>
      <vt:lpstr>Одежда современного школьника</vt:lpstr>
      <vt:lpstr>       Где бы ты хотел работать?</vt:lpstr>
      <vt:lpstr>       Любимые праздники</vt:lpstr>
      <vt:lpstr>Считаешь ли себя успешным и в чем?</vt:lpstr>
      <vt:lpstr>         Наши увлечения</vt:lpstr>
      <vt:lpstr>Твои жизненные ценности</vt:lpstr>
      <vt:lpstr>Слайд 17</vt:lpstr>
      <vt:lpstr>  Результат. Проект  позволяет: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Люблю ходить в школу из-за…</dc:title>
  <dc:creator>Артём</dc:creator>
  <cp:lastModifiedBy>Artem</cp:lastModifiedBy>
  <cp:revision>106</cp:revision>
  <dcterms:created xsi:type="dcterms:W3CDTF">2011-01-10T15:26:55Z</dcterms:created>
  <dcterms:modified xsi:type="dcterms:W3CDTF">2014-05-08T17:09:42Z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781381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