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Layout+xml" PartName="/ppt/slideLayouts/slideLayout8.xml"/>
  <Override ContentType="application/vnd.openxmlformats-officedocument.drawingml.diagramColors+xml" PartName="/ppt/diagrams/colors1.xml"/>
  <Override ContentType="application/vnd.ms-office.drawingml.diagramDrawing+xml" PartName="/ppt/diagrams/drawing2.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theme+xml" PartName="/ppt/theme/theme2.xml"/>
  <Override ContentType="application/vnd.ms-office.drawingml.diagramDrawing+xml" PartName="/ppt/diagrams/drawing1.xml"/>
  <Override ContentType="application/vnd.openxmlformats-officedocument.drawingml.diagramStyle+xml" PartName="/ppt/diagrams/quickStyle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Override ContentType="application/vnd.openxmlformats-officedocument.drawingml.diagramStyle+xml" PartName="/ppt/diagrams/quickStyle1.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Default ContentType="image/gif" Extension="gif"/>
  <Override ContentType="application/vnd.openxmlformats-officedocument.drawingml.diagramLayout+xml" PartName="/ppt/diagrams/layout2.xml"/>
  <Override ContentType="application/vnd.openxmlformats-officedocument.drawingml.diagramLayout+xml" PartName="/ppt/diagrams/layout1.xml"/>
  <Override ContentType="application/vnd.openxmlformats-officedocument.drawingml.diagramData+xml" PartName="/ppt/diagrams/data2.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officedocument.drawingml.diagramData+xml" PartName="/ppt/diagrams/data1.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Layout+xml" PartName="/ppt/slideLayouts/slideLayout7.xml"/>
  <Default ContentType="image/png" Extension="png"/>
  <Override ContentType="application/vnd.openxmlformats-officedocument.drawingml.diagramColors+xml" PartName="/ppt/diagrams/colors2.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6" r:id="rId2"/>
    <p:sldId id="261" r:id="rId3"/>
    <p:sldId id="277" r:id="rId4"/>
    <p:sldId id="278" r:id="rId5"/>
    <p:sldId id="266" r:id="rId6"/>
    <p:sldId id="279" r:id="rId7"/>
    <p:sldId id="265" r:id="rId8"/>
    <p:sldId id="268" r:id="rId9"/>
    <p:sldId id="269" r:id="rId10"/>
    <p:sldId id="270" r:id="rId11"/>
    <p:sldId id="272" r:id="rId12"/>
    <p:sldId id="275" r:id="rId13"/>
    <p:sldId id="274" r:id="rId14"/>
    <p:sldId id="257" r:id="rId15"/>
    <p:sldId id="267" r:id="rId16"/>
    <p:sldId id="271"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33"/>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086" y="-5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2.gif"/><Relationship Id="rId1" Type="http://schemas.openxmlformats.org/officeDocument/2006/relationships/image" Target="../media/image9.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diagrams/_rels/data2.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2.gif"/><Relationship Id="rId1" Type="http://schemas.openxmlformats.org/officeDocument/2006/relationships/image" Target="../media/image9.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2.gif"/><Relationship Id="rId1" Type="http://schemas.openxmlformats.org/officeDocument/2006/relationships/image" Target="../media/image9.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2.gif"/><Relationship Id="rId1" Type="http://schemas.openxmlformats.org/officeDocument/2006/relationships/image" Target="../media/image9.jpe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642E4E-A12E-4C11-917C-DBAA550FDF80}" type="doc">
      <dgm:prSet loTypeId="urn:microsoft.com/office/officeart/2005/8/layout/vList3" loCatId="list" qsTypeId="urn:microsoft.com/office/officeart/2005/8/quickstyle/3d1" qsCatId="3D" csTypeId="urn:microsoft.com/office/officeart/2005/8/colors/colorful2" csCatId="colorful" phldr="1"/>
      <dgm:spPr/>
    </dgm:pt>
    <dgm:pt modelId="{8FCE6AEF-0B10-4C04-9187-E0FAC2FE11EC}">
      <dgm:prSet phldrT="[Текст]"/>
      <dgm:spPr/>
      <dgm:t>
        <a:bodyPr/>
        <a:lstStyle/>
        <a:p>
          <a:r>
            <a:rPr lang="ru-RU" dirty="0" smtClean="0"/>
            <a:t>Ландшафтные</a:t>
          </a:r>
          <a:endParaRPr lang="ru-RU" dirty="0"/>
        </a:p>
      </dgm:t>
    </dgm:pt>
    <dgm:pt modelId="{6A635D42-ED61-43E2-A135-CEEFD3CBEC67}" type="parTrans" cxnId="{F889756D-1DA3-4E6B-B48C-EC2F68A8C7CC}">
      <dgm:prSet/>
      <dgm:spPr/>
      <dgm:t>
        <a:bodyPr/>
        <a:lstStyle/>
        <a:p>
          <a:endParaRPr lang="ru-RU"/>
        </a:p>
      </dgm:t>
    </dgm:pt>
    <dgm:pt modelId="{903C8C8A-9180-430E-B75C-DBFCED0EA148}" type="sibTrans" cxnId="{F889756D-1DA3-4E6B-B48C-EC2F68A8C7CC}">
      <dgm:prSet/>
      <dgm:spPr/>
      <dgm:t>
        <a:bodyPr/>
        <a:lstStyle/>
        <a:p>
          <a:endParaRPr lang="ru-RU"/>
        </a:p>
      </dgm:t>
    </dgm:pt>
    <dgm:pt modelId="{E097BDB9-97AF-45A4-902C-17BAA24FBE26}">
      <dgm:prSet phldrT="[Текст]"/>
      <dgm:spPr/>
      <dgm:t>
        <a:bodyPr/>
        <a:lstStyle/>
        <a:p>
          <a:r>
            <a:rPr lang="ru-RU" dirty="0" smtClean="0"/>
            <a:t>Исторические </a:t>
          </a:r>
          <a:endParaRPr lang="ru-RU" dirty="0"/>
        </a:p>
      </dgm:t>
    </dgm:pt>
    <dgm:pt modelId="{96B3B441-B44A-439F-BD9D-5A766EBF7262}" type="parTrans" cxnId="{4BF9300E-BCC1-4146-8A08-4042C5120707}">
      <dgm:prSet/>
      <dgm:spPr/>
      <dgm:t>
        <a:bodyPr/>
        <a:lstStyle/>
        <a:p>
          <a:endParaRPr lang="ru-RU"/>
        </a:p>
      </dgm:t>
    </dgm:pt>
    <dgm:pt modelId="{54E0C8FA-8907-4072-B5E6-417A0FB46A13}" type="sibTrans" cxnId="{4BF9300E-BCC1-4146-8A08-4042C5120707}">
      <dgm:prSet/>
      <dgm:spPr/>
      <dgm:t>
        <a:bodyPr/>
        <a:lstStyle/>
        <a:p>
          <a:endParaRPr lang="ru-RU"/>
        </a:p>
      </dgm:t>
    </dgm:pt>
    <dgm:pt modelId="{39CCE019-A905-4688-A99F-47D2E2FB312F}">
      <dgm:prSet/>
      <dgm:spPr/>
      <dgm:t>
        <a:bodyPr/>
        <a:lstStyle/>
        <a:p>
          <a:r>
            <a:rPr lang="ru-RU" dirty="0" smtClean="0"/>
            <a:t>Гидрологические </a:t>
          </a:r>
          <a:endParaRPr lang="ru-RU" dirty="0"/>
        </a:p>
      </dgm:t>
    </dgm:pt>
    <dgm:pt modelId="{97F3DD96-6A74-4F39-A7B2-D3AAAB66BE81}" type="parTrans" cxnId="{111C5FA0-DD0D-4E7D-A55C-637D86B4E001}">
      <dgm:prSet/>
      <dgm:spPr/>
      <dgm:t>
        <a:bodyPr/>
        <a:lstStyle/>
        <a:p>
          <a:endParaRPr lang="ru-RU"/>
        </a:p>
      </dgm:t>
    </dgm:pt>
    <dgm:pt modelId="{342CD782-1E91-477B-9D33-C8A0F86F9636}" type="sibTrans" cxnId="{111C5FA0-DD0D-4E7D-A55C-637D86B4E001}">
      <dgm:prSet/>
      <dgm:spPr/>
      <dgm:t>
        <a:bodyPr/>
        <a:lstStyle/>
        <a:p>
          <a:endParaRPr lang="ru-RU"/>
        </a:p>
      </dgm:t>
    </dgm:pt>
    <dgm:pt modelId="{448BFF39-042D-4757-B932-CEF0B99B205A}">
      <dgm:prSet/>
      <dgm:spPr/>
      <dgm:t>
        <a:bodyPr/>
        <a:lstStyle/>
        <a:p>
          <a:r>
            <a:rPr lang="ru-RU" dirty="0" smtClean="0"/>
            <a:t>Ботанические</a:t>
          </a:r>
          <a:r>
            <a:rPr lang="ru-RU" baseline="0" dirty="0" smtClean="0"/>
            <a:t> </a:t>
          </a:r>
          <a:endParaRPr lang="ru-RU" dirty="0"/>
        </a:p>
      </dgm:t>
    </dgm:pt>
    <dgm:pt modelId="{9C3BEB1D-5D1A-4173-853B-1CB752F24887}" type="parTrans" cxnId="{89561468-DA4F-45C1-A16F-0FA8FA82ACDE}">
      <dgm:prSet/>
      <dgm:spPr/>
      <dgm:t>
        <a:bodyPr/>
        <a:lstStyle/>
        <a:p>
          <a:endParaRPr lang="ru-RU"/>
        </a:p>
      </dgm:t>
    </dgm:pt>
    <dgm:pt modelId="{9C4F0DE0-FF07-459B-974D-BF89559DC69D}" type="sibTrans" cxnId="{89561468-DA4F-45C1-A16F-0FA8FA82ACDE}">
      <dgm:prSet/>
      <dgm:spPr/>
      <dgm:t>
        <a:bodyPr/>
        <a:lstStyle/>
        <a:p>
          <a:endParaRPr lang="ru-RU"/>
        </a:p>
      </dgm:t>
    </dgm:pt>
    <dgm:pt modelId="{1BE28300-DD5B-4FEA-A270-3FFEB46FE73F}">
      <dgm:prSet/>
      <dgm:spPr/>
      <dgm:t>
        <a:bodyPr/>
        <a:lstStyle/>
        <a:p>
          <a:r>
            <a:rPr lang="ru-RU" dirty="0" smtClean="0"/>
            <a:t> Места современного отдыха </a:t>
          </a:r>
          <a:endParaRPr lang="ru-RU" dirty="0"/>
        </a:p>
      </dgm:t>
    </dgm:pt>
    <dgm:pt modelId="{F46A0363-3262-4C46-A839-97535AB1FE29}" type="parTrans" cxnId="{DA2C83AB-3318-49F2-B333-F511F0A211D4}">
      <dgm:prSet/>
      <dgm:spPr/>
      <dgm:t>
        <a:bodyPr/>
        <a:lstStyle/>
        <a:p>
          <a:endParaRPr lang="ru-RU"/>
        </a:p>
      </dgm:t>
    </dgm:pt>
    <dgm:pt modelId="{C22C1C96-977C-4CEF-86A0-17E07B0A6511}" type="sibTrans" cxnId="{DA2C83AB-3318-49F2-B333-F511F0A211D4}">
      <dgm:prSet/>
      <dgm:spPr/>
      <dgm:t>
        <a:bodyPr/>
        <a:lstStyle/>
        <a:p>
          <a:endParaRPr lang="ru-RU"/>
        </a:p>
      </dgm:t>
    </dgm:pt>
    <dgm:pt modelId="{990366F2-740E-47DC-9079-DA8B9076F2A6}">
      <dgm:prSet/>
      <dgm:spPr/>
      <dgm:t>
        <a:bodyPr/>
        <a:lstStyle/>
        <a:p>
          <a:r>
            <a:rPr lang="ru-RU" dirty="0" smtClean="0"/>
            <a:t>Промыслы </a:t>
          </a:r>
          <a:endParaRPr lang="ru-RU" dirty="0"/>
        </a:p>
      </dgm:t>
    </dgm:pt>
    <dgm:pt modelId="{8FDD0220-D95C-4D9D-BD43-207ABFC78DF3}" type="parTrans" cxnId="{5EF21BD7-D799-4666-9BE4-109779B40CC9}">
      <dgm:prSet/>
      <dgm:spPr/>
      <dgm:t>
        <a:bodyPr/>
        <a:lstStyle/>
        <a:p>
          <a:endParaRPr lang="ru-RU"/>
        </a:p>
      </dgm:t>
    </dgm:pt>
    <dgm:pt modelId="{11837456-A594-4EC1-BC74-A02A0077A68F}" type="sibTrans" cxnId="{5EF21BD7-D799-4666-9BE4-109779B40CC9}">
      <dgm:prSet/>
      <dgm:spPr/>
      <dgm:t>
        <a:bodyPr/>
        <a:lstStyle/>
        <a:p>
          <a:endParaRPr lang="ru-RU"/>
        </a:p>
      </dgm:t>
    </dgm:pt>
    <dgm:pt modelId="{A33F031C-8483-4EAF-84A9-4440BB906D0A}">
      <dgm:prSet phldrT="[Текст]"/>
      <dgm:spPr/>
      <dgm:t>
        <a:bodyPr/>
        <a:lstStyle/>
        <a:p>
          <a:r>
            <a:rPr lang="ru-RU" dirty="0" smtClean="0"/>
            <a:t>Геологические </a:t>
          </a:r>
          <a:endParaRPr lang="ru-RU" dirty="0"/>
        </a:p>
      </dgm:t>
    </dgm:pt>
    <dgm:pt modelId="{4AB8B3A5-3D75-472B-99E7-8A135F4908D3}" type="sibTrans" cxnId="{DF824138-B9C6-4EA2-A8FB-F21CA72B5DA0}">
      <dgm:prSet/>
      <dgm:spPr/>
      <dgm:t>
        <a:bodyPr/>
        <a:lstStyle/>
        <a:p>
          <a:endParaRPr lang="ru-RU"/>
        </a:p>
      </dgm:t>
    </dgm:pt>
    <dgm:pt modelId="{653CBF5C-BEAF-4D05-A803-CD49791A9E7E}" type="parTrans" cxnId="{DF824138-B9C6-4EA2-A8FB-F21CA72B5DA0}">
      <dgm:prSet/>
      <dgm:spPr/>
      <dgm:t>
        <a:bodyPr/>
        <a:lstStyle/>
        <a:p>
          <a:endParaRPr lang="ru-RU"/>
        </a:p>
      </dgm:t>
    </dgm:pt>
    <dgm:pt modelId="{F748C5D7-C243-4B01-BF5F-41A15F9F625E}" type="pres">
      <dgm:prSet presAssocID="{7D642E4E-A12E-4C11-917C-DBAA550FDF80}" presName="linearFlow" presStyleCnt="0">
        <dgm:presLayoutVars>
          <dgm:dir/>
          <dgm:resizeHandles val="exact"/>
        </dgm:presLayoutVars>
      </dgm:prSet>
      <dgm:spPr/>
    </dgm:pt>
    <dgm:pt modelId="{3240D124-65D8-46D1-B35D-8E088C2982D3}" type="pres">
      <dgm:prSet presAssocID="{A33F031C-8483-4EAF-84A9-4440BB906D0A}" presName="composite" presStyleCnt="0"/>
      <dgm:spPr/>
    </dgm:pt>
    <dgm:pt modelId="{6CC4FBC0-AAFA-407C-B115-58D5A02CFBC2}" type="pres">
      <dgm:prSet presAssocID="{A33F031C-8483-4EAF-84A9-4440BB906D0A}" presName="imgShp" presStyleLbl="fgImgPlace1" presStyleIdx="0" presStyleCnt="7"/>
      <dgm:spPr>
        <a:blipFill rotWithShape="0">
          <a:blip xmlns:r="http://schemas.openxmlformats.org/officeDocument/2006/relationships" r:embed="rId1"/>
          <a:stretch>
            <a:fillRect/>
          </a:stretch>
        </a:blipFill>
      </dgm:spPr>
    </dgm:pt>
    <dgm:pt modelId="{F9D38BF4-7DAB-4C11-8F3D-7104AF5BEF5F}" type="pres">
      <dgm:prSet presAssocID="{A33F031C-8483-4EAF-84A9-4440BB906D0A}" presName="txShp" presStyleLbl="node1" presStyleIdx="0" presStyleCnt="7">
        <dgm:presLayoutVars>
          <dgm:bulletEnabled val="1"/>
        </dgm:presLayoutVars>
      </dgm:prSet>
      <dgm:spPr/>
      <dgm:t>
        <a:bodyPr/>
        <a:lstStyle/>
        <a:p>
          <a:endParaRPr lang="ru-RU"/>
        </a:p>
      </dgm:t>
    </dgm:pt>
    <dgm:pt modelId="{8E933B12-22DA-433D-87CA-A48DFB56D509}" type="pres">
      <dgm:prSet presAssocID="{4AB8B3A5-3D75-472B-99E7-8A135F4908D3}" presName="spacing" presStyleCnt="0"/>
      <dgm:spPr/>
    </dgm:pt>
    <dgm:pt modelId="{2BC46F90-A796-46F1-99AB-200A85D61AA7}" type="pres">
      <dgm:prSet presAssocID="{39CCE019-A905-4688-A99F-47D2E2FB312F}" presName="composite" presStyleCnt="0"/>
      <dgm:spPr/>
    </dgm:pt>
    <dgm:pt modelId="{070C3E37-6FFB-4CC6-8FC0-04DA0693DB78}" type="pres">
      <dgm:prSet presAssocID="{39CCE019-A905-4688-A99F-47D2E2FB312F}" presName="imgShp" presStyleLbl="fgImgPlace1" presStyleIdx="1" presStyleCnt="7"/>
      <dgm:spPr>
        <a:blipFill rotWithShape="0">
          <a:blip xmlns:r="http://schemas.openxmlformats.org/officeDocument/2006/relationships" r:embed="rId2"/>
          <a:stretch>
            <a:fillRect/>
          </a:stretch>
        </a:blipFill>
      </dgm:spPr>
    </dgm:pt>
    <dgm:pt modelId="{68B61C4F-B357-4C83-9890-D3B50D9DA897}" type="pres">
      <dgm:prSet presAssocID="{39CCE019-A905-4688-A99F-47D2E2FB312F}" presName="txShp" presStyleLbl="node1" presStyleIdx="1" presStyleCnt="7">
        <dgm:presLayoutVars>
          <dgm:bulletEnabled val="1"/>
        </dgm:presLayoutVars>
      </dgm:prSet>
      <dgm:spPr/>
      <dgm:t>
        <a:bodyPr/>
        <a:lstStyle/>
        <a:p>
          <a:endParaRPr lang="ru-RU"/>
        </a:p>
      </dgm:t>
    </dgm:pt>
    <dgm:pt modelId="{E0C0DF39-4BA5-4759-A2B0-D8AEF9376BA0}" type="pres">
      <dgm:prSet presAssocID="{342CD782-1E91-477B-9D33-C8A0F86F9636}" presName="spacing" presStyleCnt="0"/>
      <dgm:spPr/>
    </dgm:pt>
    <dgm:pt modelId="{72F77E6F-3D51-46DD-B43D-C5C8ADCBC879}" type="pres">
      <dgm:prSet presAssocID="{448BFF39-042D-4757-B932-CEF0B99B205A}" presName="composite" presStyleCnt="0"/>
      <dgm:spPr/>
    </dgm:pt>
    <dgm:pt modelId="{C66C6E02-737C-4890-A1EA-8377875C4264}" type="pres">
      <dgm:prSet presAssocID="{448BFF39-042D-4757-B932-CEF0B99B205A}" presName="imgShp" presStyleLbl="fgImgPlace1" presStyleIdx="2" presStyleCnt="7"/>
      <dgm:spPr>
        <a:blipFill rotWithShape="0">
          <a:blip xmlns:r="http://schemas.openxmlformats.org/officeDocument/2006/relationships" r:embed="rId3"/>
          <a:stretch>
            <a:fillRect/>
          </a:stretch>
        </a:blipFill>
      </dgm:spPr>
    </dgm:pt>
    <dgm:pt modelId="{D70ED4BE-3937-4A7A-A939-7AA6D626DF85}" type="pres">
      <dgm:prSet presAssocID="{448BFF39-042D-4757-B932-CEF0B99B205A}" presName="txShp" presStyleLbl="node1" presStyleIdx="2" presStyleCnt="7">
        <dgm:presLayoutVars>
          <dgm:bulletEnabled val="1"/>
        </dgm:presLayoutVars>
      </dgm:prSet>
      <dgm:spPr/>
      <dgm:t>
        <a:bodyPr/>
        <a:lstStyle/>
        <a:p>
          <a:endParaRPr lang="ru-RU"/>
        </a:p>
      </dgm:t>
    </dgm:pt>
    <dgm:pt modelId="{D6178A5A-A842-479D-A4C4-891B9ECF5CEB}" type="pres">
      <dgm:prSet presAssocID="{9C4F0DE0-FF07-459B-974D-BF89559DC69D}" presName="spacing" presStyleCnt="0"/>
      <dgm:spPr/>
    </dgm:pt>
    <dgm:pt modelId="{18101471-5BAC-4DDA-A410-A8ECF0EFBDB9}" type="pres">
      <dgm:prSet presAssocID="{8FCE6AEF-0B10-4C04-9187-E0FAC2FE11EC}" presName="composite" presStyleCnt="0"/>
      <dgm:spPr/>
    </dgm:pt>
    <dgm:pt modelId="{6EADAB66-6471-44C5-BCAE-BC2281A70CBA}" type="pres">
      <dgm:prSet presAssocID="{8FCE6AEF-0B10-4C04-9187-E0FAC2FE11EC}" presName="imgShp" presStyleLbl="fgImgPlace1" presStyleIdx="3" presStyleCnt="7"/>
      <dgm:spPr>
        <a:blipFill rotWithShape="0">
          <a:blip xmlns:r="http://schemas.openxmlformats.org/officeDocument/2006/relationships" r:embed="rId4"/>
          <a:stretch>
            <a:fillRect/>
          </a:stretch>
        </a:blipFill>
      </dgm:spPr>
    </dgm:pt>
    <dgm:pt modelId="{8E2CF8C7-E23B-40A1-A875-99B16BA3BEC5}" type="pres">
      <dgm:prSet presAssocID="{8FCE6AEF-0B10-4C04-9187-E0FAC2FE11EC}" presName="txShp" presStyleLbl="node1" presStyleIdx="3" presStyleCnt="7">
        <dgm:presLayoutVars>
          <dgm:bulletEnabled val="1"/>
        </dgm:presLayoutVars>
      </dgm:prSet>
      <dgm:spPr/>
      <dgm:t>
        <a:bodyPr/>
        <a:lstStyle/>
        <a:p>
          <a:endParaRPr lang="ru-RU"/>
        </a:p>
      </dgm:t>
    </dgm:pt>
    <dgm:pt modelId="{A9250F72-E51D-468D-8370-21485D60382B}" type="pres">
      <dgm:prSet presAssocID="{903C8C8A-9180-430E-B75C-DBFCED0EA148}" presName="spacing" presStyleCnt="0"/>
      <dgm:spPr/>
    </dgm:pt>
    <dgm:pt modelId="{44F14AEB-5B1B-4270-B00B-F7D6D02FCD43}" type="pres">
      <dgm:prSet presAssocID="{E097BDB9-97AF-45A4-902C-17BAA24FBE26}" presName="composite" presStyleCnt="0"/>
      <dgm:spPr/>
    </dgm:pt>
    <dgm:pt modelId="{30096A18-8B65-4C38-A1FD-C62D19B02135}" type="pres">
      <dgm:prSet presAssocID="{E097BDB9-97AF-45A4-902C-17BAA24FBE26}" presName="imgShp" presStyleLbl="fgImgPlace1" presStyleIdx="4" presStyleCnt="7"/>
      <dgm:spPr>
        <a:blipFill rotWithShape="0">
          <a:blip xmlns:r="http://schemas.openxmlformats.org/officeDocument/2006/relationships" r:embed="rId5"/>
          <a:stretch>
            <a:fillRect/>
          </a:stretch>
        </a:blipFill>
      </dgm:spPr>
    </dgm:pt>
    <dgm:pt modelId="{53B52C84-1710-4B6B-9189-B74EBDD30BAE}" type="pres">
      <dgm:prSet presAssocID="{E097BDB9-97AF-45A4-902C-17BAA24FBE26}" presName="txShp" presStyleLbl="node1" presStyleIdx="4" presStyleCnt="7">
        <dgm:presLayoutVars>
          <dgm:bulletEnabled val="1"/>
        </dgm:presLayoutVars>
      </dgm:prSet>
      <dgm:spPr/>
      <dgm:t>
        <a:bodyPr/>
        <a:lstStyle/>
        <a:p>
          <a:endParaRPr lang="ru-RU"/>
        </a:p>
      </dgm:t>
    </dgm:pt>
    <dgm:pt modelId="{AD399D89-7B27-4F76-8242-72A287A419BF}" type="pres">
      <dgm:prSet presAssocID="{54E0C8FA-8907-4072-B5E6-417A0FB46A13}" presName="spacing" presStyleCnt="0"/>
      <dgm:spPr/>
    </dgm:pt>
    <dgm:pt modelId="{80155A3B-BE06-47DD-B284-C5522B837495}" type="pres">
      <dgm:prSet presAssocID="{1BE28300-DD5B-4FEA-A270-3FFEB46FE73F}" presName="composite" presStyleCnt="0"/>
      <dgm:spPr/>
    </dgm:pt>
    <dgm:pt modelId="{FEEB4A3E-5076-4FD6-AE3C-4C7FD0883C67}" type="pres">
      <dgm:prSet presAssocID="{1BE28300-DD5B-4FEA-A270-3FFEB46FE73F}" presName="imgShp" presStyleLbl="fgImgPlace1" presStyleIdx="5" presStyleCnt="7"/>
      <dgm:spPr>
        <a:blipFill rotWithShape="0">
          <a:blip xmlns:r="http://schemas.openxmlformats.org/officeDocument/2006/relationships" r:embed="rId6"/>
          <a:stretch>
            <a:fillRect/>
          </a:stretch>
        </a:blipFill>
      </dgm:spPr>
    </dgm:pt>
    <dgm:pt modelId="{2DA3EA83-0363-4CB2-918C-5D880F7B32C4}" type="pres">
      <dgm:prSet presAssocID="{1BE28300-DD5B-4FEA-A270-3FFEB46FE73F}" presName="txShp" presStyleLbl="node1" presStyleIdx="5" presStyleCnt="7">
        <dgm:presLayoutVars>
          <dgm:bulletEnabled val="1"/>
        </dgm:presLayoutVars>
      </dgm:prSet>
      <dgm:spPr/>
      <dgm:t>
        <a:bodyPr/>
        <a:lstStyle/>
        <a:p>
          <a:endParaRPr lang="ru-RU"/>
        </a:p>
      </dgm:t>
    </dgm:pt>
    <dgm:pt modelId="{2421018B-7720-4D65-B6B2-1FDF3FDEC00F}" type="pres">
      <dgm:prSet presAssocID="{C22C1C96-977C-4CEF-86A0-17E07B0A6511}" presName="spacing" presStyleCnt="0"/>
      <dgm:spPr/>
    </dgm:pt>
    <dgm:pt modelId="{35B32C2C-A492-456E-93F1-4878249BF62F}" type="pres">
      <dgm:prSet presAssocID="{990366F2-740E-47DC-9079-DA8B9076F2A6}" presName="composite" presStyleCnt="0"/>
      <dgm:spPr/>
    </dgm:pt>
    <dgm:pt modelId="{8EE32E70-6B65-448C-9FCF-A19A9E927E47}" type="pres">
      <dgm:prSet presAssocID="{990366F2-740E-47DC-9079-DA8B9076F2A6}" presName="imgShp" presStyleLbl="fgImgPlace1" presStyleIdx="6" presStyleCnt="7"/>
      <dgm:spPr>
        <a:blipFill rotWithShape="0">
          <a:blip xmlns:r="http://schemas.openxmlformats.org/officeDocument/2006/relationships" r:embed="rId7"/>
          <a:stretch>
            <a:fillRect/>
          </a:stretch>
        </a:blipFill>
      </dgm:spPr>
    </dgm:pt>
    <dgm:pt modelId="{F5A8A34A-3938-4EBB-9126-967CE0079719}" type="pres">
      <dgm:prSet presAssocID="{990366F2-740E-47DC-9079-DA8B9076F2A6}" presName="txShp" presStyleLbl="node1" presStyleIdx="6" presStyleCnt="7">
        <dgm:presLayoutVars>
          <dgm:bulletEnabled val="1"/>
        </dgm:presLayoutVars>
      </dgm:prSet>
      <dgm:spPr/>
      <dgm:t>
        <a:bodyPr/>
        <a:lstStyle/>
        <a:p>
          <a:endParaRPr lang="ru-RU"/>
        </a:p>
      </dgm:t>
    </dgm:pt>
  </dgm:ptLst>
  <dgm:cxnLst>
    <dgm:cxn modelId="{12685383-65E1-46C6-A744-7256576938A6}" type="presOf" srcId="{448BFF39-042D-4757-B932-CEF0B99B205A}" destId="{D70ED4BE-3937-4A7A-A939-7AA6D626DF85}" srcOrd="0" destOrd="0" presId="urn:microsoft.com/office/officeart/2005/8/layout/vList3"/>
    <dgm:cxn modelId="{8C756738-2A11-4378-8D84-96BFF1D613F4}" type="presOf" srcId="{39CCE019-A905-4688-A99F-47D2E2FB312F}" destId="{68B61C4F-B357-4C83-9890-D3B50D9DA897}" srcOrd="0" destOrd="0" presId="urn:microsoft.com/office/officeart/2005/8/layout/vList3"/>
    <dgm:cxn modelId="{4BF9300E-BCC1-4146-8A08-4042C5120707}" srcId="{7D642E4E-A12E-4C11-917C-DBAA550FDF80}" destId="{E097BDB9-97AF-45A4-902C-17BAA24FBE26}" srcOrd="4" destOrd="0" parTransId="{96B3B441-B44A-439F-BD9D-5A766EBF7262}" sibTransId="{54E0C8FA-8907-4072-B5E6-417A0FB46A13}"/>
    <dgm:cxn modelId="{BCB97FC5-8DCB-4325-A0AE-D233CEB12CBA}" type="presOf" srcId="{A33F031C-8483-4EAF-84A9-4440BB906D0A}" destId="{F9D38BF4-7DAB-4C11-8F3D-7104AF5BEF5F}" srcOrd="0" destOrd="0" presId="urn:microsoft.com/office/officeart/2005/8/layout/vList3"/>
    <dgm:cxn modelId="{E84A5E3C-2C18-4036-8149-0EDB8523A2F0}" type="presOf" srcId="{990366F2-740E-47DC-9079-DA8B9076F2A6}" destId="{F5A8A34A-3938-4EBB-9126-967CE0079719}" srcOrd="0" destOrd="0" presId="urn:microsoft.com/office/officeart/2005/8/layout/vList3"/>
    <dgm:cxn modelId="{5EF21BD7-D799-4666-9BE4-109779B40CC9}" srcId="{7D642E4E-A12E-4C11-917C-DBAA550FDF80}" destId="{990366F2-740E-47DC-9079-DA8B9076F2A6}" srcOrd="6" destOrd="0" parTransId="{8FDD0220-D95C-4D9D-BD43-207ABFC78DF3}" sibTransId="{11837456-A594-4EC1-BC74-A02A0077A68F}"/>
    <dgm:cxn modelId="{56CDDC74-7F75-499D-AD60-EE68E6518B9F}" type="presOf" srcId="{7D642E4E-A12E-4C11-917C-DBAA550FDF80}" destId="{F748C5D7-C243-4B01-BF5F-41A15F9F625E}" srcOrd="0" destOrd="0" presId="urn:microsoft.com/office/officeart/2005/8/layout/vList3"/>
    <dgm:cxn modelId="{C9CD0688-E60E-414E-8D6E-E679496AA08D}" type="presOf" srcId="{E097BDB9-97AF-45A4-902C-17BAA24FBE26}" destId="{53B52C84-1710-4B6B-9189-B74EBDD30BAE}" srcOrd="0" destOrd="0" presId="urn:microsoft.com/office/officeart/2005/8/layout/vList3"/>
    <dgm:cxn modelId="{F889756D-1DA3-4E6B-B48C-EC2F68A8C7CC}" srcId="{7D642E4E-A12E-4C11-917C-DBAA550FDF80}" destId="{8FCE6AEF-0B10-4C04-9187-E0FAC2FE11EC}" srcOrd="3" destOrd="0" parTransId="{6A635D42-ED61-43E2-A135-CEEFD3CBEC67}" sibTransId="{903C8C8A-9180-430E-B75C-DBFCED0EA148}"/>
    <dgm:cxn modelId="{DF824138-B9C6-4EA2-A8FB-F21CA72B5DA0}" srcId="{7D642E4E-A12E-4C11-917C-DBAA550FDF80}" destId="{A33F031C-8483-4EAF-84A9-4440BB906D0A}" srcOrd="0" destOrd="0" parTransId="{653CBF5C-BEAF-4D05-A803-CD49791A9E7E}" sibTransId="{4AB8B3A5-3D75-472B-99E7-8A135F4908D3}"/>
    <dgm:cxn modelId="{9E186790-815C-46FC-A688-81F5CF7C9A84}" type="presOf" srcId="{1BE28300-DD5B-4FEA-A270-3FFEB46FE73F}" destId="{2DA3EA83-0363-4CB2-918C-5D880F7B32C4}" srcOrd="0" destOrd="0" presId="urn:microsoft.com/office/officeart/2005/8/layout/vList3"/>
    <dgm:cxn modelId="{5AB59392-5A35-44A9-A7FC-8C86193EDC80}" type="presOf" srcId="{8FCE6AEF-0B10-4C04-9187-E0FAC2FE11EC}" destId="{8E2CF8C7-E23B-40A1-A875-99B16BA3BEC5}" srcOrd="0" destOrd="0" presId="urn:microsoft.com/office/officeart/2005/8/layout/vList3"/>
    <dgm:cxn modelId="{111C5FA0-DD0D-4E7D-A55C-637D86B4E001}" srcId="{7D642E4E-A12E-4C11-917C-DBAA550FDF80}" destId="{39CCE019-A905-4688-A99F-47D2E2FB312F}" srcOrd="1" destOrd="0" parTransId="{97F3DD96-6A74-4F39-A7B2-D3AAAB66BE81}" sibTransId="{342CD782-1E91-477B-9D33-C8A0F86F9636}"/>
    <dgm:cxn modelId="{89561468-DA4F-45C1-A16F-0FA8FA82ACDE}" srcId="{7D642E4E-A12E-4C11-917C-DBAA550FDF80}" destId="{448BFF39-042D-4757-B932-CEF0B99B205A}" srcOrd="2" destOrd="0" parTransId="{9C3BEB1D-5D1A-4173-853B-1CB752F24887}" sibTransId="{9C4F0DE0-FF07-459B-974D-BF89559DC69D}"/>
    <dgm:cxn modelId="{DA2C83AB-3318-49F2-B333-F511F0A211D4}" srcId="{7D642E4E-A12E-4C11-917C-DBAA550FDF80}" destId="{1BE28300-DD5B-4FEA-A270-3FFEB46FE73F}" srcOrd="5" destOrd="0" parTransId="{F46A0363-3262-4C46-A839-97535AB1FE29}" sibTransId="{C22C1C96-977C-4CEF-86A0-17E07B0A6511}"/>
    <dgm:cxn modelId="{7DD4A584-0C6C-4773-AEE1-50CD2F5A09F6}" type="presParOf" srcId="{F748C5D7-C243-4B01-BF5F-41A15F9F625E}" destId="{3240D124-65D8-46D1-B35D-8E088C2982D3}" srcOrd="0" destOrd="0" presId="urn:microsoft.com/office/officeart/2005/8/layout/vList3"/>
    <dgm:cxn modelId="{782B1E95-0EFD-43C0-B601-170F2022C579}" type="presParOf" srcId="{3240D124-65D8-46D1-B35D-8E088C2982D3}" destId="{6CC4FBC0-AAFA-407C-B115-58D5A02CFBC2}" srcOrd="0" destOrd="0" presId="urn:microsoft.com/office/officeart/2005/8/layout/vList3"/>
    <dgm:cxn modelId="{50CBD439-F1DD-4F07-8219-F86264F3F4A3}" type="presParOf" srcId="{3240D124-65D8-46D1-B35D-8E088C2982D3}" destId="{F9D38BF4-7DAB-4C11-8F3D-7104AF5BEF5F}" srcOrd="1" destOrd="0" presId="urn:microsoft.com/office/officeart/2005/8/layout/vList3"/>
    <dgm:cxn modelId="{29D57AEF-26DB-425A-80D2-1CB73D7C22DE}" type="presParOf" srcId="{F748C5D7-C243-4B01-BF5F-41A15F9F625E}" destId="{8E933B12-22DA-433D-87CA-A48DFB56D509}" srcOrd="1" destOrd="0" presId="urn:microsoft.com/office/officeart/2005/8/layout/vList3"/>
    <dgm:cxn modelId="{ABE24870-188E-4A16-B6BF-94347A5C9588}" type="presParOf" srcId="{F748C5D7-C243-4B01-BF5F-41A15F9F625E}" destId="{2BC46F90-A796-46F1-99AB-200A85D61AA7}" srcOrd="2" destOrd="0" presId="urn:microsoft.com/office/officeart/2005/8/layout/vList3"/>
    <dgm:cxn modelId="{D4E101EB-94B8-41B3-B983-DDA5C3A3D814}" type="presParOf" srcId="{2BC46F90-A796-46F1-99AB-200A85D61AA7}" destId="{070C3E37-6FFB-4CC6-8FC0-04DA0693DB78}" srcOrd="0" destOrd="0" presId="urn:microsoft.com/office/officeart/2005/8/layout/vList3"/>
    <dgm:cxn modelId="{18E45B17-C8B3-41E6-8866-7F682AA35B65}" type="presParOf" srcId="{2BC46F90-A796-46F1-99AB-200A85D61AA7}" destId="{68B61C4F-B357-4C83-9890-D3B50D9DA897}" srcOrd="1" destOrd="0" presId="urn:microsoft.com/office/officeart/2005/8/layout/vList3"/>
    <dgm:cxn modelId="{1E6FE777-0677-47DE-91B3-4492D95D6C44}" type="presParOf" srcId="{F748C5D7-C243-4B01-BF5F-41A15F9F625E}" destId="{E0C0DF39-4BA5-4759-A2B0-D8AEF9376BA0}" srcOrd="3" destOrd="0" presId="urn:microsoft.com/office/officeart/2005/8/layout/vList3"/>
    <dgm:cxn modelId="{6544CBFC-F4F0-4F74-9EF3-8B0E65B2BBB6}" type="presParOf" srcId="{F748C5D7-C243-4B01-BF5F-41A15F9F625E}" destId="{72F77E6F-3D51-46DD-B43D-C5C8ADCBC879}" srcOrd="4" destOrd="0" presId="urn:microsoft.com/office/officeart/2005/8/layout/vList3"/>
    <dgm:cxn modelId="{16F87138-B2E7-4E46-92C4-3CFABE07BE3B}" type="presParOf" srcId="{72F77E6F-3D51-46DD-B43D-C5C8ADCBC879}" destId="{C66C6E02-737C-4890-A1EA-8377875C4264}" srcOrd="0" destOrd="0" presId="urn:microsoft.com/office/officeart/2005/8/layout/vList3"/>
    <dgm:cxn modelId="{EE58F60D-C120-43E6-98FE-2CA381C4EE89}" type="presParOf" srcId="{72F77E6F-3D51-46DD-B43D-C5C8ADCBC879}" destId="{D70ED4BE-3937-4A7A-A939-7AA6D626DF85}" srcOrd="1" destOrd="0" presId="urn:microsoft.com/office/officeart/2005/8/layout/vList3"/>
    <dgm:cxn modelId="{5B8DA0CF-3205-4E6B-867A-B3959500B2AD}" type="presParOf" srcId="{F748C5D7-C243-4B01-BF5F-41A15F9F625E}" destId="{D6178A5A-A842-479D-A4C4-891B9ECF5CEB}" srcOrd="5" destOrd="0" presId="urn:microsoft.com/office/officeart/2005/8/layout/vList3"/>
    <dgm:cxn modelId="{B54CD447-BEF7-430B-8FBB-F5D7FEB78BFF}" type="presParOf" srcId="{F748C5D7-C243-4B01-BF5F-41A15F9F625E}" destId="{18101471-5BAC-4DDA-A410-A8ECF0EFBDB9}" srcOrd="6" destOrd="0" presId="urn:microsoft.com/office/officeart/2005/8/layout/vList3"/>
    <dgm:cxn modelId="{E6447BEA-6F48-4D0E-910B-0CE950C273BE}" type="presParOf" srcId="{18101471-5BAC-4DDA-A410-A8ECF0EFBDB9}" destId="{6EADAB66-6471-44C5-BCAE-BC2281A70CBA}" srcOrd="0" destOrd="0" presId="urn:microsoft.com/office/officeart/2005/8/layout/vList3"/>
    <dgm:cxn modelId="{22F2D2E1-91C2-4AD6-A9D0-4C59D70C8278}" type="presParOf" srcId="{18101471-5BAC-4DDA-A410-A8ECF0EFBDB9}" destId="{8E2CF8C7-E23B-40A1-A875-99B16BA3BEC5}" srcOrd="1" destOrd="0" presId="urn:microsoft.com/office/officeart/2005/8/layout/vList3"/>
    <dgm:cxn modelId="{0112F888-F456-4B3E-A565-3B31D3A0321C}" type="presParOf" srcId="{F748C5D7-C243-4B01-BF5F-41A15F9F625E}" destId="{A9250F72-E51D-468D-8370-21485D60382B}" srcOrd="7" destOrd="0" presId="urn:microsoft.com/office/officeart/2005/8/layout/vList3"/>
    <dgm:cxn modelId="{BF332C47-C257-4B59-AC70-2AB7D8DD5F97}" type="presParOf" srcId="{F748C5D7-C243-4B01-BF5F-41A15F9F625E}" destId="{44F14AEB-5B1B-4270-B00B-F7D6D02FCD43}" srcOrd="8" destOrd="0" presId="urn:microsoft.com/office/officeart/2005/8/layout/vList3"/>
    <dgm:cxn modelId="{7DA03C81-9C06-406B-8E7F-EAD916E133C9}" type="presParOf" srcId="{44F14AEB-5B1B-4270-B00B-F7D6D02FCD43}" destId="{30096A18-8B65-4C38-A1FD-C62D19B02135}" srcOrd="0" destOrd="0" presId="urn:microsoft.com/office/officeart/2005/8/layout/vList3"/>
    <dgm:cxn modelId="{39CE8CC1-3784-4634-B3BF-EEAAF7AA0620}" type="presParOf" srcId="{44F14AEB-5B1B-4270-B00B-F7D6D02FCD43}" destId="{53B52C84-1710-4B6B-9189-B74EBDD30BAE}" srcOrd="1" destOrd="0" presId="urn:microsoft.com/office/officeart/2005/8/layout/vList3"/>
    <dgm:cxn modelId="{738CB5A9-DE48-42A6-9C08-ED48C712BD45}" type="presParOf" srcId="{F748C5D7-C243-4B01-BF5F-41A15F9F625E}" destId="{AD399D89-7B27-4F76-8242-72A287A419BF}" srcOrd="9" destOrd="0" presId="urn:microsoft.com/office/officeart/2005/8/layout/vList3"/>
    <dgm:cxn modelId="{91D3CB8C-4232-414E-A096-85E76E68D881}" type="presParOf" srcId="{F748C5D7-C243-4B01-BF5F-41A15F9F625E}" destId="{80155A3B-BE06-47DD-B284-C5522B837495}" srcOrd="10" destOrd="0" presId="urn:microsoft.com/office/officeart/2005/8/layout/vList3"/>
    <dgm:cxn modelId="{391474C5-F82B-49E4-847F-9B743586E438}" type="presParOf" srcId="{80155A3B-BE06-47DD-B284-C5522B837495}" destId="{FEEB4A3E-5076-4FD6-AE3C-4C7FD0883C67}" srcOrd="0" destOrd="0" presId="urn:microsoft.com/office/officeart/2005/8/layout/vList3"/>
    <dgm:cxn modelId="{5E2E6509-7D63-4650-B5A5-74AFF5CD8511}" type="presParOf" srcId="{80155A3B-BE06-47DD-B284-C5522B837495}" destId="{2DA3EA83-0363-4CB2-918C-5D880F7B32C4}" srcOrd="1" destOrd="0" presId="urn:microsoft.com/office/officeart/2005/8/layout/vList3"/>
    <dgm:cxn modelId="{E0B4C0ED-B8AD-4A03-9C19-9E2DC2C6B0F7}" type="presParOf" srcId="{F748C5D7-C243-4B01-BF5F-41A15F9F625E}" destId="{2421018B-7720-4D65-B6B2-1FDF3FDEC00F}" srcOrd="11" destOrd="0" presId="urn:microsoft.com/office/officeart/2005/8/layout/vList3"/>
    <dgm:cxn modelId="{EEF03A80-EE18-4D5B-8D27-49D7AC9EA698}" type="presParOf" srcId="{F748C5D7-C243-4B01-BF5F-41A15F9F625E}" destId="{35B32C2C-A492-456E-93F1-4878249BF62F}" srcOrd="12" destOrd="0" presId="urn:microsoft.com/office/officeart/2005/8/layout/vList3"/>
    <dgm:cxn modelId="{FF2849E3-A323-40E2-BB4C-DFB1AA6EB984}" type="presParOf" srcId="{35B32C2C-A492-456E-93F1-4878249BF62F}" destId="{8EE32E70-6B65-448C-9FCF-A19A9E927E47}" srcOrd="0" destOrd="0" presId="urn:microsoft.com/office/officeart/2005/8/layout/vList3"/>
    <dgm:cxn modelId="{4EBB0DEB-DF91-49E1-A254-0F584896FACB}" type="presParOf" srcId="{35B32C2C-A492-456E-93F1-4878249BF62F}" destId="{F5A8A34A-3938-4EBB-9126-967CE0079719}"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642E4E-A12E-4C11-917C-DBAA550FDF80}" type="doc">
      <dgm:prSet loTypeId="urn:microsoft.com/office/officeart/2005/8/layout/vList3" loCatId="list" qsTypeId="urn:microsoft.com/office/officeart/2005/8/quickstyle/3d1" qsCatId="3D" csTypeId="urn:microsoft.com/office/officeart/2005/8/colors/colorful2" csCatId="colorful" phldr="1"/>
      <dgm:spPr/>
    </dgm:pt>
    <dgm:pt modelId="{A33F031C-8483-4EAF-84A9-4440BB906D0A}">
      <dgm:prSet phldrT="[Текст]"/>
      <dgm:spPr/>
      <dgm:t>
        <a:bodyPr/>
        <a:lstStyle/>
        <a:p>
          <a:r>
            <a:rPr lang="ru-RU" dirty="0" smtClean="0"/>
            <a:t>Геологические </a:t>
          </a:r>
          <a:endParaRPr lang="ru-RU" dirty="0"/>
        </a:p>
      </dgm:t>
    </dgm:pt>
    <dgm:pt modelId="{653CBF5C-BEAF-4D05-A803-CD49791A9E7E}" type="parTrans" cxnId="{DF824138-B9C6-4EA2-A8FB-F21CA72B5DA0}">
      <dgm:prSet/>
      <dgm:spPr/>
      <dgm:t>
        <a:bodyPr/>
        <a:lstStyle/>
        <a:p>
          <a:endParaRPr lang="ru-RU"/>
        </a:p>
      </dgm:t>
    </dgm:pt>
    <dgm:pt modelId="{4AB8B3A5-3D75-472B-99E7-8A135F4908D3}" type="sibTrans" cxnId="{DF824138-B9C6-4EA2-A8FB-F21CA72B5DA0}">
      <dgm:prSet/>
      <dgm:spPr/>
      <dgm:t>
        <a:bodyPr/>
        <a:lstStyle/>
        <a:p>
          <a:endParaRPr lang="ru-RU"/>
        </a:p>
      </dgm:t>
    </dgm:pt>
    <dgm:pt modelId="{8FCE6AEF-0B10-4C04-9187-E0FAC2FE11EC}">
      <dgm:prSet phldrT="[Текст]"/>
      <dgm:spPr/>
      <dgm:t>
        <a:bodyPr/>
        <a:lstStyle/>
        <a:p>
          <a:r>
            <a:rPr lang="ru-RU" dirty="0" smtClean="0"/>
            <a:t>Ландшафтные</a:t>
          </a:r>
          <a:endParaRPr lang="ru-RU" dirty="0"/>
        </a:p>
      </dgm:t>
    </dgm:pt>
    <dgm:pt modelId="{6A635D42-ED61-43E2-A135-CEEFD3CBEC67}" type="parTrans" cxnId="{F889756D-1DA3-4E6B-B48C-EC2F68A8C7CC}">
      <dgm:prSet/>
      <dgm:spPr/>
      <dgm:t>
        <a:bodyPr/>
        <a:lstStyle/>
        <a:p>
          <a:endParaRPr lang="ru-RU"/>
        </a:p>
      </dgm:t>
    </dgm:pt>
    <dgm:pt modelId="{903C8C8A-9180-430E-B75C-DBFCED0EA148}" type="sibTrans" cxnId="{F889756D-1DA3-4E6B-B48C-EC2F68A8C7CC}">
      <dgm:prSet/>
      <dgm:spPr/>
      <dgm:t>
        <a:bodyPr/>
        <a:lstStyle/>
        <a:p>
          <a:endParaRPr lang="ru-RU"/>
        </a:p>
      </dgm:t>
    </dgm:pt>
    <dgm:pt modelId="{E097BDB9-97AF-45A4-902C-17BAA24FBE26}">
      <dgm:prSet phldrT="[Текст]"/>
      <dgm:spPr/>
      <dgm:t>
        <a:bodyPr/>
        <a:lstStyle/>
        <a:p>
          <a:r>
            <a:rPr lang="ru-RU" dirty="0" smtClean="0"/>
            <a:t>Исторические </a:t>
          </a:r>
          <a:endParaRPr lang="ru-RU" dirty="0"/>
        </a:p>
      </dgm:t>
    </dgm:pt>
    <dgm:pt modelId="{96B3B441-B44A-439F-BD9D-5A766EBF7262}" type="parTrans" cxnId="{4BF9300E-BCC1-4146-8A08-4042C5120707}">
      <dgm:prSet/>
      <dgm:spPr/>
      <dgm:t>
        <a:bodyPr/>
        <a:lstStyle/>
        <a:p>
          <a:endParaRPr lang="ru-RU"/>
        </a:p>
      </dgm:t>
    </dgm:pt>
    <dgm:pt modelId="{54E0C8FA-8907-4072-B5E6-417A0FB46A13}" type="sibTrans" cxnId="{4BF9300E-BCC1-4146-8A08-4042C5120707}">
      <dgm:prSet/>
      <dgm:spPr/>
      <dgm:t>
        <a:bodyPr/>
        <a:lstStyle/>
        <a:p>
          <a:endParaRPr lang="ru-RU"/>
        </a:p>
      </dgm:t>
    </dgm:pt>
    <dgm:pt modelId="{39CCE019-A905-4688-A99F-47D2E2FB312F}">
      <dgm:prSet/>
      <dgm:spPr/>
      <dgm:t>
        <a:bodyPr/>
        <a:lstStyle/>
        <a:p>
          <a:r>
            <a:rPr lang="ru-RU" dirty="0" smtClean="0"/>
            <a:t>Гидрологические </a:t>
          </a:r>
          <a:endParaRPr lang="ru-RU" dirty="0"/>
        </a:p>
      </dgm:t>
    </dgm:pt>
    <dgm:pt modelId="{97F3DD96-6A74-4F39-A7B2-D3AAAB66BE81}" type="parTrans" cxnId="{111C5FA0-DD0D-4E7D-A55C-637D86B4E001}">
      <dgm:prSet/>
      <dgm:spPr/>
      <dgm:t>
        <a:bodyPr/>
        <a:lstStyle/>
        <a:p>
          <a:endParaRPr lang="ru-RU"/>
        </a:p>
      </dgm:t>
    </dgm:pt>
    <dgm:pt modelId="{342CD782-1E91-477B-9D33-C8A0F86F9636}" type="sibTrans" cxnId="{111C5FA0-DD0D-4E7D-A55C-637D86B4E001}">
      <dgm:prSet/>
      <dgm:spPr/>
      <dgm:t>
        <a:bodyPr/>
        <a:lstStyle/>
        <a:p>
          <a:endParaRPr lang="ru-RU"/>
        </a:p>
      </dgm:t>
    </dgm:pt>
    <dgm:pt modelId="{448BFF39-042D-4757-B932-CEF0B99B205A}">
      <dgm:prSet/>
      <dgm:spPr/>
      <dgm:t>
        <a:bodyPr/>
        <a:lstStyle/>
        <a:p>
          <a:r>
            <a:rPr lang="ru-RU" dirty="0" smtClean="0"/>
            <a:t>Ботанические</a:t>
          </a:r>
          <a:r>
            <a:rPr lang="ru-RU" baseline="0" dirty="0" smtClean="0"/>
            <a:t> </a:t>
          </a:r>
          <a:endParaRPr lang="ru-RU" dirty="0"/>
        </a:p>
      </dgm:t>
    </dgm:pt>
    <dgm:pt modelId="{9C3BEB1D-5D1A-4173-853B-1CB752F24887}" type="parTrans" cxnId="{89561468-DA4F-45C1-A16F-0FA8FA82ACDE}">
      <dgm:prSet/>
      <dgm:spPr/>
      <dgm:t>
        <a:bodyPr/>
        <a:lstStyle/>
        <a:p>
          <a:endParaRPr lang="ru-RU"/>
        </a:p>
      </dgm:t>
    </dgm:pt>
    <dgm:pt modelId="{9C4F0DE0-FF07-459B-974D-BF89559DC69D}" type="sibTrans" cxnId="{89561468-DA4F-45C1-A16F-0FA8FA82ACDE}">
      <dgm:prSet/>
      <dgm:spPr/>
      <dgm:t>
        <a:bodyPr/>
        <a:lstStyle/>
        <a:p>
          <a:endParaRPr lang="ru-RU"/>
        </a:p>
      </dgm:t>
    </dgm:pt>
    <dgm:pt modelId="{1BE28300-DD5B-4FEA-A270-3FFEB46FE73F}">
      <dgm:prSet/>
      <dgm:spPr/>
      <dgm:t>
        <a:bodyPr/>
        <a:lstStyle/>
        <a:p>
          <a:r>
            <a:rPr lang="ru-RU" dirty="0" smtClean="0"/>
            <a:t> Места современного отдыха </a:t>
          </a:r>
          <a:endParaRPr lang="ru-RU" dirty="0"/>
        </a:p>
      </dgm:t>
    </dgm:pt>
    <dgm:pt modelId="{F46A0363-3262-4C46-A839-97535AB1FE29}" type="parTrans" cxnId="{DA2C83AB-3318-49F2-B333-F511F0A211D4}">
      <dgm:prSet/>
      <dgm:spPr/>
      <dgm:t>
        <a:bodyPr/>
        <a:lstStyle/>
        <a:p>
          <a:endParaRPr lang="ru-RU"/>
        </a:p>
      </dgm:t>
    </dgm:pt>
    <dgm:pt modelId="{C22C1C96-977C-4CEF-86A0-17E07B0A6511}" type="sibTrans" cxnId="{DA2C83AB-3318-49F2-B333-F511F0A211D4}">
      <dgm:prSet/>
      <dgm:spPr/>
      <dgm:t>
        <a:bodyPr/>
        <a:lstStyle/>
        <a:p>
          <a:endParaRPr lang="ru-RU"/>
        </a:p>
      </dgm:t>
    </dgm:pt>
    <dgm:pt modelId="{990366F2-740E-47DC-9079-DA8B9076F2A6}">
      <dgm:prSet/>
      <dgm:spPr/>
      <dgm:t>
        <a:bodyPr/>
        <a:lstStyle/>
        <a:p>
          <a:r>
            <a:rPr lang="ru-RU" dirty="0" smtClean="0"/>
            <a:t>Промыслы </a:t>
          </a:r>
          <a:endParaRPr lang="ru-RU" dirty="0"/>
        </a:p>
      </dgm:t>
    </dgm:pt>
    <dgm:pt modelId="{8FDD0220-D95C-4D9D-BD43-207ABFC78DF3}" type="parTrans" cxnId="{5EF21BD7-D799-4666-9BE4-109779B40CC9}">
      <dgm:prSet/>
      <dgm:spPr/>
      <dgm:t>
        <a:bodyPr/>
        <a:lstStyle/>
        <a:p>
          <a:endParaRPr lang="ru-RU"/>
        </a:p>
      </dgm:t>
    </dgm:pt>
    <dgm:pt modelId="{11837456-A594-4EC1-BC74-A02A0077A68F}" type="sibTrans" cxnId="{5EF21BD7-D799-4666-9BE4-109779B40CC9}">
      <dgm:prSet/>
      <dgm:spPr/>
      <dgm:t>
        <a:bodyPr/>
        <a:lstStyle/>
        <a:p>
          <a:endParaRPr lang="ru-RU"/>
        </a:p>
      </dgm:t>
    </dgm:pt>
    <dgm:pt modelId="{F748C5D7-C243-4B01-BF5F-41A15F9F625E}" type="pres">
      <dgm:prSet presAssocID="{7D642E4E-A12E-4C11-917C-DBAA550FDF80}" presName="linearFlow" presStyleCnt="0">
        <dgm:presLayoutVars>
          <dgm:dir/>
          <dgm:resizeHandles val="exact"/>
        </dgm:presLayoutVars>
      </dgm:prSet>
      <dgm:spPr/>
    </dgm:pt>
    <dgm:pt modelId="{3240D124-65D8-46D1-B35D-8E088C2982D3}" type="pres">
      <dgm:prSet presAssocID="{A33F031C-8483-4EAF-84A9-4440BB906D0A}" presName="composite" presStyleCnt="0"/>
      <dgm:spPr/>
    </dgm:pt>
    <dgm:pt modelId="{6CC4FBC0-AAFA-407C-B115-58D5A02CFBC2}" type="pres">
      <dgm:prSet presAssocID="{A33F031C-8483-4EAF-84A9-4440BB906D0A}" presName="imgShp" presStyleLbl="fgImgPlace1" presStyleIdx="0" presStyleCnt="7"/>
      <dgm:spPr>
        <a:blipFill rotWithShape="0">
          <a:blip xmlns:r="http://schemas.openxmlformats.org/officeDocument/2006/relationships" r:embed="rId1"/>
          <a:stretch>
            <a:fillRect/>
          </a:stretch>
        </a:blipFill>
      </dgm:spPr>
    </dgm:pt>
    <dgm:pt modelId="{F9D38BF4-7DAB-4C11-8F3D-7104AF5BEF5F}" type="pres">
      <dgm:prSet presAssocID="{A33F031C-8483-4EAF-84A9-4440BB906D0A}" presName="txShp" presStyleLbl="node1" presStyleIdx="0" presStyleCnt="7">
        <dgm:presLayoutVars>
          <dgm:bulletEnabled val="1"/>
        </dgm:presLayoutVars>
      </dgm:prSet>
      <dgm:spPr/>
      <dgm:t>
        <a:bodyPr/>
        <a:lstStyle/>
        <a:p>
          <a:endParaRPr lang="ru-RU"/>
        </a:p>
      </dgm:t>
    </dgm:pt>
    <dgm:pt modelId="{8E933B12-22DA-433D-87CA-A48DFB56D509}" type="pres">
      <dgm:prSet presAssocID="{4AB8B3A5-3D75-472B-99E7-8A135F4908D3}" presName="spacing" presStyleCnt="0"/>
      <dgm:spPr/>
    </dgm:pt>
    <dgm:pt modelId="{2BC46F90-A796-46F1-99AB-200A85D61AA7}" type="pres">
      <dgm:prSet presAssocID="{39CCE019-A905-4688-A99F-47D2E2FB312F}" presName="composite" presStyleCnt="0"/>
      <dgm:spPr/>
    </dgm:pt>
    <dgm:pt modelId="{070C3E37-6FFB-4CC6-8FC0-04DA0693DB78}" type="pres">
      <dgm:prSet presAssocID="{39CCE019-A905-4688-A99F-47D2E2FB312F}" presName="imgShp" presStyleLbl="fgImgPlace1" presStyleIdx="1" presStyleCnt="7"/>
      <dgm:spPr>
        <a:blipFill rotWithShape="0">
          <a:blip xmlns:r="http://schemas.openxmlformats.org/officeDocument/2006/relationships" r:embed="rId2"/>
          <a:stretch>
            <a:fillRect/>
          </a:stretch>
        </a:blipFill>
      </dgm:spPr>
    </dgm:pt>
    <dgm:pt modelId="{68B61C4F-B357-4C83-9890-D3B50D9DA897}" type="pres">
      <dgm:prSet presAssocID="{39CCE019-A905-4688-A99F-47D2E2FB312F}" presName="txShp" presStyleLbl="node1" presStyleIdx="1" presStyleCnt="7">
        <dgm:presLayoutVars>
          <dgm:bulletEnabled val="1"/>
        </dgm:presLayoutVars>
      </dgm:prSet>
      <dgm:spPr/>
      <dgm:t>
        <a:bodyPr/>
        <a:lstStyle/>
        <a:p>
          <a:endParaRPr lang="ru-RU"/>
        </a:p>
      </dgm:t>
    </dgm:pt>
    <dgm:pt modelId="{E0C0DF39-4BA5-4759-A2B0-D8AEF9376BA0}" type="pres">
      <dgm:prSet presAssocID="{342CD782-1E91-477B-9D33-C8A0F86F9636}" presName="spacing" presStyleCnt="0"/>
      <dgm:spPr/>
    </dgm:pt>
    <dgm:pt modelId="{72F77E6F-3D51-46DD-B43D-C5C8ADCBC879}" type="pres">
      <dgm:prSet presAssocID="{448BFF39-042D-4757-B932-CEF0B99B205A}" presName="composite" presStyleCnt="0"/>
      <dgm:spPr/>
    </dgm:pt>
    <dgm:pt modelId="{C66C6E02-737C-4890-A1EA-8377875C4264}" type="pres">
      <dgm:prSet presAssocID="{448BFF39-042D-4757-B932-CEF0B99B205A}" presName="imgShp" presStyleLbl="fgImgPlace1" presStyleIdx="2" presStyleCnt="7"/>
      <dgm:spPr>
        <a:blipFill rotWithShape="0">
          <a:blip xmlns:r="http://schemas.openxmlformats.org/officeDocument/2006/relationships" r:embed="rId3"/>
          <a:stretch>
            <a:fillRect/>
          </a:stretch>
        </a:blipFill>
      </dgm:spPr>
    </dgm:pt>
    <dgm:pt modelId="{D70ED4BE-3937-4A7A-A939-7AA6D626DF85}" type="pres">
      <dgm:prSet presAssocID="{448BFF39-042D-4757-B932-CEF0B99B205A}" presName="txShp" presStyleLbl="node1" presStyleIdx="2" presStyleCnt="7">
        <dgm:presLayoutVars>
          <dgm:bulletEnabled val="1"/>
        </dgm:presLayoutVars>
      </dgm:prSet>
      <dgm:spPr/>
      <dgm:t>
        <a:bodyPr/>
        <a:lstStyle/>
        <a:p>
          <a:endParaRPr lang="ru-RU"/>
        </a:p>
      </dgm:t>
    </dgm:pt>
    <dgm:pt modelId="{D6178A5A-A842-479D-A4C4-891B9ECF5CEB}" type="pres">
      <dgm:prSet presAssocID="{9C4F0DE0-FF07-459B-974D-BF89559DC69D}" presName="spacing" presStyleCnt="0"/>
      <dgm:spPr/>
    </dgm:pt>
    <dgm:pt modelId="{18101471-5BAC-4DDA-A410-A8ECF0EFBDB9}" type="pres">
      <dgm:prSet presAssocID="{8FCE6AEF-0B10-4C04-9187-E0FAC2FE11EC}" presName="composite" presStyleCnt="0"/>
      <dgm:spPr/>
    </dgm:pt>
    <dgm:pt modelId="{6EADAB66-6471-44C5-BCAE-BC2281A70CBA}" type="pres">
      <dgm:prSet presAssocID="{8FCE6AEF-0B10-4C04-9187-E0FAC2FE11EC}" presName="imgShp" presStyleLbl="fgImgPlace1" presStyleIdx="3" presStyleCnt="7"/>
      <dgm:spPr>
        <a:blipFill rotWithShape="0">
          <a:blip xmlns:r="http://schemas.openxmlformats.org/officeDocument/2006/relationships" r:embed="rId4"/>
          <a:stretch>
            <a:fillRect/>
          </a:stretch>
        </a:blipFill>
      </dgm:spPr>
    </dgm:pt>
    <dgm:pt modelId="{8E2CF8C7-E23B-40A1-A875-99B16BA3BEC5}" type="pres">
      <dgm:prSet presAssocID="{8FCE6AEF-0B10-4C04-9187-E0FAC2FE11EC}" presName="txShp" presStyleLbl="node1" presStyleIdx="3" presStyleCnt="7">
        <dgm:presLayoutVars>
          <dgm:bulletEnabled val="1"/>
        </dgm:presLayoutVars>
      </dgm:prSet>
      <dgm:spPr/>
      <dgm:t>
        <a:bodyPr/>
        <a:lstStyle/>
        <a:p>
          <a:endParaRPr lang="ru-RU"/>
        </a:p>
      </dgm:t>
    </dgm:pt>
    <dgm:pt modelId="{A9250F72-E51D-468D-8370-21485D60382B}" type="pres">
      <dgm:prSet presAssocID="{903C8C8A-9180-430E-B75C-DBFCED0EA148}" presName="spacing" presStyleCnt="0"/>
      <dgm:spPr/>
    </dgm:pt>
    <dgm:pt modelId="{44F14AEB-5B1B-4270-B00B-F7D6D02FCD43}" type="pres">
      <dgm:prSet presAssocID="{E097BDB9-97AF-45A4-902C-17BAA24FBE26}" presName="composite" presStyleCnt="0"/>
      <dgm:spPr/>
    </dgm:pt>
    <dgm:pt modelId="{30096A18-8B65-4C38-A1FD-C62D19B02135}" type="pres">
      <dgm:prSet presAssocID="{E097BDB9-97AF-45A4-902C-17BAA24FBE26}" presName="imgShp" presStyleLbl="fgImgPlace1" presStyleIdx="4" presStyleCnt="7"/>
      <dgm:spPr>
        <a:blipFill rotWithShape="0">
          <a:blip xmlns:r="http://schemas.openxmlformats.org/officeDocument/2006/relationships" r:embed="rId5"/>
          <a:stretch>
            <a:fillRect/>
          </a:stretch>
        </a:blipFill>
      </dgm:spPr>
    </dgm:pt>
    <dgm:pt modelId="{53B52C84-1710-4B6B-9189-B74EBDD30BAE}" type="pres">
      <dgm:prSet presAssocID="{E097BDB9-97AF-45A4-902C-17BAA24FBE26}" presName="txShp" presStyleLbl="node1" presStyleIdx="4" presStyleCnt="7">
        <dgm:presLayoutVars>
          <dgm:bulletEnabled val="1"/>
        </dgm:presLayoutVars>
      </dgm:prSet>
      <dgm:spPr/>
      <dgm:t>
        <a:bodyPr/>
        <a:lstStyle/>
        <a:p>
          <a:endParaRPr lang="ru-RU"/>
        </a:p>
      </dgm:t>
    </dgm:pt>
    <dgm:pt modelId="{AD399D89-7B27-4F76-8242-72A287A419BF}" type="pres">
      <dgm:prSet presAssocID="{54E0C8FA-8907-4072-B5E6-417A0FB46A13}" presName="spacing" presStyleCnt="0"/>
      <dgm:spPr/>
    </dgm:pt>
    <dgm:pt modelId="{80155A3B-BE06-47DD-B284-C5522B837495}" type="pres">
      <dgm:prSet presAssocID="{1BE28300-DD5B-4FEA-A270-3FFEB46FE73F}" presName="composite" presStyleCnt="0"/>
      <dgm:spPr/>
    </dgm:pt>
    <dgm:pt modelId="{FEEB4A3E-5076-4FD6-AE3C-4C7FD0883C67}" type="pres">
      <dgm:prSet presAssocID="{1BE28300-DD5B-4FEA-A270-3FFEB46FE73F}" presName="imgShp" presStyleLbl="fgImgPlace1" presStyleIdx="5" presStyleCnt="7"/>
      <dgm:spPr>
        <a:blipFill rotWithShape="0">
          <a:blip xmlns:r="http://schemas.openxmlformats.org/officeDocument/2006/relationships" r:embed="rId6"/>
          <a:stretch>
            <a:fillRect/>
          </a:stretch>
        </a:blipFill>
      </dgm:spPr>
    </dgm:pt>
    <dgm:pt modelId="{2DA3EA83-0363-4CB2-918C-5D880F7B32C4}" type="pres">
      <dgm:prSet presAssocID="{1BE28300-DD5B-4FEA-A270-3FFEB46FE73F}" presName="txShp" presStyleLbl="node1" presStyleIdx="5" presStyleCnt="7">
        <dgm:presLayoutVars>
          <dgm:bulletEnabled val="1"/>
        </dgm:presLayoutVars>
      </dgm:prSet>
      <dgm:spPr/>
      <dgm:t>
        <a:bodyPr/>
        <a:lstStyle/>
        <a:p>
          <a:endParaRPr lang="ru-RU"/>
        </a:p>
      </dgm:t>
    </dgm:pt>
    <dgm:pt modelId="{2421018B-7720-4D65-B6B2-1FDF3FDEC00F}" type="pres">
      <dgm:prSet presAssocID="{C22C1C96-977C-4CEF-86A0-17E07B0A6511}" presName="spacing" presStyleCnt="0"/>
      <dgm:spPr/>
    </dgm:pt>
    <dgm:pt modelId="{35B32C2C-A492-456E-93F1-4878249BF62F}" type="pres">
      <dgm:prSet presAssocID="{990366F2-740E-47DC-9079-DA8B9076F2A6}" presName="composite" presStyleCnt="0"/>
      <dgm:spPr/>
    </dgm:pt>
    <dgm:pt modelId="{8EE32E70-6B65-448C-9FCF-A19A9E927E47}" type="pres">
      <dgm:prSet presAssocID="{990366F2-740E-47DC-9079-DA8B9076F2A6}" presName="imgShp" presStyleLbl="fgImgPlace1" presStyleIdx="6" presStyleCnt="7"/>
      <dgm:spPr>
        <a:blipFill rotWithShape="0">
          <a:blip xmlns:r="http://schemas.openxmlformats.org/officeDocument/2006/relationships" r:embed="rId7"/>
          <a:stretch>
            <a:fillRect/>
          </a:stretch>
        </a:blipFill>
      </dgm:spPr>
    </dgm:pt>
    <dgm:pt modelId="{F5A8A34A-3938-4EBB-9126-967CE0079719}" type="pres">
      <dgm:prSet presAssocID="{990366F2-740E-47DC-9079-DA8B9076F2A6}" presName="txShp" presStyleLbl="node1" presStyleIdx="6" presStyleCnt="7">
        <dgm:presLayoutVars>
          <dgm:bulletEnabled val="1"/>
        </dgm:presLayoutVars>
      </dgm:prSet>
      <dgm:spPr/>
      <dgm:t>
        <a:bodyPr/>
        <a:lstStyle/>
        <a:p>
          <a:endParaRPr lang="ru-RU"/>
        </a:p>
      </dgm:t>
    </dgm:pt>
  </dgm:ptLst>
  <dgm:cxnLst>
    <dgm:cxn modelId="{111C5FA0-DD0D-4E7D-A55C-637D86B4E001}" srcId="{7D642E4E-A12E-4C11-917C-DBAA550FDF80}" destId="{39CCE019-A905-4688-A99F-47D2E2FB312F}" srcOrd="1" destOrd="0" parTransId="{97F3DD96-6A74-4F39-A7B2-D3AAAB66BE81}" sibTransId="{342CD782-1E91-477B-9D33-C8A0F86F9636}"/>
    <dgm:cxn modelId="{809D2F1E-6BC8-4A1D-8407-E596E53E5EFB}" type="presOf" srcId="{7D642E4E-A12E-4C11-917C-DBAA550FDF80}" destId="{F748C5D7-C243-4B01-BF5F-41A15F9F625E}" srcOrd="0" destOrd="0" presId="urn:microsoft.com/office/officeart/2005/8/layout/vList3"/>
    <dgm:cxn modelId="{F889756D-1DA3-4E6B-B48C-EC2F68A8C7CC}" srcId="{7D642E4E-A12E-4C11-917C-DBAA550FDF80}" destId="{8FCE6AEF-0B10-4C04-9187-E0FAC2FE11EC}" srcOrd="3" destOrd="0" parTransId="{6A635D42-ED61-43E2-A135-CEEFD3CBEC67}" sibTransId="{903C8C8A-9180-430E-B75C-DBFCED0EA148}"/>
    <dgm:cxn modelId="{DF824138-B9C6-4EA2-A8FB-F21CA72B5DA0}" srcId="{7D642E4E-A12E-4C11-917C-DBAA550FDF80}" destId="{A33F031C-8483-4EAF-84A9-4440BB906D0A}" srcOrd="0" destOrd="0" parTransId="{653CBF5C-BEAF-4D05-A803-CD49791A9E7E}" sibTransId="{4AB8B3A5-3D75-472B-99E7-8A135F4908D3}"/>
    <dgm:cxn modelId="{FCD7B232-0DB4-49F4-BA1A-70EB4C9F3431}" type="presOf" srcId="{E097BDB9-97AF-45A4-902C-17BAA24FBE26}" destId="{53B52C84-1710-4B6B-9189-B74EBDD30BAE}" srcOrd="0" destOrd="0" presId="urn:microsoft.com/office/officeart/2005/8/layout/vList3"/>
    <dgm:cxn modelId="{DA2C83AB-3318-49F2-B333-F511F0A211D4}" srcId="{7D642E4E-A12E-4C11-917C-DBAA550FDF80}" destId="{1BE28300-DD5B-4FEA-A270-3FFEB46FE73F}" srcOrd="5" destOrd="0" parTransId="{F46A0363-3262-4C46-A839-97535AB1FE29}" sibTransId="{C22C1C96-977C-4CEF-86A0-17E07B0A6511}"/>
    <dgm:cxn modelId="{FF7B5204-3782-4CF3-8F45-E4B9BFD54B8D}" type="presOf" srcId="{448BFF39-042D-4757-B932-CEF0B99B205A}" destId="{D70ED4BE-3937-4A7A-A939-7AA6D626DF85}" srcOrd="0" destOrd="0" presId="urn:microsoft.com/office/officeart/2005/8/layout/vList3"/>
    <dgm:cxn modelId="{4BF9300E-BCC1-4146-8A08-4042C5120707}" srcId="{7D642E4E-A12E-4C11-917C-DBAA550FDF80}" destId="{E097BDB9-97AF-45A4-902C-17BAA24FBE26}" srcOrd="4" destOrd="0" parTransId="{96B3B441-B44A-439F-BD9D-5A766EBF7262}" sibTransId="{54E0C8FA-8907-4072-B5E6-417A0FB46A13}"/>
    <dgm:cxn modelId="{89561468-DA4F-45C1-A16F-0FA8FA82ACDE}" srcId="{7D642E4E-A12E-4C11-917C-DBAA550FDF80}" destId="{448BFF39-042D-4757-B932-CEF0B99B205A}" srcOrd="2" destOrd="0" parTransId="{9C3BEB1D-5D1A-4173-853B-1CB752F24887}" sibTransId="{9C4F0DE0-FF07-459B-974D-BF89559DC69D}"/>
    <dgm:cxn modelId="{495C4245-539C-405B-A71A-A6C182F612C2}" type="presOf" srcId="{1BE28300-DD5B-4FEA-A270-3FFEB46FE73F}" destId="{2DA3EA83-0363-4CB2-918C-5D880F7B32C4}" srcOrd="0" destOrd="0" presId="urn:microsoft.com/office/officeart/2005/8/layout/vList3"/>
    <dgm:cxn modelId="{5229910C-831C-4253-A7BB-DA70B4678494}" type="presOf" srcId="{39CCE019-A905-4688-A99F-47D2E2FB312F}" destId="{68B61C4F-B357-4C83-9890-D3B50D9DA897}" srcOrd="0" destOrd="0" presId="urn:microsoft.com/office/officeart/2005/8/layout/vList3"/>
    <dgm:cxn modelId="{5EF21BD7-D799-4666-9BE4-109779B40CC9}" srcId="{7D642E4E-A12E-4C11-917C-DBAA550FDF80}" destId="{990366F2-740E-47DC-9079-DA8B9076F2A6}" srcOrd="6" destOrd="0" parTransId="{8FDD0220-D95C-4D9D-BD43-207ABFC78DF3}" sibTransId="{11837456-A594-4EC1-BC74-A02A0077A68F}"/>
    <dgm:cxn modelId="{14E77625-C13D-4A59-A343-BDBC6729D3E5}" type="presOf" srcId="{8FCE6AEF-0B10-4C04-9187-E0FAC2FE11EC}" destId="{8E2CF8C7-E23B-40A1-A875-99B16BA3BEC5}" srcOrd="0" destOrd="0" presId="urn:microsoft.com/office/officeart/2005/8/layout/vList3"/>
    <dgm:cxn modelId="{8BA26CD5-BBE3-4CCC-88D1-41D5EB1C4AE5}" type="presOf" srcId="{990366F2-740E-47DC-9079-DA8B9076F2A6}" destId="{F5A8A34A-3938-4EBB-9126-967CE0079719}" srcOrd="0" destOrd="0" presId="urn:microsoft.com/office/officeart/2005/8/layout/vList3"/>
    <dgm:cxn modelId="{950BCDF5-9303-48E5-B8FE-F31EA770D7D7}" type="presOf" srcId="{A33F031C-8483-4EAF-84A9-4440BB906D0A}" destId="{F9D38BF4-7DAB-4C11-8F3D-7104AF5BEF5F}" srcOrd="0" destOrd="0" presId="urn:microsoft.com/office/officeart/2005/8/layout/vList3"/>
    <dgm:cxn modelId="{3176D3D8-E085-47C8-9925-1873728A2C44}" type="presParOf" srcId="{F748C5D7-C243-4B01-BF5F-41A15F9F625E}" destId="{3240D124-65D8-46D1-B35D-8E088C2982D3}" srcOrd="0" destOrd="0" presId="urn:microsoft.com/office/officeart/2005/8/layout/vList3"/>
    <dgm:cxn modelId="{C4BF0706-83E3-42B7-8B66-92C6A8553576}" type="presParOf" srcId="{3240D124-65D8-46D1-B35D-8E088C2982D3}" destId="{6CC4FBC0-AAFA-407C-B115-58D5A02CFBC2}" srcOrd="0" destOrd="0" presId="urn:microsoft.com/office/officeart/2005/8/layout/vList3"/>
    <dgm:cxn modelId="{C24C06A1-2696-4409-8AB7-6353105654DB}" type="presParOf" srcId="{3240D124-65D8-46D1-B35D-8E088C2982D3}" destId="{F9D38BF4-7DAB-4C11-8F3D-7104AF5BEF5F}" srcOrd="1" destOrd="0" presId="urn:microsoft.com/office/officeart/2005/8/layout/vList3"/>
    <dgm:cxn modelId="{12E8C0BC-D4C7-4780-A9DE-41971F8A1EBE}" type="presParOf" srcId="{F748C5D7-C243-4B01-BF5F-41A15F9F625E}" destId="{8E933B12-22DA-433D-87CA-A48DFB56D509}" srcOrd="1" destOrd="0" presId="urn:microsoft.com/office/officeart/2005/8/layout/vList3"/>
    <dgm:cxn modelId="{702D4886-D454-42B9-BFCC-2684AE45410A}" type="presParOf" srcId="{F748C5D7-C243-4B01-BF5F-41A15F9F625E}" destId="{2BC46F90-A796-46F1-99AB-200A85D61AA7}" srcOrd="2" destOrd="0" presId="urn:microsoft.com/office/officeart/2005/8/layout/vList3"/>
    <dgm:cxn modelId="{7F018F1B-108A-40C8-8626-6367269B09ED}" type="presParOf" srcId="{2BC46F90-A796-46F1-99AB-200A85D61AA7}" destId="{070C3E37-6FFB-4CC6-8FC0-04DA0693DB78}" srcOrd="0" destOrd="0" presId="urn:microsoft.com/office/officeart/2005/8/layout/vList3"/>
    <dgm:cxn modelId="{1B37AAC2-B566-46FB-9459-0D3DF771FEA5}" type="presParOf" srcId="{2BC46F90-A796-46F1-99AB-200A85D61AA7}" destId="{68B61C4F-B357-4C83-9890-D3B50D9DA897}" srcOrd="1" destOrd="0" presId="urn:microsoft.com/office/officeart/2005/8/layout/vList3"/>
    <dgm:cxn modelId="{7E83AAE4-B5A5-4015-9FD3-D1C249833736}" type="presParOf" srcId="{F748C5D7-C243-4B01-BF5F-41A15F9F625E}" destId="{E0C0DF39-4BA5-4759-A2B0-D8AEF9376BA0}" srcOrd="3" destOrd="0" presId="urn:microsoft.com/office/officeart/2005/8/layout/vList3"/>
    <dgm:cxn modelId="{33881E78-8BFD-4C3E-9441-E6A67E40DFD7}" type="presParOf" srcId="{F748C5D7-C243-4B01-BF5F-41A15F9F625E}" destId="{72F77E6F-3D51-46DD-B43D-C5C8ADCBC879}" srcOrd="4" destOrd="0" presId="urn:microsoft.com/office/officeart/2005/8/layout/vList3"/>
    <dgm:cxn modelId="{3745838F-BD20-4ECF-8612-A1F23779E73C}" type="presParOf" srcId="{72F77E6F-3D51-46DD-B43D-C5C8ADCBC879}" destId="{C66C6E02-737C-4890-A1EA-8377875C4264}" srcOrd="0" destOrd="0" presId="urn:microsoft.com/office/officeart/2005/8/layout/vList3"/>
    <dgm:cxn modelId="{73F424CA-BCC2-4785-8EF1-61B5A496E418}" type="presParOf" srcId="{72F77E6F-3D51-46DD-B43D-C5C8ADCBC879}" destId="{D70ED4BE-3937-4A7A-A939-7AA6D626DF85}" srcOrd="1" destOrd="0" presId="urn:microsoft.com/office/officeart/2005/8/layout/vList3"/>
    <dgm:cxn modelId="{F912DCBE-1044-4FF0-8337-844AA6B2CAAD}" type="presParOf" srcId="{F748C5D7-C243-4B01-BF5F-41A15F9F625E}" destId="{D6178A5A-A842-479D-A4C4-891B9ECF5CEB}" srcOrd="5" destOrd="0" presId="urn:microsoft.com/office/officeart/2005/8/layout/vList3"/>
    <dgm:cxn modelId="{5A11653D-A6A6-4B04-BEA0-847265B037F7}" type="presParOf" srcId="{F748C5D7-C243-4B01-BF5F-41A15F9F625E}" destId="{18101471-5BAC-4DDA-A410-A8ECF0EFBDB9}" srcOrd="6" destOrd="0" presId="urn:microsoft.com/office/officeart/2005/8/layout/vList3"/>
    <dgm:cxn modelId="{817EEE18-092B-42B1-BE31-0B9990B6F207}" type="presParOf" srcId="{18101471-5BAC-4DDA-A410-A8ECF0EFBDB9}" destId="{6EADAB66-6471-44C5-BCAE-BC2281A70CBA}" srcOrd="0" destOrd="0" presId="urn:microsoft.com/office/officeart/2005/8/layout/vList3"/>
    <dgm:cxn modelId="{E66129A9-5A98-45D0-9BA6-CC6DA6836F56}" type="presParOf" srcId="{18101471-5BAC-4DDA-A410-A8ECF0EFBDB9}" destId="{8E2CF8C7-E23B-40A1-A875-99B16BA3BEC5}" srcOrd="1" destOrd="0" presId="urn:microsoft.com/office/officeart/2005/8/layout/vList3"/>
    <dgm:cxn modelId="{90998FF0-B274-4897-B13D-EA7B63080120}" type="presParOf" srcId="{F748C5D7-C243-4B01-BF5F-41A15F9F625E}" destId="{A9250F72-E51D-468D-8370-21485D60382B}" srcOrd="7" destOrd="0" presId="urn:microsoft.com/office/officeart/2005/8/layout/vList3"/>
    <dgm:cxn modelId="{7C1A95D7-064C-43DA-85E1-669F413E6371}" type="presParOf" srcId="{F748C5D7-C243-4B01-BF5F-41A15F9F625E}" destId="{44F14AEB-5B1B-4270-B00B-F7D6D02FCD43}" srcOrd="8" destOrd="0" presId="urn:microsoft.com/office/officeart/2005/8/layout/vList3"/>
    <dgm:cxn modelId="{B765DC7A-6735-463C-B913-CF71CB89872C}" type="presParOf" srcId="{44F14AEB-5B1B-4270-B00B-F7D6D02FCD43}" destId="{30096A18-8B65-4C38-A1FD-C62D19B02135}" srcOrd="0" destOrd="0" presId="urn:microsoft.com/office/officeart/2005/8/layout/vList3"/>
    <dgm:cxn modelId="{278F3C03-DA9B-4E91-A8BA-D09F9EA35DFB}" type="presParOf" srcId="{44F14AEB-5B1B-4270-B00B-F7D6D02FCD43}" destId="{53B52C84-1710-4B6B-9189-B74EBDD30BAE}" srcOrd="1" destOrd="0" presId="urn:microsoft.com/office/officeart/2005/8/layout/vList3"/>
    <dgm:cxn modelId="{3D10D9BB-06DB-4F98-A760-B8DB1CF202A5}" type="presParOf" srcId="{F748C5D7-C243-4B01-BF5F-41A15F9F625E}" destId="{AD399D89-7B27-4F76-8242-72A287A419BF}" srcOrd="9" destOrd="0" presId="urn:microsoft.com/office/officeart/2005/8/layout/vList3"/>
    <dgm:cxn modelId="{9E0D7B3B-FF32-4883-B03C-2DE3CBDF513F}" type="presParOf" srcId="{F748C5D7-C243-4B01-BF5F-41A15F9F625E}" destId="{80155A3B-BE06-47DD-B284-C5522B837495}" srcOrd="10" destOrd="0" presId="urn:microsoft.com/office/officeart/2005/8/layout/vList3"/>
    <dgm:cxn modelId="{A49CF70D-8015-426D-92CF-8BFB195AD2C7}" type="presParOf" srcId="{80155A3B-BE06-47DD-B284-C5522B837495}" destId="{FEEB4A3E-5076-4FD6-AE3C-4C7FD0883C67}" srcOrd="0" destOrd="0" presId="urn:microsoft.com/office/officeart/2005/8/layout/vList3"/>
    <dgm:cxn modelId="{1A426543-692C-48B4-912C-7CA96C701CF0}" type="presParOf" srcId="{80155A3B-BE06-47DD-B284-C5522B837495}" destId="{2DA3EA83-0363-4CB2-918C-5D880F7B32C4}" srcOrd="1" destOrd="0" presId="urn:microsoft.com/office/officeart/2005/8/layout/vList3"/>
    <dgm:cxn modelId="{BB8008DC-7610-47D0-A2B3-83E6C6E6D2F3}" type="presParOf" srcId="{F748C5D7-C243-4B01-BF5F-41A15F9F625E}" destId="{2421018B-7720-4D65-B6B2-1FDF3FDEC00F}" srcOrd="11" destOrd="0" presId="urn:microsoft.com/office/officeart/2005/8/layout/vList3"/>
    <dgm:cxn modelId="{A1A295F4-C1C6-44AB-8342-0ACD0902156E}" type="presParOf" srcId="{F748C5D7-C243-4B01-BF5F-41A15F9F625E}" destId="{35B32C2C-A492-456E-93F1-4878249BF62F}" srcOrd="12" destOrd="0" presId="urn:microsoft.com/office/officeart/2005/8/layout/vList3"/>
    <dgm:cxn modelId="{1D653066-BE18-4022-86A1-EE57B12B0D00}" type="presParOf" srcId="{35B32C2C-A492-456E-93F1-4878249BF62F}" destId="{8EE32E70-6B65-448C-9FCF-A19A9E927E47}" srcOrd="0" destOrd="0" presId="urn:microsoft.com/office/officeart/2005/8/layout/vList3"/>
    <dgm:cxn modelId="{C380A6D7-CB55-4988-AC44-DDCAEC64EE22}" type="presParOf" srcId="{35B32C2C-A492-456E-93F1-4878249BF62F}" destId="{F5A8A34A-3938-4EBB-9126-967CE0079719}" srcOrd="1" destOrd="0" presId="urn:microsoft.com/office/officeart/2005/8/layout/v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D38BF4-7DAB-4C11-8F3D-7104AF5BEF5F}">
      <dsp:nvSpPr>
        <dsp:cNvPr id="0" name=""/>
        <dsp:cNvSpPr/>
      </dsp:nvSpPr>
      <dsp:spPr>
        <a:xfrm rot="10800000">
          <a:off x="789886" y="43"/>
          <a:ext cx="2825233" cy="313070"/>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8055"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Геологические </a:t>
          </a:r>
          <a:endParaRPr lang="ru-RU" sz="1400" kern="1200" dirty="0"/>
        </a:p>
      </dsp:txBody>
      <dsp:txXfrm rot="10800000">
        <a:off x="789886" y="43"/>
        <a:ext cx="2825233" cy="313070"/>
      </dsp:txXfrm>
    </dsp:sp>
    <dsp:sp modelId="{6CC4FBC0-AAFA-407C-B115-58D5A02CFBC2}">
      <dsp:nvSpPr>
        <dsp:cNvPr id="0" name=""/>
        <dsp:cNvSpPr/>
      </dsp:nvSpPr>
      <dsp:spPr>
        <a:xfrm>
          <a:off x="633351" y="43"/>
          <a:ext cx="313070" cy="313070"/>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68B61C4F-B357-4C83-9890-D3B50D9DA897}">
      <dsp:nvSpPr>
        <dsp:cNvPr id="0" name=""/>
        <dsp:cNvSpPr/>
      </dsp:nvSpPr>
      <dsp:spPr>
        <a:xfrm rot="10800000">
          <a:off x="789886" y="406568"/>
          <a:ext cx="2825233" cy="313070"/>
        </a:xfrm>
        <a:prstGeom prst="homePlate">
          <a:avLst/>
        </a:prstGeom>
        <a:gradFill rotWithShape="0">
          <a:gsLst>
            <a:gs pos="0">
              <a:schemeClr val="accent2">
                <a:hueOff val="780253"/>
                <a:satOff val="-973"/>
                <a:lumOff val="229"/>
                <a:alphaOff val="0"/>
                <a:shade val="51000"/>
                <a:satMod val="130000"/>
              </a:schemeClr>
            </a:gs>
            <a:gs pos="80000">
              <a:schemeClr val="accent2">
                <a:hueOff val="780253"/>
                <a:satOff val="-973"/>
                <a:lumOff val="229"/>
                <a:alphaOff val="0"/>
                <a:shade val="93000"/>
                <a:satMod val="130000"/>
              </a:schemeClr>
            </a:gs>
            <a:gs pos="100000">
              <a:schemeClr val="accent2">
                <a:hueOff val="780253"/>
                <a:satOff val="-973"/>
                <a:lumOff val="2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8055"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Гидрологические </a:t>
          </a:r>
          <a:endParaRPr lang="ru-RU" sz="1400" kern="1200" dirty="0"/>
        </a:p>
      </dsp:txBody>
      <dsp:txXfrm rot="10800000">
        <a:off x="789886" y="406568"/>
        <a:ext cx="2825233" cy="313070"/>
      </dsp:txXfrm>
    </dsp:sp>
    <dsp:sp modelId="{070C3E37-6FFB-4CC6-8FC0-04DA0693DB78}">
      <dsp:nvSpPr>
        <dsp:cNvPr id="0" name=""/>
        <dsp:cNvSpPr/>
      </dsp:nvSpPr>
      <dsp:spPr>
        <a:xfrm>
          <a:off x="633351" y="406568"/>
          <a:ext cx="313070" cy="313070"/>
        </a:xfrm>
        <a:prstGeom prst="ellipse">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70ED4BE-3937-4A7A-A939-7AA6D626DF85}">
      <dsp:nvSpPr>
        <dsp:cNvPr id="0" name=""/>
        <dsp:cNvSpPr/>
      </dsp:nvSpPr>
      <dsp:spPr>
        <a:xfrm rot="10800000">
          <a:off x="789886" y="813093"/>
          <a:ext cx="2825233" cy="313070"/>
        </a:xfrm>
        <a:prstGeom prst="homePlat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8055"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Ботанические</a:t>
          </a:r>
          <a:r>
            <a:rPr lang="ru-RU" sz="1400" kern="1200" baseline="0" dirty="0" smtClean="0"/>
            <a:t> </a:t>
          </a:r>
          <a:endParaRPr lang="ru-RU" sz="1400" kern="1200" dirty="0"/>
        </a:p>
      </dsp:txBody>
      <dsp:txXfrm rot="10800000">
        <a:off x="789886" y="813093"/>
        <a:ext cx="2825233" cy="313070"/>
      </dsp:txXfrm>
    </dsp:sp>
    <dsp:sp modelId="{C66C6E02-737C-4890-A1EA-8377875C4264}">
      <dsp:nvSpPr>
        <dsp:cNvPr id="0" name=""/>
        <dsp:cNvSpPr/>
      </dsp:nvSpPr>
      <dsp:spPr>
        <a:xfrm>
          <a:off x="633351" y="813093"/>
          <a:ext cx="313070" cy="313070"/>
        </a:xfrm>
        <a:prstGeom prst="ellipse">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E2CF8C7-E23B-40A1-A875-99B16BA3BEC5}">
      <dsp:nvSpPr>
        <dsp:cNvPr id="0" name=""/>
        <dsp:cNvSpPr/>
      </dsp:nvSpPr>
      <dsp:spPr>
        <a:xfrm rot="10800000">
          <a:off x="789886" y="1219617"/>
          <a:ext cx="2825233" cy="313070"/>
        </a:xfrm>
        <a:prstGeom prst="homePlat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8055"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Ландшафтные</a:t>
          </a:r>
          <a:endParaRPr lang="ru-RU" sz="1400" kern="1200" dirty="0"/>
        </a:p>
      </dsp:txBody>
      <dsp:txXfrm rot="10800000">
        <a:off x="789886" y="1219617"/>
        <a:ext cx="2825233" cy="313070"/>
      </dsp:txXfrm>
    </dsp:sp>
    <dsp:sp modelId="{6EADAB66-6471-44C5-BCAE-BC2281A70CBA}">
      <dsp:nvSpPr>
        <dsp:cNvPr id="0" name=""/>
        <dsp:cNvSpPr/>
      </dsp:nvSpPr>
      <dsp:spPr>
        <a:xfrm>
          <a:off x="633351" y="1219617"/>
          <a:ext cx="313070" cy="313070"/>
        </a:xfrm>
        <a:prstGeom prst="ellipse">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3B52C84-1710-4B6B-9189-B74EBDD30BAE}">
      <dsp:nvSpPr>
        <dsp:cNvPr id="0" name=""/>
        <dsp:cNvSpPr/>
      </dsp:nvSpPr>
      <dsp:spPr>
        <a:xfrm rot="10800000">
          <a:off x="789886" y="1626142"/>
          <a:ext cx="2825233" cy="313070"/>
        </a:xfrm>
        <a:prstGeom prst="homePlat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8055"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Исторические </a:t>
          </a:r>
          <a:endParaRPr lang="ru-RU" sz="1400" kern="1200" dirty="0"/>
        </a:p>
      </dsp:txBody>
      <dsp:txXfrm rot="10800000">
        <a:off x="789886" y="1626142"/>
        <a:ext cx="2825233" cy="313070"/>
      </dsp:txXfrm>
    </dsp:sp>
    <dsp:sp modelId="{30096A18-8B65-4C38-A1FD-C62D19B02135}">
      <dsp:nvSpPr>
        <dsp:cNvPr id="0" name=""/>
        <dsp:cNvSpPr/>
      </dsp:nvSpPr>
      <dsp:spPr>
        <a:xfrm>
          <a:off x="633351" y="1626142"/>
          <a:ext cx="313070" cy="313070"/>
        </a:xfrm>
        <a:prstGeom prst="ellipse">
          <a:avLst/>
        </a:prstGeom>
        <a:blipFill rotWithShape="0">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DA3EA83-0363-4CB2-918C-5D880F7B32C4}">
      <dsp:nvSpPr>
        <dsp:cNvPr id="0" name=""/>
        <dsp:cNvSpPr/>
      </dsp:nvSpPr>
      <dsp:spPr>
        <a:xfrm rot="10800000">
          <a:off x="789886" y="2032666"/>
          <a:ext cx="2825233" cy="313070"/>
        </a:xfrm>
        <a:prstGeom prst="homePlate">
          <a:avLst/>
        </a:prstGeom>
        <a:gradFill rotWithShape="0">
          <a:gsLst>
            <a:gs pos="0">
              <a:schemeClr val="accent2">
                <a:hueOff val="3901266"/>
                <a:satOff val="-4866"/>
                <a:lumOff val="1144"/>
                <a:alphaOff val="0"/>
                <a:shade val="51000"/>
                <a:satMod val="130000"/>
              </a:schemeClr>
            </a:gs>
            <a:gs pos="80000">
              <a:schemeClr val="accent2">
                <a:hueOff val="3901266"/>
                <a:satOff val="-4866"/>
                <a:lumOff val="1144"/>
                <a:alphaOff val="0"/>
                <a:shade val="93000"/>
                <a:satMod val="130000"/>
              </a:schemeClr>
            </a:gs>
            <a:gs pos="100000">
              <a:schemeClr val="accent2">
                <a:hueOff val="3901266"/>
                <a:satOff val="-4866"/>
                <a:lumOff val="11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8055"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 Места современного отдыха </a:t>
          </a:r>
          <a:endParaRPr lang="ru-RU" sz="1400" kern="1200" dirty="0"/>
        </a:p>
      </dsp:txBody>
      <dsp:txXfrm rot="10800000">
        <a:off x="789886" y="2032666"/>
        <a:ext cx="2825233" cy="313070"/>
      </dsp:txXfrm>
    </dsp:sp>
    <dsp:sp modelId="{FEEB4A3E-5076-4FD6-AE3C-4C7FD0883C67}">
      <dsp:nvSpPr>
        <dsp:cNvPr id="0" name=""/>
        <dsp:cNvSpPr/>
      </dsp:nvSpPr>
      <dsp:spPr>
        <a:xfrm>
          <a:off x="633351" y="2032666"/>
          <a:ext cx="313070" cy="313070"/>
        </a:xfrm>
        <a:prstGeom prst="ellipse">
          <a:avLst/>
        </a:prstGeom>
        <a:blipFill rotWithShape="0">
          <a:blip xmlns:r="http://schemas.openxmlformats.org/officeDocument/2006/relationships" r:embed="rId6"/>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5A8A34A-3938-4EBB-9126-967CE0079719}">
      <dsp:nvSpPr>
        <dsp:cNvPr id="0" name=""/>
        <dsp:cNvSpPr/>
      </dsp:nvSpPr>
      <dsp:spPr>
        <a:xfrm rot="10800000">
          <a:off x="789886" y="2439191"/>
          <a:ext cx="2825233" cy="313070"/>
        </a:xfrm>
        <a:prstGeom prst="homePlat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8055"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t>Промыслы </a:t>
          </a:r>
          <a:endParaRPr lang="ru-RU" sz="1400" kern="1200" dirty="0"/>
        </a:p>
      </dsp:txBody>
      <dsp:txXfrm rot="10800000">
        <a:off x="789886" y="2439191"/>
        <a:ext cx="2825233" cy="313070"/>
      </dsp:txXfrm>
    </dsp:sp>
    <dsp:sp modelId="{8EE32E70-6B65-448C-9FCF-A19A9E927E47}">
      <dsp:nvSpPr>
        <dsp:cNvPr id="0" name=""/>
        <dsp:cNvSpPr/>
      </dsp:nvSpPr>
      <dsp:spPr>
        <a:xfrm>
          <a:off x="633351" y="2439191"/>
          <a:ext cx="313070" cy="313070"/>
        </a:xfrm>
        <a:prstGeom prst="ellipse">
          <a:avLst/>
        </a:prstGeom>
        <a:blipFill rotWithShape="0">
          <a:blip xmlns:r="http://schemas.openxmlformats.org/officeDocument/2006/relationships" r:embed="rId7"/>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D38BF4-7DAB-4C11-8F3D-7104AF5BEF5F}">
      <dsp:nvSpPr>
        <dsp:cNvPr id="0" name=""/>
        <dsp:cNvSpPr/>
      </dsp:nvSpPr>
      <dsp:spPr>
        <a:xfrm rot="10800000">
          <a:off x="1230988" y="3091"/>
          <a:ext cx="4237513" cy="654581"/>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8652" tIns="87630" rIns="163576" bIns="87630" numCol="1" spcCol="1270" anchor="ctr" anchorCtr="0">
          <a:noAutofit/>
        </a:bodyPr>
        <a:lstStyle/>
        <a:p>
          <a:pPr lvl="0" algn="ctr" defTabSz="1022350">
            <a:lnSpc>
              <a:spcPct val="90000"/>
            </a:lnSpc>
            <a:spcBef>
              <a:spcPct val="0"/>
            </a:spcBef>
            <a:spcAft>
              <a:spcPct val="35000"/>
            </a:spcAft>
          </a:pPr>
          <a:r>
            <a:rPr lang="ru-RU" sz="2300" kern="1200" dirty="0" smtClean="0"/>
            <a:t>Геологические </a:t>
          </a:r>
          <a:endParaRPr lang="ru-RU" sz="2300" kern="1200" dirty="0"/>
        </a:p>
      </dsp:txBody>
      <dsp:txXfrm rot="10800000">
        <a:off x="1230988" y="3091"/>
        <a:ext cx="4237513" cy="654581"/>
      </dsp:txXfrm>
    </dsp:sp>
    <dsp:sp modelId="{6CC4FBC0-AAFA-407C-B115-58D5A02CFBC2}">
      <dsp:nvSpPr>
        <dsp:cNvPr id="0" name=""/>
        <dsp:cNvSpPr/>
      </dsp:nvSpPr>
      <dsp:spPr>
        <a:xfrm>
          <a:off x="903698" y="3091"/>
          <a:ext cx="654581" cy="654581"/>
        </a:xfrm>
        <a:prstGeom prst="ellipse">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68B61C4F-B357-4C83-9890-D3B50D9DA897}">
      <dsp:nvSpPr>
        <dsp:cNvPr id="0" name=""/>
        <dsp:cNvSpPr/>
      </dsp:nvSpPr>
      <dsp:spPr>
        <a:xfrm rot="10800000">
          <a:off x="1230988" y="853070"/>
          <a:ext cx="4237513" cy="654581"/>
        </a:xfrm>
        <a:prstGeom prst="homePlate">
          <a:avLst/>
        </a:prstGeom>
        <a:gradFill rotWithShape="0">
          <a:gsLst>
            <a:gs pos="0">
              <a:schemeClr val="accent2">
                <a:hueOff val="780253"/>
                <a:satOff val="-973"/>
                <a:lumOff val="229"/>
                <a:alphaOff val="0"/>
                <a:shade val="51000"/>
                <a:satMod val="130000"/>
              </a:schemeClr>
            </a:gs>
            <a:gs pos="80000">
              <a:schemeClr val="accent2">
                <a:hueOff val="780253"/>
                <a:satOff val="-973"/>
                <a:lumOff val="229"/>
                <a:alphaOff val="0"/>
                <a:shade val="93000"/>
                <a:satMod val="130000"/>
              </a:schemeClr>
            </a:gs>
            <a:gs pos="100000">
              <a:schemeClr val="accent2">
                <a:hueOff val="780253"/>
                <a:satOff val="-973"/>
                <a:lumOff val="22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8652" tIns="87630" rIns="163576" bIns="87630" numCol="1" spcCol="1270" anchor="ctr" anchorCtr="0">
          <a:noAutofit/>
        </a:bodyPr>
        <a:lstStyle/>
        <a:p>
          <a:pPr lvl="0" algn="ctr" defTabSz="1022350">
            <a:lnSpc>
              <a:spcPct val="90000"/>
            </a:lnSpc>
            <a:spcBef>
              <a:spcPct val="0"/>
            </a:spcBef>
            <a:spcAft>
              <a:spcPct val="35000"/>
            </a:spcAft>
          </a:pPr>
          <a:r>
            <a:rPr lang="ru-RU" sz="2300" kern="1200" dirty="0" smtClean="0"/>
            <a:t>Гидрологические </a:t>
          </a:r>
          <a:endParaRPr lang="ru-RU" sz="2300" kern="1200" dirty="0"/>
        </a:p>
      </dsp:txBody>
      <dsp:txXfrm rot="10800000">
        <a:off x="1230988" y="853070"/>
        <a:ext cx="4237513" cy="654581"/>
      </dsp:txXfrm>
    </dsp:sp>
    <dsp:sp modelId="{070C3E37-6FFB-4CC6-8FC0-04DA0693DB78}">
      <dsp:nvSpPr>
        <dsp:cNvPr id="0" name=""/>
        <dsp:cNvSpPr/>
      </dsp:nvSpPr>
      <dsp:spPr>
        <a:xfrm>
          <a:off x="903698" y="853070"/>
          <a:ext cx="654581" cy="654581"/>
        </a:xfrm>
        <a:prstGeom prst="ellipse">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70ED4BE-3937-4A7A-A939-7AA6D626DF85}">
      <dsp:nvSpPr>
        <dsp:cNvPr id="0" name=""/>
        <dsp:cNvSpPr/>
      </dsp:nvSpPr>
      <dsp:spPr>
        <a:xfrm rot="10800000">
          <a:off x="1230988" y="1703049"/>
          <a:ext cx="4237513" cy="654581"/>
        </a:xfrm>
        <a:prstGeom prst="homePlate">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8652" tIns="87630" rIns="163576" bIns="87630" numCol="1" spcCol="1270" anchor="ctr" anchorCtr="0">
          <a:noAutofit/>
        </a:bodyPr>
        <a:lstStyle/>
        <a:p>
          <a:pPr lvl="0" algn="ctr" defTabSz="1022350">
            <a:lnSpc>
              <a:spcPct val="90000"/>
            </a:lnSpc>
            <a:spcBef>
              <a:spcPct val="0"/>
            </a:spcBef>
            <a:spcAft>
              <a:spcPct val="35000"/>
            </a:spcAft>
          </a:pPr>
          <a:r>
            <a:rPr lang="ru-RU" sz="2300" kern="1200" dirty="0" smtClean="0"/>
            <a:t>Ботанические</a:t>
          </a:r>
          <a:r>
            <a:rPr lang="ru-RU" sz="2300" kern="1200" baseline="0" dirty="0" smtClean="0"/>
            <a:t> </a:t>
          </a:r>
          <a:endParaRPr lang="ru-RU" sz="2300" kern="1200" dirty="0"/>
        </a:p>
      </dsp:txBody>
      <dsp:txXfrm rot="10800000">
        <a:off x="1230988" y="1703049"/>
        <a:ext cx="4237513" cy="654581"/>
      </dsp:txXfrm>
    </dsp:sp>
    <dsp:sp modelId="{C66C6E02-737C-4890-A1EA-8377875C4264}">
      <dsp:nvSpPr>
        <dsp:cNvPr id="0" name=""/>
        <dsp:cNvSpPr/>
      </dsp:nvSpPr>
      <dsp:spPr>
        <a:xfrm>
          <a:off x="903698" y="1703049"/>
          <a:ext cx="654581" cy="654581"/>
        </a:xfrm>
        <a:prstGeom prst="ellipse">
          <a:avLst/>
        </a:prstGeom>
        <a:blipFill rotWithShape="0">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E2CF8C7-E23B-40A1-A875-99B16BA3BEC5}">
      <dsp:nvSpPr>
        <dsp:cNvPr id="0" name=""/>
        <dsp:cNvSpPr/>
      </dsp:nvSpPr>
      <dsp:spPr>
        <a:xfrm rot="10800000">
          <a:off x="1230988" y="2553029"/>
          <a:ext cx="4237513" cy="654581"/>
        </a:xfrm>
        <a:prstGeom prst="homePlat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8652" tIns="87630" rIns="163576" bIns="87630" numCol="1" spcCol="1270" anchor="ctr" anchorCtr="0">
          <a:noAutofit/>
        </a:bodyPr>
        <a:lstStyle/>
        <a:p>
          <a:pPr lvl="0" algn="ctr" defTabSz="1022350">
            <a:lnSpc>
              <a:spcPct val="90000"/>
            </a:lnSpc>
            <a:spcBef>
              <a:spcPct val="0"/>
            </a:spcBef>
            <a:spcAft>
              <a:spcPct val="35000"/>
            </a:spcAft>
          </a:pPr>
          <a:r>
            <a:rPr lang="ru-RU" sz="2300" kern="1200" dirty="0" smtClean="0"/>
            <a:t>Ландшафтные</a:t>
          </a:r>
          <a:endParaRPr lang="ru-RU" sz="2300" kern="1200" dirty="0"/>
        </a:p>
      </dsp:txBody>
      <dsp:txXfrm rot="10800000">
        <a:off x="1230988" y="2553029"/>
        <a:ext cx="4237513" cy="654581"/>
      </dsp:txXfrm>
    </dsp:sp>
    <dsp:sp modelId="{6EADAB66-6471-44C5-BCAE-BC2281A70CBA}">
      <dsp:nvSpPr>
        <dsp:cNvPr id="0" name=""/>
        <dsp:cNvSpPr/>
      </dsp:nvSpPr>
      <dsp:spPr>
        <a:xfrm>
          <a:off x="903698" y="2553029"/>
          <a:ext cx="654581" cy="654581"/>
        </a:xfrm>
        <a:prstGeom prst="ellipse">
          <a:avLst/>
        </a:prstGeom>
        <a:blipFill rotWithShape="0">
          <a:blip xmlns:r="http://schemas.openxmlformats.org/officeDocument/2006/relationships" r:embed="rId4"/>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3B52C84-1710-4B6B-9189-B74EBDD30BAE}">
      <dsp:nvSpPr>
        <dsp:cNvPr id="0" name=""/>
        <dsp:cNvSpPr/>
      </dsp:nvSpPr>
      <dsp:spPr>
        <a:xfrm rot="10800000">
          <a:off x="1230988" y="3403008"/>
          <a:ext cx="4237513" cy="654581"/>
        </a:xfrm>
        <a:prstGeom prst="homePlate">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8652" tIns="87630" rIns="163576" bIns="87630" numCol="1" spcCol="1270" anchor="ctr" anchorCtr="0">
          <a:noAutofit/>
        </a:bodyPr>
        <a:lstStyle/>
        <a:p>
          <a:pPr lvl="0" algn="ctr" defTabSz="1022350">
            <a:lnSpc>
              <a:spcPct val="90000"/>
            </a:lnSpc>
            <a:spcBef>
              <a:spcPct val="0"/>
            </a:spcBef>
            <a:spcAft>
              <a:spcPct val="35000"/>
            </a:spcAft>
          </a:pPr>
          <a:r>
            <a:rPr lang="ru-RU" sz="2300" kern="1200" dirty="0" smtClean="0"/>
            <a:t>Исторические </a:t>
          </a:r>
          <a:endParaRPr lang="ru-RU" sz="2300" kern="1200" dirty="0"/>
        </a:p>
      </dsp:txBody>
      <dsp:txXfrm rot="10800000">
        <a:off x="1230988" y="3403008"/>
        <a:ext cx="4237513" cy="654581"/>
      </dsp:txXfrm>
    </dsp:sp>
    <dsp:sp modelId="{30096A18-8B65-4C38-A1FD-C62D19B02135}">
      <dsp:nvSpPr>
        <dsp:cNvPr id="0" name=""/>
        <dsp:cNvSpPr/>
      </dsp:nvSpPr>
      <dsp:spPr>
        <a:xfrm>
          <a:off x="903698" y="3403008"/>
          <a:ext cx="654581" cy="654581"/>
        </a:xfrm>
        <a:prstGeom prst="ellipse">
          <a:avLst/>
        </a:prstGeom>
        <a:blipFill rotWithShape="0">
          <a:blip xmlns:r="http://schemas.openxmlformats.org/officeDocument/2006/relationships" r:embed="rId5"/>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DA3EA83-0363-4CB2-918C-5D880F7B32C4}">
      <dsp:nvSpPr>
        <dsp:cNvPr id="0" name=""/>
        <dsp:cNvSpPr/>
      </dsp:nvSpPr>
      <dsp:spPr>
        <a:xfrm rot="10800000">
          <a:off x="1230988" y="4252987"/>
          <a:ext cx="4237513" cy="654581"/>
        </a:xfrm>
        <a:prstGeom prst="homePlate">
          <a:avLst/>
        </a:prstGeom>
        <a:gradFill rotWithShape="0">
          <a:gsLst>
            <a:gs pos="0">
              <a:schemeClr val="accent2">
                <a:hueOff val="3901266"/>
                <a:satOff val="-4866"/>
                <a:lumOff val="1144"/>
                <a:alphaOff val="0"/>
                <a:shade val="51000"/>
                <a:satMod val="130000"/>
              </a:schemeClr>
            </a:gs>
            <a:gs pos="80000">
              <a:schemeClr val="accent2">
                <a:hueOff val="3901266"/>
                <a:satOff val="-4866"/>
                <a:lumOff val="1144"/>
                <a:alphaOff val="0"/>
                <a:shade val="93000"/>
                <a:satMod val="130000"/>
              </a:schemeClr>
            </a:gs>
            <a:gs pos="100000">
              <a:schemeClr val="accent2">
                <a:hueOff val="3901266"/>
                <a:satOff val="-4866"/>
                <a:lumOff val="11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8652" tIns="87630" rIns="163576" bIns="87630" numCol="1" spcCol="1270" anchor="ctr" anchorCtr="0">
          <a:noAutofit/>
        </a:bodyPr>
        <a:lstStyle/>
        <a:p>
          <a:pPr lvl="0" algn="ctr" defTabSz="1022350">
            <a:lnSpc>
              <a:spcPct val="90000"/>
            </a:lnSpc>
            <a:spcBef>
              <a:spcPct val="0"/>
            </a:spcBef>
            <a:spcAft>
              <a:spcPct val="35000"/>
            </a:spcAft>
          </a:pPr>
          <a:r>
            <a:rPr lang="ru-RU" sz="2300" kern="1200" dirty="0" smtClean="0"/>
            <a:t> Места современного отдыха </a:t>
          </a:r>
          <a:endParaRPr lang="ru-RU" sz="2300" kern="1200" dirty="0"/>
        </a:p>
      </dsp:txBody>
      <dsp:txXfrm rot="10800000">
        <a:off x="1230988" y="4252987"/>
        <a:ext cx="4237513" cy="654581"/>
      </dsp:txXfrm>
    </dsp:sp>
    <dsp:sp modelId="{FEEB4A3E-5076-4FD6-AE3C-4C7FD0883C67}">
      <dsp:nvSpPr>
        <dsp:cNvPr id="0" name=""/>
        <dsp:cNvSpPr/>
      </dsp:nvSpPr>
      <dsp:spPr>
        <a:xfrm>
          <a:off x="903698" y="4252987"/>
          <a:ext cx="654581" cy="654581"/>
        </a:xfrm>
        <a:prstGeom prst="ellipse">
          <a:avLst/>
        </a:prstGeom>
        <a:blipFill rotWithShape="0">
          <a:blip xmlns:r="http://schemas.openxmlformats.org/officeDocument/2006/relationships" r:embed="rId6"/>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5A8A34A-3938-4EBB-9126-967CE0079719}">
      <dsp:nvSpPr>
        <dsp:cNvPr id="0" name=""/>
        <dsp:cNvSpPr/>
      </dsp:nvSpPr>
      <dsp:spPr>
        <a:xfrm rot="10800000">
          <a:off x="1230988" y="5102967"/>
          <a:ext cx="4237513" cy="654581"/>
        </a:xfrm>
        <a:prstGeom prst="homePlat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88652" tIns="87630" rIns="163576" bIns="87630" numCol="1" spcCol="1270" anchor="ctr" anchorCtr="0">
          <a:noAutofit/>
        </a:bodyPr>
        <a:lstStyle/>
        <a:p>
          <a:pPr lvl="0" algn="ctr" defTabSz="1022350">
            <a:lnSpc>
              <a:spcPct val="90000"/>
            </a:lnSpc>
            <a:spcBef>
              <a:spcPct val="0"/>
            </a:spcBef>
            <a:spcAft>
              <a:spcPct val="35000"/>
            </a:spcAft>
          </a:pPr>
          <a:r>
            <a:rPr lang="ru-RU" sz="2300" kern="1200" dirty="0" smtClean="0"/>
            <a:t>Промыслы </a:t>
          </a:r>
          <a:endParaRPr lang="ru-RU" sz="2300" kern="1200" dirty="0"/>
        </a:p>
      </dsp:txBody>
      <dsp:txXfrm rot="10800000">
        <a:off x="1230988" y="5102967"/>
        <a:ext cx="4237513" cy="654581"/>
      </dsp:txXfrm>
    </dsp:sp>
    <dsp:sp modelId="{8EE32E70-6B65-448C-9FCF-A19A9E927E47}">
      <dsp:nvSpPr>
        <dsp:cNvPr id="0" name=""/>
        <dsp:cNvSpPr/>
      </dsp:nvSpPr>
      <dsp:spPr>
        <a:xfrm>
          <a:off x="903698" y="5102967"/>
          <a:ext cx="654581" cy="654581"/>
        </a:xfrm>
        <a:prstGeom prst="ellipse">
          <a:avLst/>
        </a:prstGeom>
        <a:blipFill rotWithShape="0">
          <a:blip xmlns:r="http://schemas.openxmlformats.org/officeDocument/2006/relationships" r:embed="rId7"/>
          <a:stretch>
            <a:fillRect/>
          </a:stretch>
        </a:blip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BBF7311-5F99-4E28-8A9D-CDCF6954A53F}" type="datetimeFigureOut">
              <a:rPr lang="ru-RU"/>
              <a:pPr>
                <a:defRPr/>
              </a:pPr>
              <a:t>14.05.2012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8D60A9D2-71A9-4D7C-824E-C26E5ED185DF}"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5CEDC0D-35DE-43B0-B8A3-B3ECF1398D63}" type="datetimeFigureOut">
              <a:rPr lang="ru-RU"/>
              <a:pPr>
                <a:defRPr/>
              </a:pPr>
              <a:t>14.05.2012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3401BBC-1444-48B1-AEB6-059865723B07}"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B98BD94-A838-4B6D-BD82-400765E9C425}" type="datetimeFigureOut">
              <a:rPr lang="ru-RU"/>
              <a:pPr>
                <a:defRPr/>
              </a:pPr>
              <a:t>14.05.2012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F65BD7C-D070-4223-B0A8-73A65A6A8AA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ED85AF7-777F-4EE5-8ECE-5BFC444203E0}" type="datetimeFigureOut">
              <a:rPr lang="ru-RU"/>
              <a:pPr>
                <a:defRPr/>
              </a:pPr>
              <a:t>14.05.2012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590B626-7BA6-4485-BC84-0A46A093E24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791377F-1E85-4A8A-B2A3-B4DCA1F2736A}" type="datetimeFigureOut">
              <a:rPr lang="ru-RU"/>
              <a:pPr>
                <a:defRPr/>
              </a:pPr>
              <a:t>14.05.2012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143F596-86E0-4A76-9A12-E1AC7B05EB6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9DE2204-9252-4D9A-ADB9-E16F2EF13673}" type="datetimeFigureOut">
              <a:rPr lang="ru-RU"/>
              <a:pPr>
                <a:defRPr/>
              </a:pPr>
              <a:t>14.05.2012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EBCEE5C-B283-4E95-873E-25A7B628AF0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BB84912-C7FC-4A4A-BABB-D1E589ED335C}" type="datetimeFigureOut">
              <a:rPr lang="ru-RU"/>
              <a:pPr>
                <a:defRPr/>
              </a:pPr>
              <a:t>14.05.2012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35F1B6A-DD93-4B47-89CA-C14B304D66A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1CADE506-0C37-4817-9310-51CE17AF7C67}" type="datetimeFigureOut">
              <a:rPr lang="ru-RU"/>
              <a:pPr>
                <a:defRPr/>
              </a:pPr>
              <a:t>14.05.2012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63E41A6-889D-4AF1-9410-6DAD7CA0414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AA49E7A-C19D-4B80-9BBC-FB3B1BE28FAA}" type="datetimeFigureOut">
              <a:rPr lang="ru-RU"/>
              <a:pPr>
                <a:defRPr/>
              </a:pPr>
              <a:t>14.05.2012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E15D338-5208-49AC-963B-57101B847BE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305527D-4667-4A01-A840-662CDB64C918}" type="datetimeFigureOut">
              <a:rPr lang="ru-RU"/>
              <a:pPr>
                <a:defRPr/>
              </a:pPr>
              <a:t>14.05.2012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ADB02EB-2920-4572-9DCB-F703AA512D2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963D20A-2849-42EA-957F-74BFBE71B61A}" type="datetimeFigureOut">
              <a:rPr lang="ru-RU"/>
              <a:pPr>
                <a:defRPr/>
              </a:pPr>
              <a:t>14.05.2012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4877790-3285-4D47-A48E-D0EA6DE06EA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62A9FC3-962F-47E0-ABD4-AC75DB3B364C}" type="datetimeFigureOut">
              <a:rPr lang="ru-RU"/>
              <a:pPr>
                <a:defRPr/>
              </a:pPr>
              <a:t>14.05.2012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4EE244B-ECAD-4F85-A129-89BB539F16D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B34CF1B-12F2-448D-90EB-FA94DF5219D1}" type="datetimeFigureOut">
              <a:rPr lang="ru-RU"/>
              <a:pPr>
                <a:defRPr/>
              </a:pPr>
              <a:t>14.05.2012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DCA1B3F-854E-4D68-86CB-214FEA1F8FB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gif"/><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slide" Target="slide3.xml"/><Relationship Id="rId5" Type="http://schemas.openxmlformats.org/officeDocument/2006/relationships/image" Target="../media/image4.jpeg"/><Relationship Id="rId10" Type="http://schemas.openxmlformats.org/officeDocument/2006/relationships/slide" Target="slide14.xml"/><Relationship Id="rId4" Type="http://schemas.openxmlformats.org/officeDocument/2006/relationships/image" Target="../media/image3.jpeg"/><Relationship Id="rId9" Type="http://schemas.openxmlformats.org/officeDocument/2006/relationships/slide" Target="slide2.xml"/></Relationships>
</file>

<file path=ppt/slides/_rels/slide10.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slide" Target="slide5.xml"/><Relationship Id="rId3" Type="http://schemas.openxmlformats.org/officeDocument/2006/relationships/image" Target="../media/image15.gif"/><Relationship Id="rId7" Type="http://schemas.openxmlformats.org/officeDocument/2006/relationships/slide" Target="slide10.xml"/><Relationship Id="rId12" Type="http://schemas.openxmlformats.org/officeDocument/2006/relationships/image" Target="../media/image50.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6.jpeg"/><Relationship Id="rId11" Type="http://schemas.openxmlformats.org/officeDocument/2006/relationships/image" Target="../media/image49.jpeg"/><Relationship Id="rId5" Type="http://schemas.openxmlformats.org/officeDocument/2006/relationships/image" Target="../media/image45.jpeg"/><Relationship Id="rId15" Type="http://schemas.openxmlformats.org/officeDocument/2006/relationships/image" Target="../media/image52.jpeg"/><Relationship Id="rId10" Type="http://schemas.openxmlformats.org/officeDocument/2006/relationships/image" Target="../media/image48.jpeg"/><Relationship Id="rId4" Type="http://schemas.openxmlformats.org/officeDocument/2006/relationships/image" Target="../media/image16.jpeg"/><Relationship Id="rId9" Type="http://schemas.openxmlformats.org/officeDocument/2006/relationships/image" Target="../media/image47.jpeg"/><Relationship Id="rId14" Type="http://schemas.openxmlformats.org/officeDocument/2006/relationships/image" Target="../media/image51.jpeg"/></Relationships>
</file>

<file path=ppt/slides/_rels/slide11.xml.rels><?xml version="1.0" encoding="UTF-8" standalone="yes"?>
<Relationships xmlns="http://schemas.openxmlformats.org/package/2006/relationships"><Relationship Id="rId8" Type="http://schemas.openxmlformats.org/officeDocument/2006/relationships/image" Target="../media/image54.jpeg"/><Relationship Id="rId13" Type="http://schemas.openxmlformats.org/officeDocument/2006/relationships/image" Target="../media/image58.jpeg"/><Relationship Id="rId3" Type="http://schemas.openxmlformats.org/officeDocument/2006/relationships/image" Target="../media/image15.gif"/><Relationship Id="rId7" Type="http://schemas.openxmlformats.org/officeDocument/2006/relationships/image" Target="../media/image53.jpeg"/><Relationship Id="rId12" Type="http://schemas.openxmlformats.org/officeDocument/2006/relationships/image" Target="../media/image57.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slide" Target="slide11.xml"/><Relationship Id="rId11" Type="http://schemas.openxmlformats.org/officeDocument/2006/relationships/image" Target="../media/image56.jpeg"/><Relationship Id="rId5" Type="http://schemas.openxmlformats.org/officeDocument/2006/relationships/image" Target="../media/image13.jpeg"/><Relationship Id="rId15" Type="http://schemas.openxmlformats.org/officeDocument/2006/relationships/image" Target="../media/image60.jpeg"/><Relationship Id="rId10" Type="http://schemas.openxmlformats.org/officeDocument/2006/relationships/slide" Target="slide5.xml"/><Relationship Id="rId4" Type="http://schemas.openxmlformats.org/officeDocument/2006/relationships/image" Target="../media/image16.jpeg"/><Relationship Id="rId9" Type="http://schemas.openxmlformats.org/officeDocument/2006/relationships/image" Target="../media/image55.jpeg"/><Relationship Id="rId14" Type="http://schemas.openxmlformats.org/officeDocument/2006/relationships/image" Target="../media/image59.jpeg"/></Relationships>
</file>

<file path=ppt/slides/_rels/slide12.xml.rels><?xml version="1.0" encoding="UTF-8" standalone="yes"?>
<Relationships xmlns="http://schemas.openxmlformats.org/package/2006/relationships"><Relationship Id="rId8" Type="http://schemas.openxmlformats.org/officeDocument/2006/relationships/image" Target="../media/image64.jpeg"/><Relationship Id="rId13" Type="http://schemas.openxmlformats.org/officeDocument/2006/relationships/image" Target="../media/image57.jpeg"/><Relationship Id="rId3" Type="http://schemas.openxmlformats.org/officeDocument/2006/relationships/image" Target="../media/image15.gif"/><Relationship Id="rId7" Type="http://schemas.openxmlformats.org/officeDocument/2006/relationships/image" Target="../media/image63.jpeg"/><Relationship Id="rId12" Type="http://schemas.openxmlformats.org/officeDocument/2006/relationships/image" Target="../media/image66.jpeg"/><Relationship Id="rId17" Type="http://schemas.openxmlformats.org/officeDocument/2006/relationships/image" Target="../media/image70.jpeg"/><Relationship Id="rId2" Type="http://schemas.openxmlformats.org/officeDocument/2006/relationships/image" Target="../media/image1.jpeg"/><Relationship Id="rId16" Type="http://schemas.openxmlformats.org/officeDocument/2006/relationships/image" Target="../media/image69.jpeg"/><Relationship Id="rId1" Type="http://schemas.openxmlformats.org/officeDocument/2006/relationships/slideLayout" Target="../slideLayouts/slideLayout7.xml"/><Relationship Id="rId6" Type="http://schemas.openxmlformats.org/officeDocument/2006/relationships/image" Target="../media/image62.jpeg"/><Relationship Id="rId11" Type="http://schemas.openxmlformats.org/officeDocument/2006/relationships/slide" Target="slide13.xml"/><Relationship Id="rId5" Type="http://schemas.openxmlformats.org/officeDocument/2006/relationships/image" Target="../media/image61.jpeg"/><Relationship Id="rId15" Type="http://schemas.openxmlformats.org/officeDocument/2006/relationships/image" Target="../media/image68.jpeg"/><Relationship Id="rId10" Type="http://schemas.openxmlformats.org/officeDocument/2006/relationships/image" Target="../media/image65.jpeg"/><Relationship Id="rId4" Type="http://schemas.openxmlformats.org/officeDocument/2006/relationships/image" Target="../media/image16.jpeg"/><Relationship Id="rId9" Type="http://schemas.openxmlformats.org/officeDocument/2006/relationships/slide" Target="slide5.xml"/><Relationship Id="rId14" Type="http://schemas.openxmlformats.org/officeDocument/2006/relationships/image" Target="../media/image67.jpeg"/></Relationships>
</file>

<file path=ppt/slides/_rels/slide13.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slide" Target="slide13.xml"/><Relationship Id="rId7" Type="http://schemas.openxmlformats.org/officeDocument/2006/relationships/image" Target="../media/image74.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s>
</file>

<file path=ppt/slides/_rels/slide14.xml.rels><?xml version="1.0" encoding="UTF-8" standalone="yes"?>
<Relationships xmlns="http://schemas.openxmlformats.org/package/2006/relationships"><Relationship Id="rId8" Type="http://schemas.openxmlformats.org/officeDocument/2006/relationships/hyperlink" Target="http://album.foto.ru:8080/photos/pr0/190499/257590.jpg" TargetMode="External"/><Relationship Id="rId13" Type="http://schemas.openxmlformats.org/officeDocument/2006/relationships/hyperlink" Target="http://i012.radikal.ru/1003/45/f4f1eef96cb2.jpg" TargetMode="External"/><Relationship Id="rId18" Type="http://schemas.openxmlformats.org/officeDocument/2006/relationships/hyperlink" Target="http://s52.radikal.ru/i138/1003/c7/9f06c60ada5d.jpg" TargetMode="External"/><Relationship Id="rId3" Type="http://schemas.openxmlformats.org/officeDocument/2006/relationships/hyperlink" Target="http://images17.fotki.com/v319/photos/9/908940/3533569/04-vi.jpg" TargetMode="External"/><Relationship Id="rId21" Type="http://schemas.openxmlformats.org/officeDocument/2006/relationships/hyperlink" Target="http://foto.nedoma.ru/data/1668/1693IMG_6227.JPG" TargetMode="External"/><Relationship Id="rId7" Type="http://schemas.openxmlformats.org/officeDocument/2006/relationships/hyperlink" Target="http://www.orenobl.ru/images/priroda/tabun-s.jpg" TargetMode="External"/><Relationship Id="rId12" Type="http://schemas.openxmlformats.org/officeDocument/2006/relationships/hyperlink" Target="http://s47.radikal.ru/i118/1003/b5/688cdc6c5302.jpg" TargetMode="External"/><Relationship Id="rId17" Type="http://schemas.openxmlformats.org/officeDocument/2006/relationships/hyperlink" Target="http://img-fotki.yandex.ru/get/16/goodpc.6/0_9ddc_27686d4a_XL" TargetMode="External"/><Relationship Id="rId2" Type="http://schemas.openxmlformats.org/officeDocument/2006/relationships/hyperlink" Target="http://www.slando.ru/photos/live/53/fotoapparat_nikon_d40_kit_rostest_22663853_1_F.jpg" TargetMode="External"/><Relationship Id="rId16" Type="http://schemas.openxmlformats.org/officeDocument/2006/relationships/hyperlink" Target="http://img-fotki.yandex.ru/get/2709/tatyana-kuropatkina.1/0_1d24_64c8570d_XL" TargetMode="External"/><Relationship Id="rId20" Type="http://schemas.openxmlformats.org/officeDocument/2006/relationships/hyperlink" Target="http://www.uralpressa.ru/news?doc=178" TargetMode="External"/><Relationship Id="rId1" Type="http://schemas.openxmlformats.org/officeDocument/2006/relationships/slideLayout" Target="../slideLayouts/slideLayout2.xml"/><Relationship Id="rId6" Type="http://schemas.openxmlformats.org/officeDocument/2006/relationships/hyperlink" Target="http://www.orenobl.ru/images/priroda/reki/irikla_big2.gif" TargetMode="External"/><Relationship Id="rId11" Type="http://schemas.openxmlformats.org/officeDocument/2006/relationships/hyperlink" Target="http://mw2.google.com/mw-panoramio/photos/medium/15938841.jpg" TargetMode="External"/><Relationship Id="rId24" Type="http://schemas.openxmlformats.org/officeDocument/2006/relationships/slide" Target="slide15.xml"/><Relationship Id="rId5" Type="http://schemas.openxmlformats.org/officeDocument/2006/relationships/hyperlink" Target="http://img0.liveinternet.ru/images/attach/c/1/54/270/54270949_0_1d727_727e286f_XL.jpg" TargetMode="External"/><Relationship Id="rId15" Type="http://schemas.openxmlformats.org/officeDocument/2006/relationships/hyperlink" Target="http://www.gorodurala.ru/post/2010/02/21/ozeraorenburga.html" TargetMode="External"/><Relationship Id="rId23" Type="http://schemas.openxmlformats.org/officeDocument/2006/relationships/hyperlink" Target="http://www.orenburg-gov.ru/magnoliaPublic/regportal/Info/OrbRegion/Nature/fotoalbom.html" TargetMode="External"/><Relationship Id="rId10" Type="http://schemas.openxmlformats.org/officeDocument/2006/relationships/hyperlink" Target="http://planetolog.ru/maps/russia-oblast/Orenburgskaya_Obl.jpg" TargetMode="External"/><Relationship Id="rId19" Type="http://schemas.openxmlformats.org/officeDocument/2006/relationships/hyperlink" Target="http://www.uralpressa.ru/assets/images/190809/24.jpg" TargetMode="External"/><Relationship Id="rId4" Type="http://schemas.openxmlformats.org/officeDocument/2006/relationships/hyperlink" Target="http://img-2007-11.photosight.ru/27/2432252.jpg" TargetMode="External"/><Relationship Id="rId9" Type="http://schemas.openxmlformats.org/officeDocument/2006/relationships/hyperlink" Target="http://www.expert-ural.com/content/images/images/11884745563.jpg" TargetMode="External"/><Relationship Id="rId14" Type="http://schemas.openxmlformats.org/officeDocument/2006/relationships/hyperlink" Target="http://images.izvestia.ru/ruschudo/foto/6268-big.jpg" TargetMode="External"/><Relationship Id="rId22" Type="http://schemas.openxmlformats.org/officeDocument/2006/relationships/hyperlink" Target="http://foto.nedoma.ru/data/1668/1693DPP_0004-med.JPG"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kargaly.ru/chto-takoe-kargaly.html" TargetMode="External"/><Relationship Id="rId13" Type="http://schemas.openxmlformats.org/officeDocument/2006/relationships/hyperlink" Target="http://mpr.orinfo.ru/assets/galleries/76/00832453254.jpg" TargetMode="External"/><Relationship Id="rId18" Type="http://schemas.openxmlformats.org/officeDocument/2006/relationships/hyperlink" Target="http://www.tpp.novotroitsk.ru/IMG/danila/Danila02.jpg" TargetMode="External"/><Relationship Id="rId3" Type="http://schemas.openxmlformats.org/officeDocument/2006/relationships/hyperlink" Target="http://orenkraeved.ru/priroda-orenburgskoj-oblasti/opisanie-prirody-rajonov-orenburzhya/adamovskij-rajon/" TargetMode="External"/><Relationship Id="rId7" Type="http://schemas.openxmlformats.org/officeDocument/2006/relationships/hyperlink" Target="http://www.ecotravel.ru/regions/reserves/1/25/163/" TargetMode="External"/><Relationship Id="rId12" Type="http://schemas.openxmlformats.org/officeDocument/2006/relationships/hyperlink" Target="http://mw2.google.com/mw-panoramio/photos/medium/4653201.jpg" TargetMode="External"/><Relationship Id="rId17" Type="http://schemas.openxmlformats.org/officeDocument/2006/relationships/hyperlink" Target="http://kp.by/f/4/image/95/04/340495.jpg" TargetMode="External"/><Relationship Id="rId2" Type="http://schemas.openxmlformats.org/officeDocument/2006/relationships/hyperlink" Target="http://prirodnoe.narod.ru/interesno.html" TargetMode="External"/><Relationship Id="rId16" Type="http://schemas.openxmlformats.org/officeDocument/2006/relationships/hyperlink" Target="http://kraeved.opck.org/biblioteka/towns/orsk_250/80_1_b.jpg" TargetMode="External"/><Relationship Id="rId1" Type="http://schemas.openxmlformats.org/officeDocument/2006/relationships/slideLayout" Target="../slideLayouts/slideLayout2.xml"/><Relationship Id="rId6" Type="http://schemas.openxmlformats.org/officeDocument/2006/relationships/hyperlink" Target="http://i.drom.ru/foto/album_photos/14/13587/131668.jpg" TargetMode="External"/><Relationship Id="rId11" Type="http://schemas.openxmlformats.org/officeDocument/2006/relationships/hyperlink" Target="http://kargaly.ru/images/phocagallery/2010_07/thumbs/phoca_thumb_m_DSC05555.JPG" TargetMode="External"/><Relationship Id="rId5" Type="http://schemas.openxmlformats.org/officeDocument/2006/relationships/hyperlink" Target="http://i.drom.ru/foto/album_photos/14/13587/131661.jpg" TargetMode="External"/><Relationship Id="rId15" Type="http://schemas.openxmlformats.org/officeDocument/2006/relationships/hyperlink" Target="http://www.orenburg-gov.ru/magnoliaPublic/regportal/Info/Turism/Potencial/Kuvandyk/Forest.html" TargetMode="External"/><Relationship Id="rId10" Type="http://schemas.openxmlformats.org/officeDocument/2006/relationships/hyperlink" Target="http://kargaly.ru/images/phocagallery/2010_07/thumbs/phoca_thumb_m_DSC05583.JPG" TargetMode="External"/><Relationship Id="rId19" Type="http://schemas.openxmlformats.org/officeDocument/2006/relationships/slide" Target="slide16.xml"/><Relationship Id="rId4" Type="http://schemas.openxmlformats.org/officeDocument/2006/relationships/hyperlink" Target="http://i.drom.ru/foto/album_photos/14/13587/131661.jp" TargetMode="External"/><Relationship Id="rId9" Type="http://schemas.openxmlformats.org/officeDocument/2006/relationships/hyperlink" Target="http://kargaly.ru/images/phocagallery/2010_07/thumbs/phoca_thumb_m_DSC05702.JPG" TargetMode="External"/><Relationship Id="rId14" Type="http://schemas.openxmlformats.org/officeDocument/2006/relationships/hyperlink" Target="http://img-fotki.yandex.ru/get/3814/lio900.1/0_35b16_2084177f_XL"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www.ski-kurort.ru/otdih-na-kurorte-dolina.php" TargetMode="External"/><Relationship Id="rId13" Type="http://schemas.openxmlformats.org/officeDocument/2006/relationships/hyperlink" Target="http://www.orenburg-traditions.ru/UserFiles/Image/previews/2008-04/77be2b4a700cd8c_s.jpg" TargetMode="External"/><Relationship Id="rId18" Type="http://schemas.openxmlformats.org/officeDocument/2006/relationships/hyperlink" Target="http://izpuha.ru/foto/80b.jpg" TargetMode="External"/><Relationship Id="rId3" Type="http://schemas.openxmlformats.org/officeDocument/2006/relationships/hyperlink" Target="http://forums.drom.ru/attachment.php?attachmentid=541668&amp;stc=1&amp;d=1246214865" TargetMode="External"/><Relationship Id="rId21" Type="http://schemas.openxmlformats.org/officeDocument/2006/relationships/hyperlink" Target="http://www.tpp.novotroitsk.ru/IMG/danila/Danila05.jpg" TargetMode="External"/><Relationship Id="rId7" Type="http://schemas.openxmlformats.org/officeDocument/2006/relationships/hyperlink" Target="http://palomniki.su/assets/images/palom/2010/05/25-pokrovka/06.jpg" TargetMode="External"/><Relationship Id="rId12" Type="http://schemas.openxmlformats.org/officeDocument/2006/relationships/hyperlink" Target="http://otdih56.ru/img/gia/5-1.jpg" TargetMode="External"/><Relationship Id="rId17" Type="http://schemas.openxmlformats.org/officeDocument/2006/relationships/hyperlink" Target="http://lh3.ggpht.com/_Wa3RZHQzPeQ/TAPbsZVOo-I/AAAAAAAAF78/I9B-9DXCops/P5260845.JPG" TargetMode="External"/><Relationship Id="rId2" Type="http://schemas.openxmlformats.org/officeDocument/2006/relationships/hyperlink" Target="http://www.orenobl.ru/priroda/medv_lob.php" TargetMode="External"/><Relationship Id="rId16" Type="http://schemas.openxmlformats.org/officeDocument/2006/relationships/hyperlink" Target="http://www.pushinka.ru/upload/iblock/647/%20%20prwl%20mhgt.jpg" TargetMode="External"/><Relationship Id="rId20" Type="http://schemas.openxmlformats.org/officeDocument/2006/relationships/hyperlink" Target="http://www.tpp.novotroitsk.ru/IMG/danila/Danila04.jpg" TargetMode="External"/><Relationship Id="rId1" Type="http://schemas.openxmlformats.org/officeDocument/2006/relationships/slideLayout" Target="../slideLayouts/slideLayout2.xml"/><Relationship Id="rId6" Type="http://schemas.openxmlformats.org/officeDocument/2006/relationships/hyperlink" Target="http://palomniki.su/assets/images/palom/2010/05/25-pokrovka/01.jpg" TargetMode="External"/><Relationship Id="rId11" Type="http://schemas.openxmlformats.org/officeDocument/2006/relationships/hyperlink" Target="http://turizm.lib.ru/img/h/habib_s/nadgorojtornataujarkoswetitsolnce/bkd2.jpg" TargetMode="External"/><Relationship Id="rId5" Type="http://schemas.openxmlformats.org/officeDocument/2006/relationships/hyperlink" Target="http://www.cofe.ru/images/pictures/blagovest/old/images/pocrovka04.jpg" TargetMode="External"/><Relationship Id="rId15" Type="http://schemas.openxmlformats.org/officeDocument/2006/relationships/hyperlink" Target="http://orenpyh.ru/images/products/--/kofta_big.jpg" TargetMode="External"/><Relationship Id="rId10" Type="http://schemas.openxmlformats.org/officeDocument/2006/relationships/hyperlink" Target="http://h1.orenavia.com/foto/000227.jpg" TargetMode="External"/><Relationship Id="rId19" Type="http://schemas.openxmlformats.org/officeDocument/2006/relationships/hyperlink" Target="http://kraeved.opck.org/kraevedenie/narodnoe_tvorchestvo/foto/platok_m.jpg" TargetMode="External"/><Relationship Id="rId4" Type="http://schemas.openxmlformats.org/officeDocument/2006/relationships/hyperlink" Target="http://www.oreneda.ru/article591" TargetMode="External"/><Relationship Id="rId9" Type="http://schemas.openxmlformats.org/officeDocument/2006/relationships/hyperlink" Target="http://www.ski-season.ru/data/i/1/Resize%20of%20boarder2.jpg" TargetMode="External"/><Relationship Id="rId14" Type="http://schemas.openxmlformats.org/officeDocument/2006/relationships/hyperlink" Target="http://www.tvshoprus.ru/dl/catalog/full/palantin27.jpg" TargetMode="External"/></Relationships>
</file>

<file path=ppt/slides/_rels/slide2.xml.rels><?xml version="1.0" encoding="UTF-8" standalone="yes" ?><Relationships xmlns="http://schemas.openxmlformats.org/package/2006/relationships"><Relationship Id="rId3" Target="../media/image8.jpeg" Type="http://schemas.openxmlformats.org/officeDocument/2006/relationships/image"/><Relationship Id="rId2" Target="../media/image1.jpeg" Type="http://schemas.openxmlformats.org/officeDocument/2006/relationships/image"/><Relationship Id="rId1" Target="../slideLayouts/slideLayout1.xml" Type="http://schemas.openxmlformats.org/officeDocument/2006/relationships/slideLayout"/><Relationship Id="rId4" Target="slide5.xml" Type="http://schemas.openxmlformats.org/officeDocument/2006/relationships/slide"/></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arget="../diagrams/drawing2.xml" Type="http://schemas.microsoft.com/office/2007/relationships/diagramDrawing"/><Relationship Id="rId13" Target="slide10.xml" Type="http://schemas.openxmlformats.org/officeDocument/2006/relationships/slide"/><Relationship Id="rId3" Target="../media/image18.jpeg" Type="http://schemas.openxmlformats.org/officeDocument/2006/relationships/image"/><Relationship Id="rId7" Target="../diagrams/colors2.xml" Type="http://schemas.openxmlformats.org/officeDocument/2006/relationships/diagramColors"/><Relationship Id="rId12" Target="slide9.xml" Type="http://schemas.openxmlformats.org/officeDocument/2006/relationships/slide"/><Relationship Id="rId2" Target="../media/image1.jpeg" Type="http://schemas.openxmlformats.org/officeDocument/2006/relationships/image"/><Relationship Id="rId16" Target="slide14.xml" Type="http://schemas.openxmlformats.org/officeDocument/2006/relationships/slide"/><Relationship Id="rId1" Target="../slideLayouts/slideLayout1.xml" Type="http://schemas.openxmlformats.org/officeDocument/2006/relationships/slideLayout"/><Relationship Id="rId6" Target="../diagrams/quickStyle2.xml" Type="http://schemas.openxmlformats.org/officeDocument/2006/relationships/diagramQuickStyle"/><Relationship Id="rId11" Target="slide8.xml" Type="http://schemas.openxmlformats.org/officeDocument/2006/relationships/slide"/><Relationship Id="rId5" Target="../diagrams/layout2.xml" Type="http://schemas.openxmlformats.org/officeDocument/2006/relationships/diagramLayout"/><Relationship Id="rId15" Target="slide12.xml" Type="http://schemas.openxmlformats.org/officeDocument/2006/relationships/slide"/><Relationship Id="rId10" Target="slide7.xml" Type="http://schemas.openxmlformats.org/officeDocument/2006/relationships/slide"/><Relationship Id="rId4" Target="../diagrams/data2.xml" Type="http://schemas.openxmlformats.org/officeDocument/2006/relationships/diagramData"/><Relationship Id="rId9" Target="slide6.xml" Type="http://schemas.openxmlformats.org/officeDocument/2006/relationships/slide"/><Relationship Id="rId14" Target="slide11.xml" Type="http://schemas.openxmlformats.org/officeDocument/2006/relationships/slide"/></Relationships>
</file>

<file path=ppt/slides/_rels/slide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5.gif"/><Relationship Id="rId7"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jpeg"/><Relationship Id="rId11" Type="http://schemas.openxmlformats.org/officeDocument/2006/relationships/slide" Target="slide5.xml"/><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6.jpeg"/><Relationship Id="rId9" Type="http://schemas.openxmlformats.org/officeDocument/2006/relationships/image" Target="../media/image23.jpeg"/></Relationships>
</file>

<file path=ppt/slides/_rels/slide7.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32.jpeg"/><Relationship Id="rId3" Type="http://schemas.openxmlformats.org/officeDocument/2006/relationships/image" Target="../media/image15.gif"/><Relationship Id="rId7" Type="http://schemas.openxmlformats.org/officeDocument/2006/relationships/image" Target="../media/image27.jpeg"/><Relationship Id="rId12"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6.jpeg"/><Relationship Id="rId11" Type="http://schemas.openxmlformats.org/officeDocument/2006/relationships/slide" Target="slide7.xml"/><Relationship Id="rId5" Type="http://schemas.openxmlformats.org/officeDocument/2006/relationships/image" Target="../media/image25.jpeg"/><Relationship Id="rId10" Type="http://schemas.openxmlformats.org/officeDocument/2006/relationships/image" Target="../media/image30.jpeg"/><Relationship Id="rId4" Type="http://schemas.openxmlformats.org/officeDocument/2006/relationships/image" Target="../media/image16.jpeg"/><Relationship Id="rId9" Type="http://schemas.openxmlformats.org/officeDocument/2006/relationships/image" Target="../media/image29.jpeg"/><Relationship Id="rId14" Type="http://schemas.openxmlformats.org/officeDocument/2006/relationships/slide" Target="slide5.xml"/></Relationships>
</file>

<file path=ppt/slides/_rels/slide8.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15.gif"/><Relationship Id="rId7" Type="http://schemas.openxmlformats.org/officeDocument/2006/relationships/image" Target="../media/image34.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3.jpeg"/><Relationship Id="rId11" Type="http://schemas.openxmlformats.org/officeDocument/2006/relationships/slide" Target="slide5.xml"/><Relationship Id="rId5" Type="http://schemas.openxmlformats.org/officeDocument/2006/relationships/image" Target="../media/image17.jpeg"/><Relationship Id="rId10" Type="http://schemas.openxmlformats.org/officeDocument/2006/relationships/image" Target="../media/image37.jpeg"/><Relationship Id="rId4" Type="http://schemas.openxmlformats.org/officeDocument/2006/relationships/image" Target="../media/image16.jpeg"/><Relationship Id="rId9" Type="http://schemas.openxmlformats.org/officeDocument/2006/relationships/image" Target="../media/image36.jpeg"/></Relationships>
</file>

<file path=ppt/slides/_rels/slide9.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slide" Target="slide5.xml"/><Relationship Id="rId3" Type="http://schemas.openxmlformats.org/officeDocument/2006/relationships/image" Target="../media/image15.gif"/><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8.jpeg"/><Relationship Id="rId11" Type="http://schemas.openxmlformats.org/officeDocument/2006/relationships/image" Target="../media/image43.jpeg"/><Relationship Id="rId5" Type="http://schemas.openxmlformats.org/officeDocument/2006/relationships/slide" Target="slide9.xml"/><Relationship Id="rId10" Type="http://schemas.openxmlformats.org/officeDocument/2006/relationships/image" Target="../media/image42.jpeg"/><Relationship Id="rId4" Type="http://schemas.openxmlformats.org/officeDocument/2006/relationships/image" Target="../media/image16.jpeg"/><Relationship Id="rId9" Type="http://schemas.openxmlformats.org/officeDocument/2006/relationships/image" Target="../media/image4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18" descr="04-vi.jpg"/>
          <p:cNvPicPr>
            <a:picLocks noChangeAspect="1"/>
          </p:cNvPicPr>
          <p:nvPr/>
        </p:nvPicPr>
        <p:blipFill>
          <a:blip r:embed="rId2" cstate="email">
            <a:lum bright="18000" contrast="-20000"/>
          </a:blip>
          <a:srcRect/>
          <a:stretch>
            <a:fillRect/>
          </a:stretch>
        </p:blipFill>
        <p:spPr bwMode="auto">
          <a:xfrm>
            <a:off x="0" y="0"/>
            <a:ext cx="9144000" cy="6858000"/>
          </a:xfrm>
          <a:prstGeom prst="rect">
            <a:avLst/>
          </a:prstGeom>
          <a:noFill/>
          <a:ln w="9525">
            <a:noFill/>
            <a:miter lim="800000"/>
            <a:headEnd/>
            <a:tailEnd/>
          </a:ln>
        </p:spPr>
      </p:pic>
      <p:grpSp>
        <p:nvGrpSpPr>
          <p:cNvPr id="2" name="Группа 12"/>
          <p:cNvGrpSpPr>
            <a:grpSpLocks/>
          </p:cNvGrpSpPr>
          <p:nvPr/>
        </p:nvGrpSpPr>
        <p:grpSpPr bwMode="auto">
          <a:xfrm>
            <a:off x="0" y="620713"/>
            <a:ext cx="8893175" cy="5256212"/>
            <a:chOff x="349135" y="1412776"/>
            <a:chExt cx="8794865" cy="5010156"/>
          </a:xfrm>
        </p:grpSpPr>
        <p:sp>
          <p:nvSpPr>
            <p:cNvPr id="3" name="Полилиния 2"/>
            <p:cNvSpPr/>
            <p:nvPr/>
          </p:nvSpPr>
          <p:spPr>
            <a:xfrm>
              <a:off x="349135" y="1412776"/>
              <a:ext cx="3491345" cy="3846374"/>
            </a:xfrm>
            <a:custGeom>
              <a:avLst/>
              <a:gdLst>
                <a:gd name="connsiteX0" fmla="*/ 1529542 w 3241963"/>
                <a:gd name="connsiteY0" fmla="*/ 0 h 3773978"/>
                <a:gd name="connsiteX1" fmla="*/ 1745673 w 3241963"/>
                <a:gd name="connsiteY1" fmla="*/ 116378 h 3773978"/>
                <a:gd name="connsiteX2" fmla="*/ 1945178 w 3241963"/>
                <a:gd name="connsiteY2" fmla="*/ 116378 h 3773978"/>
                <a:gd name="connsiteX3" fmla="*/ 2011680 w 3241963"/>
                <a:gd name="connsiteY3" fmla="*/ 249381 h 3773978"/>
                <a:gd name="connsiteX4" fmla="*/ 1928553 w 3241963"/>
                <a:gd name="connsiteY4" fmla="*/ 349134 h 3773978"/>
                <a:gd name="connsiteX5" fmla="*/ 2094807 w 3241963"/>
                <a:gd name="connsiteY5" fmla="*/ 432261 h 3773978"/>
                <a:gd name="connsiteX6" fmla="*/ 2294313 w 3241963"/>
                <a:gd name="connsiteY6" fmla="*/ 482138 h 3773978"/>
                <a:gd name="connsiteX7" fmla="*/ 2360814 w 3241963"/>
                <a:gd name="connsiteY7" fmla="*/ 681643 h 3773978"/>
                <a:gd name="connsiteX8" fmla="*/ 2460567 w 3241963"/>
                <a:gd name="connsiteY8" fmla="*/ 864523 h 3773978"/>
                <a:gd name="connsiteX9" fmla="*/ 2593571 w 3241963"/>
                <a:gd name="connsiteY9" fmla="*/ 997527 h 3773978"/>
                <a:gd name="connsiteX10" fmla="*/ 2693323 w 3241963"/>
                <a:gd name="connsiteY10" fmla="*/ 1197032 h 3773978"/>
                <a:gd name="connsiteX11" fmla="*/ 2859578 w 3241963"/>
                <a:gd name="connsiteY11" fmla="*/ 1263534 h 3773978"/>
                <a:gd name="connsiteX12" fmla="*/ 2992582 w 3241963"/>
                <a:gd name="connsiteY12" fmla="*/ 1330036 h 3773978"/>
                <a:gd name="connsiteX13" fmla="*/ 3025833 w 3241963"/>
                <a:gd name="connsiteY13" fmla="*/ 1396538 h 3773978"/>
                <a:gd name="connsiteX14" fmla="*/ 3158836 w 3241963"/>
                <a:gd name="connsiteY14" fmla="*/ 1396538 h 3773978"/>
                <a:gd name="connsiteX15" fmla="*/ 3225338 w 3241963"/>
                <a:gd name="connsiteY15" fmla="*/ 1429789 h 3773978"/>
                <a:gd name="connsiteX16" fmla="*/ 3241963 w 3241963"/>
                <a:gd name="connsiteY16" fmla="*/ 1612669 h 3773978"/>
                <a:gd name="connsiteX17" fmla="*/ 2909454 w 3241963"/>
                <a:gd name="connsiteY17" fmla="*/ 2144683 h 3773978"/>
                <a:gd name="connsiteX18" fmla="*/ 2111433 w 3241963"/>
                <a:gd name="connsiteY18" fmla="*/ 2443941 h 3773978"/>
                <a:gd name="connsiteX19" fmla="*/ 2061556 w 3241963"/>
                <a:gd name="connsiteY19" fmla="*/ 2876203 h 3773978"/>
                <a:gd name="connsiteX20" fmla="*/ 1662545 w 3241963"/>
                <a:gd name="connsiteY20" fmla="*/ 3075709 h 3773978"/>
                <a:gd name="connsiteX21" fmla="*/ 1496291 w 3241963"/>
                <a:gd name="connsiteY21" fmla="*/ 3591098 h 3773978"/>
                <a:gd name="connsiteX22" fmla="*/ 1446414 w 3241963"/>
                <a:gd name="connsiteY22" fmla="*/ 3773978 h 3773978"/>
                <a:gd name="connsiteX23" fmla="*/ 1263534 w 3241963"/>
                <a:gd name="connsiteY23" fmla="*/ 3458094 h 3773978"/>
                <a:gd name="connsiteX24" fmla="*/ 1014153 w 3241963"/>
                <a:gd name="connsiteY24" fmla="*/ 3491345 h 3773978"/>
                <a:gd name="connsiteX25" fmla="*/ 914400 w 3241963"/>
                <a:gd name="connsiteY25" fmla="*/ 3574472 h 3773978"/>
                <a:gd name="connsiteX26" fmla="*/ 947651 w 3241963"/>
                <a:gd name="connsiteY26" fmla="*/ 3724101 h 3773978"/>
                <a:gd name="connsiteX27" fmla="*/ 714894 w 3241963"/>
                <a:gd name="connsiteY27" fmla="*/ 3724101 h 3773978"/>
                <a:gd name="connsiteX28" fmla="*/ 648393 w 3241963"/>
                <a:gd name="connsiteY28" fmla="*/ 3690851 h 3773978"/>
                <a:gd name="connsiteX29" fmla="*/ 581891 w 3241963"/>
                <a:gd name="connsiteY29" fmla="*/ 3740727 h 3773978"/>
                <a:gd name="connsiteX30" fmla="*/ 332509 w 3241963"/>
                <a:gd name="connsiteY30" fmla="*/ 3724101 h 3773978"/>
                <a:gd name="connsiteX31" fmla="*/ 315883 w 3241963"/>
                <a:gd name="connsiteY31" fmla="*/ 3624349 h 3773978"/>
                <a:gd name="connsiteX32" fmla="*/ 399011 w 3241963"/>
                <a:gd name="connsiteY32" fmla="*/ 3441469 h 3773978"/>
                <a:gd name="connsiteX33" fmla="*/ 83127 w 3241963"/>
                <a:gd name="connsiteY33" fmla="*/ 3358341 h 3773978"/>
                <a:gd name="connsiteX34" fmla="*/ 0 w 3241963"/>
                <a:gd name="connsiteY34" fmla="*/ 3275214 h 3773978"/>
                <a:gd name="connsiteX35" fmla="*/ 99753 w 3241963"/>
                <a:gd name="connsiteY35" fmla="*/ 3142211 h 3773978"/>
                <a:gd name="connsiteX36" fmla="*/ 216131 w 3241963"/>
                <a:gd name="connsiteY36" fmla="*/ 3025832 h 3773978"/>
                <a:gd name="connsiteX37" fmla="*/ 365760 w 3241963"/>
                <a:gd name="connsiteY37" fmla="*/ 2892829 h 3773978"/>
                <a:gd name="connsiteX38" fmla="*/ 565265 w 3241963"/>
                <a:gd name="connsiteY38" fmla="*/ 2759825 h 3773978"/>
                <a:gd name="connsiteX39" fmla="*/ 615142 w 3241963"/>
                <a:gd name="connsiteY39" fmla="*/ 2527069 h 3773978"/>
                <a:gd name="connsiteX40" fmla="*/ 698269 w 3241963"/>
                <a:gd name="connsiteY40" fmla="*/ 2443941 h 3773978"/>
                <a:gd name="connsiteX41" fmla="*/ 598516 w 3241963"/>
                <a:gd name="connsiteY41" fmla="*/ 2277687 h 3773978"/>
                <a:gd name="connsiteX42" fmla="*/ 631767 w 3241963"/>
                <a:gd name="connsiteY42" fmla="*/ 2044931 h 3773978"/>
                <a:gd name="connsiteX43" fmla="*/ 798022 w 3241963"/>
                <a:gd name="connsiteY43" fmla="*/ 2078181 h 3773978"/>
                <a:gd name="connsiteX44" fmla="*/ 798022 w 3241963"/>
                <a:gd name="connsiteY44" fmla="*/ 1895301 h 3773978"/>
                <a:gd name="connsiteX45" fmla="*/ 1147156 w 3241963"/>
                <a:gd name="connsiteY45" fmla="*/ 1662545 h 3773978"/>
                <a:gd name="connsiteX46" fmla="*/ 1147156 w 3241963"/>
                <a:gd name="connsiteY46" fmla="*/ 1413163 h 3773978"/>
                <a:gd name="connsiteX47" fmla="*/ 1030778 w 3241963"/>
                <a:gd name="connsiteY47" fmla="*/ 1180407 h 3773978"/>
                <a:gd name="connsiteX48" fmla="*/ 1147156 w 3241963"/>
                <a:gd name="connsiteY48" fmla="*/ 1080654 h 3773978"/>
                <a:gd name="connsiteX49" fmla="*/ 1246909 w 3241963"/>
                <a:gd name="connsiteY49" fmla="*/ 997527 h 3773978"/>
                <a:gd name="connsiteX50" fmla="*/ 1246909 w 3241963"/>
                <a:gd name="connsiteY50" fmla="*/ 714894 h 3773978"/>
                <a:gd name="connsiteX51" fmla="*/ 1346662 w 3241963"/>
                <a:gd name="connsiteY51" fmla="*/ 631767 h 3773978"/>
                <a:gd name="connsiteX52" fmla="*/ 1330036 w 3241963"/>
                <a:gd name="connsiteY52" fmla="*/ 482138 h 3773978"/>
                <a:gd name="connsiteX53" fmla="*/ 1396538 w 3241963"/>
                <a:gd name="connsiteY53" fmla="*/ 465512 h 3773978"/>
                <a:gd name="connsiteX54" fmla="*/ 1313411 w 3241963"/>
                <a:gd name="connsiteY54" fmla="*/ 199505 h 3773978"/>
                <a:gd name="connsiteX55" fmla="*/ 1413163 w 3241963"/>
                <a:gd name="connsiteY55" fmla="*/ 99752 h 3773978"/>
                <a:gd name="connsiteX56" fmla="*/ 1529542 w 3241963"/>
                <a:gd name="connsiteY56" fmla="*/ 0 h 3773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241963" h="3773978">
                  <a:moveTo>
                    <a:pt x="1529542" y="0"/>
                  </a:moveTo>
                  <a:lnTo>
                    <a:pt x="1745673" y="116378"/>
                  </a:lnTo>
                  <a:lnTo>
                    <a:pt x="1945178" y="116378"/>
                  </a:lnTo>
                  <a:lnTo>
                    <a:pt x="2011680" y="249381"/>
                  </a:lnTo>
                  <a:lnTo>
                    <a:pt x="1928553" y="349134"/>
                  </a:lnTo>
                  <a:lnTo>
                    <a:pt x="2094807" y="432261"/>
                  </a:lnTo>
                  <a:lnTo>
                    <a:pt x="2294313" y="482138"/>
                  </a:lnTo>
                  <a:lnTo>
                    <a:pt x="2360814" y="681643"/>
                  </a:lnTo>
                  <a:lnTo>
                    <a:pt x="2460567" y="864523"/>
                  </a:lnTo>
                  <a:lnTo>
                    <a:pt x="2593571" y="997527"/>
                  </a:lnTo>
                  <a:lnTo>
                    <a:pt x="2693323" y="1197032"/>
                  </a:lnTo>
                  <a:lnTo>
                    <a:pt x="2859578" y="1263534"/>
                  </a:lnTo>
                  <a:lnTo>
                    <a:pt x="2992582" y="1330036"/>
                  </a:lnTo>
                  <a:lnTo>
                    <a:pt x="3025833" y="1396538"/>
                  </a:lnTo>
                  <a:lnTo>
                    <a:pt x="3158836" y="1396538"/>
                  </a:lnTo>
                  <a:lnTo>
                    <a:pt x="3225338" y="1429789"/>
                  </a:lnTo>
                  <a:lnTo>
                    <a:pt x="3241963" y="1612669"/>
                  </a:lnTo>
                  <a:lnTo>
                    <a:pt x="2909454" y="2144683"/>
                  </a:lnTo>
                  <a:lnTo>
                    <a:pt x="2111433" y="2443941"/>
                  </a:lnTo>
                  <a:lnTo>
                    <a:pt x="2061556" y="2876203"/>
                  </a:lnTo>
                  <a:lnTo>
                    <a:pt x="1662545" y="3075709"/>
                  </a:lnTo>
                  <a:lnTo>
                    <a:pt x="1496291" y="3591098"/>
                  </a:lnTo>
                  <a:lnTo>
                    <a:pt x="1446414" y="3773978"/>
                  </a:lnTo>
                  <a:lnTo>
                    <a:pt x="1263534" y="3458094"/>
                  </a:lnTo>
                  <a:lnTo>
                    <a:pt x="1014153" y="3491345"/>
                  </a:lnTo>
                  <a:lnTo>
                    <a:pt x="914400" y="3574472"/>
                  </a:lnTo>
                  <a:lnTo>
                    <a:pt x="947651" y="3724101"/>
                  </a:lnTo>
                  <a:lnTo>
                    <a:pt x="714894" y="3724101"/>
                  </a:lnTo>
                  <a:lnTo>
                    <a:pt x="648393" y="3690851"/>
                  </a:lnTo>
                  <a:lnTo>
                    <a:pt x="581891" y="3740727"/>
                  </a:lnTo>
                  <a:lnTo>
                    <a:pt x="332509" y="3724101"/>
                  </a:lnTo>
                  <a:lnTo>
                    <a:pt x="315883" y="3624349"/>
                  </a:lnTo>
                  <a:lnTo>
                    <a:pt x="399011" y="3441469"/>
                  </a:lnTo>
                  <a:lnTo>
                    <a:pt x="83127" y="3358341"/>
                  </a:lnTo>
                  <a:lnTo>
                    <a:pt x="0" y="3275214"/>
                  </a:lnTo>
                  <a:lnTo>
                    <a:pt x="99753" y="3142211"/>
                  </a:lnTo>
                  <a:lnTo>
                    <a:pt x="216131" y="3025832"/>
                  </a:lnTo>
                  <a:lnTo>
                    <a:pt x="365760" y="2892829"/>
                  </a:lnTo>
                  <a:lnTo>
                    <a:pt x="565265" y="2759825"/>
                  </a:lnTo>
                  <a:lnTo>
                    <a:pt x="615142" y="2527069"/>
                  </a:lnTo>
                  <a:lnTo>
                    <a:pt x="698269" y="2443941"/>
                  </a:lnTo>
                  <a:lnTo>
                    <a:pt x="598516" y="2277687"/>
                  </a:lnTo>
                  <a:lnTo>
                    <a:pt x="631767" y="2044931"/>
                  </a:lnTo>
                  <a:lnTo>
                    <a:pt x="798022" y="2078181"/>
                  </a:lnTo>
                  <a:lnTo>
                    <a:pt x="798022" y="1895301"/>
                  </a:lnTo>
                  <a:lnTo>
                    <a:pt x="1147156" y="1662545"/>
                  </a:lnTo>
                  <a:lnTo>
                    <a:pt x="1147156" y="1413163"/>
                  </a:lnTo>
                  <a:lnTo>
                    <a:pt x="1030778" y="1180407"/>
                  </a:lnTo>
                  <a:lnTo>
                    <a:pt x="1147156" y="1080654"/>
                  </a:lnTo>
                  <a:lnTo>
                    <a:pt x="1246909" y="997527"/>
                  </a:lnTo>
                  <a:lnTo>
                    <a:pt x="1246909" y="714894"/>
                  </a:lnTo>
                  <a:lnTo>
                    <a:pt x="1346662" y="631767"/>
                  </a:lnTo>
                  <a:lnTo>
                    <a:pt x="1330036" y="482138"/>
                  </a:lnTo>
                  <a:lnTo>
                    <a:pt x="1396538" y="465512"/>
                  </a:lnTo>
                  <a:lnTo>
                    <a:pt x="1313411" y="199505"/>
                  </a:lnTo>
                  <a:lnTo>
                    <a:pt x="1413163" y="99752"/>
                  </a:lnTo>
                  <a:lnTo>
                    <a:pt x="1529542" y="0"/>
                  </a:lnTo>
                  <a:close/>
                </a:path>
              </a:pathLst>
            </a:custGeom>
            <a:blipFill>
              <a:blip r:embed="rId3" cstate="email"/>
              <a:stretch>
                <a:fillRect/>
              </a:stretch>
            </a:blipFill>
            <a:ln>
              <a:solidFill>
                <a:schemeClr val="bg1">
                  <a:lumMod val="50000"/>
                </a:schemeClr>
              </a:solidFill>
            </a:ln>
            <a:effectLst>
              <a:innerShdw blurRad="63500" dist="50800" dir="2700000">
                <a:prstClr val="black">
                  <a:alpha val="50000"/>
                </a:prstClr>
              </a:inn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 name="Полилиния 3"/>
            <p:cNvSpPr/>
            <p:nvPr/>
          </p:nvSpPr>
          <p:spPr>
            <a:xfrm>
              <a:off x="1793490" y="3000107"/>
              <a:ext cx="3526110" cy="3422825"/>
            </a:xfrm>
            <a:custGeom>
              <a:avLst/>
              <a:gdLst>
                <a:gd name="connsiteX0" fmla="*/ 1812175 w 3275215"/>
                <a:gd name="connsiteY0" fmla="*/ 0 h 3358342"/>
                <a:gd name="connsiteX1" fmla="*/ 2044931 w 3275215"/>
                <a:gd name="connsiteY1" fmla="*/ 182880 h 3358342"/>
                <a:gd name="connsiteX2" fmla="*/ 2028306 w 3275215"/>
                <a:gd name="connsiteY2" fmla="*/ 349134 h 3358342"/>
                <a:gd name="connsiteX3" fmla="*/ 2177935 w 3275215"/>
                <a:gd name="connsiteY3" fmla="*/ 332509 h 3358342"/>
                <a:gd name="connsiteX4" fmla="*/ 2277688 w 3275215"/>
                <a:gd name="connsiteY4" fmla="*/ 349134 h 3358342"/>
                <a:gd name="connsiteX5" fmla="*/ 2277688 w 3275215"/>
                <a:gd name="connsiteY5" fmla="*/ 548640 h 3358342"/>
                <a:gd name="connsiteX6" fmla="*/ 2211186 w 3275215"/>
                <a:gd name="connsiteY6" fmla="*/ 631767 h 3358342"/>
                <a:gd name="connsiteX7" fmla="*/ 2344189 w 3275215"/>
                <a:gd name="connsiteY7" fmla="*/ 748145 h 3358342"/>
                <a:gd name="connsiteX8" fmla="*/ 2327564 w 3275215"/>
                <a:gd name="connsiteY8" fmla="*/ 931025 h 3358342"/>
                <a:gd name="connsiteX9" fmla="*/ 2510444 w 3275215"/>
                <a:gd name="connsiteY9" fmla="*/ 947651 h 3358342"/>
                <a:gd name="connsiteX10" fmla="*/ 2693324 w 3275215"/>
                <a:gd name="connsiteY10" fmla="*/ 698269 h 3358342"/>
                <a:gd name="connsiteX11" fmla="*/ 2892829 w 3275215"/>
                <a:gd name="connsiteY11" fmla="*/ 665018 h 3358342"/>
                <a:gd name="connsiteX12" fmla="*/ 3042459 w 3275215"/>
                <a:gd name="connsiteY12" fmla="*/ 748145 h 3358342"/>
                <a:gd name="connsiteX13" fmla="*/ 3059084 w 3275215"/>
                <a:gd name="connsiteY13" fmla="*/ 1030778 h 3358342"/>
                <a:gd name="connsiteX14" fmla="*/ 2975957 w 3275215"/>
                <a:gd name="connsiteY14" fmla="*/ 1180407 h 3358342"/>
                <a:gd name="connsiteX15" fmla="*/ 2892829 w 3275215"/>
                <a:gd name="connsiteY15" fmla="*/ 1213658 h 3358342"/>
                <a:gd name="connsiteX16" fmla="*/ 3042459 w 3275215"/>
                <a:gd name="connsiteY16" fmla="*/ 1213658 h 3358342"/>
                <a:gd name="connsiteX17" fmla="*/ 3225339 w 3275215"/>
                <a:gd name="connsiteY17" fmla="*/ 1280160 h 3358342"/>
                <a:gd name="connsiteX18" fmla="*/ 3275215 w 3275215"/>
                <a:gd name="connsiteY18" fmla="*/ 1413163 h 3358342"/>
                <a:gd name="connsiteX19" fmla="*/ 3192088 w 3275215"/>
                <a:gd name="connsiteY19" fmla="*/ 1579418 h 3358342"/>
                <a:gd name="connsiteX20" fmla="*/ 3208713 w 3275215"/>
                <a:gd name="connsiteY20" fmla="*/ 1662545 h 3358342"/>
                <a:gd name="connsiteX21" fmla="*/ 2593571 w 3275215"/>
                <a:gd name="connsiteY21" fmla="*/ 2211185 h 3358342"/>
                <a:gd name="connsiteX22" fmla="*/ 2427317 w 3275215"/>
                <a:gd name="connsiteY22" fmla="*/ 2576945 h 3358342"/>
                <a:gd name="connsiteX23" fmla="*/ 2211186 w 3275215"/>
                <a:gd name="connsiteY23" fmla="*/ 2892829 h 3358342"/>
                <a:gd name="connsiteX24" fmla="*/ 2194560 w 3275215"/>
                <a:gd name="connsiteY24" fmla="*/ 3208713 h 3358342"/>
                <a:gd name="connsiteX25" fmla="*/ 1995055 w 3275215"/>
                <a:gd name="connsiteY25" fmla="*/ 3125585 h 3358342"/>
                <a:gd name="connsiteX26" fmla="*/ 1895302 w 3275215"/>
                <a:gd name="connsiteY26" fmla="*/ 2942705 h 3358342"/>
                <a:gd name="connsiteX27" fmla="*/ 1795549 w 3275215"/>
                <a:gd name="connsiteY27" fmla="*/ 2859578 h 3358342"/>
                <a:gd name="connsiteX28" fmla="*/ 1712422 w 3275215"/>
                <a:gd name="connsiteY28" fmla="*/ 2909454 h 3358342"/>
                <a:gd name="connsiteX29" fmla="*/ 1645920 w 3275215"/>
                <a:gd name="connsiteY29" fmla="*/ 3158836 h 3358342"/>
                <a:gd name="connsiteX30" fmla="*/ 1629295 w 3275215"/>
                <a:gd name="connsiteY30" fmla="*/ 3358342 h 3358342"/>
                <a:gd name="connsiteX31" fmla="*/ 1629295 w 3275215"/>
                <a:gd name="connsiteY31" fmla="*/ 3358342 h 3358342"/>
                <a:gd name="connsiteX32" fmla="*/ 1379913 w 3275215"/>
                <a:gd name="connsiteY32" fmla="*/ 3341716 h 3358342"/>
                <a:gd name="connsiteX33" fmla="*/ 1313411 w 3275215"/>
                <a:gd name="connsiteY33" fmla="*/ 3258589 h 3358342"/>
                <a:gd name="connsiteX34" fmla="*/ 1363288 w 3275215"/>
                <a:gd name="connsiteY34" fmla="*/ 3142211 h 3358342"/>
                <a:gd name="connsiteX35" fmla="*/ 1396539 w 3275215"/>
                <a:gd name="connsiteY35" fmla="*/ 2975956 h 3358342"/>
                <a:gd name="connsiteX36" fmla="*/ 1263535 w 3275215"/>
                <a:gd name="connsiteY36" fmla="*/ 2842953 h 3358342"/>
                <a:gd name="connsiteX37" fmla="*/ 1147157 w 3275215"/>
                <a:gd name="connsiteY37" fmla="*/ 2743200 h 3358342"/>
                <a:gd name="connsiteX38" fmla="*/ 1113906 w 3275215"/>
                <a:gd name="connsiteY38" fmla="*/ 2610196 h 3358342"/>
                <a:gd name="connsiteX39" fmla="*/ 947651 w 3275215"/>
                <a:gd name="connsiteY39" fmla="*/ 2510443 h 3358342"/>
                <a:gd name="connsiteX40" fmla="*/ 781397 w 3275215"/>
                <a:gd name="connsiteY40" fmla="*/ 2427316 h 3358342"/>
                <a:gd name="connsiteX41" fmla="*/ 665019 w 3275215"/>
                <a:gd name="connsiteY41" fmla="*/ 2177934 h 3358342"/>
                <a:gd name="connsiteX42" fmla="*/ 498764 w 3275215"/>
                <a:gd name="connsiteY42" fmla="*/ 2144683 h 3358342"/>
                <a:gd name="connsiteX43" fmla="*/ 315884 w 3275215"/>
                <a:gd name="connsiteY43" fmla="*/ 2177934 h 3358342"/>
                <a:gd name="connsiteX44" fmla="*/ 116379 w 3275215"/>
                <a:gd name="connsiteY44" fmla="*/ 2161309 h 3358342"/>
                <a:gd name="connsiteX45" fmla="*/ 0 w 3275215"/>
                <a:gd name="connsiteY45" fmla="*/ 2211185 h 3358342"/>
                <a:gd name="connsiteX46" fmla="*/ 199506 w 3275215"/>
                <a:gd name="connsiteY46" fmla="*/ 1512916 h 3358342"/>
                <a:gd name="connsiteX47" fmla="*/ 615142 w 3275215"/>
                <a:gd name="connsiteY47" fmla="*/ 1296785 h 3358342"/>
                <a:gd name="connsiteX48" fmla="*/ 681644 w 3275215"/>
                <a:gd name="connsiteY48" fmla="*/ 831273 h 3358342"/>
                <a:gd name="connsiteX49" fmla="*/ 1446415 w 3275215"/>
                <a:gd name="connsiteY49" fmla="*/ 565265 h 3358342"/>
                <a:gd name="connsiteX50" fmla="*/ 1812175 w 3275215"/>
                <a:gd name="connsiteY50" fmla="*/ 0 h 335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275215" h="3358342">
                  <a:moveTo>
                    <a:pt x="1812175" y="0"/>
                  </a:moveTo>
                  <a:lnTo>
                    <a:pt x="2044931" y="182880"/>
                  </a:lnTo>
                  <a:lnTo>
                    <a:pt x="2028306" y="349134"/>
                  </a:lnTo>
                  <a:lnTo>
                    <a:pt x="2177935" y="332509"/>
                  </a:lnTo>
                  <a:lnTo>
                    <a:pt x="2277688" y="349134"/>
                  </a:lnTo>
                  <a:lnTo>
                    <a:pt x="2277688" y="548640"/>
                  </a:lnTo>
                  <a:lnTo>
                    <a:pt x="2211186" y="631767"/>
                  </a:lnTo>
                  <a:lnTo>
                    <a:pt x="2344189" y="748145"/>
                  </a:lnTo>
                  <a:lnTo>
                    <a:pt x="2327564" y="931025"/>
                  </a:lnTo>
                  <a:lnTo>
                    <a:pt x="2510444" y="947651"/>
                  </a:lnTo>
                  <a:lnTo>
                    <a:pt x="2693324" y="698269"/>
                  </a:lnTo>
                  <a:lnTo>
                    <a:pt x="2892829" y="665018"/>
                  </a:lnTo>
                  <a:lnTo>
                    <a:pt x="3042459" y="748145"/>
                  </a:lnTo>
                  <a:lnTo>
                    <a:pt x="3059084" y="1030778"/>
                  </a:lnTo>
                  <a:lnTo>
                    <a:pt x="2975957" y="1180407"/>
                  </a:lnTo>
                  <a:lnTo>
                    <a:pt x="2892829" y="1213658"/>
                  </a:lnTo>
                  <a:lnTo>
                    <a:pt x="3042459" y="1213658"/>
                  </a:lnTo>
                  <a:lnTo>
                    <a:pt x="3225339" y="1280160"/>
                  </a:lnTo>
                  <a:lnTo>
                    <a:pt x="3275215" y="1413163"/>
                  </a:lnTo>
                  <a:lnTo>
                    <a:pt x="3192088" y="1579418"/>
                  </a:lnTo>
                  <a:lnTo>
                    <a:pt x="3208713" y="1662545"/>
                  </a:lnTo>
                  <a:lnTo>
                    <a:pt x="2593571" y="2211185"/>
                  </a:lnTo>
                  <a:lnTo>
                    <a:pt x="2427317" y="2576945"/>
                  </a:lnTo>
                  <a:lnTo>
                    <a:pt x="2211186" y="2892829"/>
                  </a:lnTo>
                  <a:lnTo>
                    <a:pt x="2194560" y="3208713"/>
                  </a:lnTo>
                  <a:lnTo>
                    <a:pt x="1995055" y="3125585"/>
                  </a:lnTo>
                  <a:lnTo>
                    <a:pt x="1895302" y="2942705"/>
                  </a:lnTo>
                  <a:lnTo>
                    <a:pt x="1795549" y="2859578"/>
                  </a:lnTo>
                  <a:lnTo>
                    <a:pt x="1712422" y="2909454"/>
                  </a:lnTo>
                  <a:lnTo>
                    <a:pt x="1645920" y="3158836"/>
                  </a:lnTo>
                  <a:lnTo>
                    <a:pt x="1629295" y="3358342"/>
                  </a:lnTo>
                  <a:lnTo>
                    <a:pt x="1629295" y="3358342"/>
                  </a:lnTo>
                  <a:lnTo>
                    <a:pt x="1379913" y="3341716"/>
                  </a:lnTo>
                  <a:lnTo>
                    <a:pt x="1313411" y="3258589"/>
                  </a:lnTo>
                  <a:lnTo>
                    <a:pt x="1363288" y="3142211"/>
                  </a:lnTo>
                  <a:lnTo>
                    <a:pt x="1396539" y="2975956"/>
                  </a:lnTo>
                  <a:lnTo>
                    <a:pt x="1263535" y="2842953"/>
                  </a:lnTo>
                  <a:lnTo>
                    <a:pt x="1147157" y="2743200"/>
                  </a:lnTo>
                  <a:lnTo>
                    <a:pt x="1113906" y="2610196"/>
                  </a:lnTo>
                  <a:lnTo>
                    <a:pt x="947651" y="2510443"/>
                  </a:lnTo>
                  <a:lnTo>
                    <a:pt x="781397" y="2427316"/>
                  </a:lnTo>
                  <a:lnTo>
                    <a:pt x="665019" y="2177934"/>
                  </a:lnTo>
                  <a:lnTo>
                    <a:pt x="498764" y="2144683"/>
                  </a:lnTo>
                  <a:lnTo>
                    <a:pt x="315884" y="2177934"/>
                  </a:lnTo>
                  <a:lnTo>
                    <a:pt x="116379" y="2161309"/>
                  </a:lnTo>
                  <a:lnTo>
                    <a:pt x="0" y="2211185"/>
                  </a:lnTo>
                  <a:lnTo>
                    <a:pt x="199506" y="1512916"/>
                  </a:lnTo>
                  <a:lnTo>
                    <a:pt x="615142" y="1296785"/>
                  </a:lnTo>
                  <a:lnTo>
                    <a:pt x="681644" y="831273"/>
                  </a:lnTo>
                  <a:lnTo>
                    <a:pt x="1446415" y="565265"/>
                  </a:lnTo>
                  <a:lnTo>
                    <a:pt x="1812175" y="0"/>
                  </a:lnTo>
                  <a:close/>
                </a:path>
              </a:pathLst>
            </a:custGeom>
            <a:blipFill>
              <a:blip r:embed="rId4" cstate="email"/>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Полилиния 6"/>
            <p:cNvSpPr/>
            <p:nvPr/>
          </p:nvSpPr>
          <p:spPr>
            <a:xfrm>
              <a:off x="3554975" y="4219734"/>
              <a:ext cx="3061404" cy="2203198"/>
            </a:xfrm>
            <a:custGeom>
              <a:avLst/>
              <a:gdLst>
                <a:gd name="connsiteX0" fmla="*/ 1180407 w 2842952"/>
                <a:gd name="connsiteY0" fmla="*/ 33250 h 2161309"/>
                <a:gd name="connsiteX1" fmla="*/ 1446414 w 2842952"/>
                <a:gd name="connsiteY1" fmla="*/ 49876 h 2161309"/>
                <a:gd name="connsiteX2" fmla="*/ 1546167 w 2842952"/>
                <a:gd name="connsiteY2" fmla="*/ 182880 h 2161309"/>
                <a:gd name="connsiteX3" fmla="*/ 1512916 w 2842952"/>
                <a:gd name="connsiteY3" fmla="*/ 332509 h 2161309"/>
                <a:gd name="connsiteX4" fmla="*/ 1496291 w 2842952"/>
                <a:gd name="connsiteY4" fmla="*/ 432261 h 2161309"/>
                <a:gd name="connsiteX5" fmla="*/ 1645920 w 2842952"/>
                <a:gd name="connsiteY5" fmla="*/ 365760 h 2161309"/>
                <a:gd name="connsiteX6" fmla="*/ 1762298 w 2842952"/>
                <a:gd name="connsiteY6" fmla="*/ 415636 h 2161309"/>
                <a:gd name="connsiteX7" fmla="*/ 1828800 w 2842952"/>
                <a:gd name="connsiteY7" fmla="*/ 515389 h 2161309"/>
                <a:gd name="connsiteX8" fmla="*/ 1878676 w 2842952"/>
                <a:gd name="connsiteY8" fmla="*/ 665018 h 2161309"/>
                <a:gd name="connsiteX9" fmla="*/ 1995054 w 2842952"/>
                <a:gd name="connsiteY9" fmla="*/ 615141 h 2161309"/>
                <a:gd name="connsiteX10" fmla="*/ 2128058 w 2842952"/>
                <a:gd name="connsiteY10" fmla="*/ 415636 h 2161309"/>
                <a:gd name="connsiteX11" fmla="*/ 2360814 w 2842952"/>
                <a:gd name="connsiteY11" fmla="*/ 365760 h 2161309"/>
                <a:gd name="connsiteX12" fmla="*/ 2610196 w 2842952"/>
                <a:gd name="connsiteY12" fmla="*/ 482138 h 2161309"/>
                <a:gd name="connsiteX13" fmla="*/ 2709949 w 2842952"/>
                <a:gd name="connsiteY13" fmla="*/ 864523 h 2161309"/>
                <a:gd name="connsiteX14" fmla="*/ 2842952 w 2842952"/>
                <a:gd name="connsiteY14" fmla="*/ 1180407 h 2161309"/>
                <a:gd name="connsiteX15" fmla="*/ 2693323 w 2842952"/>
                <a:gd name="connsiteY15" fmla="*/ 1330036 h 2161309"/>
                <a:gd name="connsiteX16" fmla="*/ 2576945 w 2842952"/>
                <a:gd name="connsiteY16" fmla="*/ 1363287 h 2161309"/>
                <a:gd name="connsiteX17" fmla="*/ 2443941 w 2842952"/>
                <a:gd name="connsiteY17" fmla="*/ 1396538 h 2161309"/>
                <a:gd name="connsiteX18" fmla="*/ 2410691 w 2842952"/>
                <a:gd name="connsiteY18" fmla="*/ 1546167 h 2161309"/>
                <a:gd name="connsiteX19" fmla="*/ 2344189 w 2842952"/>
                <a:gd name="connsiteY19" fmla="*/ 1662545 h 2161309"/>
                <a:gd name="connsiteX20" fmla="*/ 2194560 w 2842952"/>
                <a:gd name="connsiteY20" fmla="*/ 1645920 h 2161309"/>
                <a:gd name="connsiteX21" fmla="*/ 2061556 w 2842952"/>
                <a:gd name="connsiteY21" fmla="*/ 1679170 h 2161309"/>
                <a:gd name="connsiteX22" fmla="*/ 1895301 w 2842952"/>
                <a:gd name="connsiteY22" fmla="*/ 1596043 h 2161309"/>
                <a:gd name="connsiteX23" fmla="*/ 1762298 w 2842952"/>
                <a:gd name="connsiteY23" fmla="*/ 1463040 h 2161309"/>
                <a:gd name="connsiteX24" fmla="*/ 1695796 w 2842952"/>
                <a:gd name="connsiteY24" fmla="*/ 1429789 h 2161309"/>
                <a:gd name="connsiteX25" fmla="*/ 1612669 w 2842952"/>
                <a:gd name="connsiteY25" fmla="*/ 1596043 h 2161309"/>
                <a:gd name="connsiteX26" fmla="*/ 1446414 w 2842952"/>
                <a:gd name="connsiteY26" fmla="*/ 1529541 h 2161309"/>
                <a:gd name="connsiteX27" fmla="*/ 1330036 w 2842952"/>
                <a:gd name="connsiteY27" fmla="*/ 1512916 h 2161309"/>
                <a:gd name="connsiteX28" fmla="*/ 1313411 w 2842952"/>
                <a:gd name="connsiteY28" fmla="*/ 1695796 h 2161309"/>
                <a:gd name="connsiteX29" fmla="*/ 1163781 w 2842952"/>
                <a:gd name="connsiteY29" fmla="*/ 1695796 h 2161309"/>
                <a:gd name="connsiteX30" fmla="*/ 947651 w 2842952"/>
                <a:gd name="connsiteY30" fmla="*/ 1978429 h 2161309"/>
                <a:gd name="connsiteX31" fmla="*/ 881149 w 2842952"/>
                <a:gd name="connsiteY31" fmla="*/ 2161309 h 2161309"/>
                <a:gd name="connsiteX32" fmla="*/ 681643 w 2842952"/>
                <a:gd name="connsiteY32" fmla="*/ 2161309 h 2161309"/>
                <a:gd name="connsiteX33" fmla="*/ 515389 w 2842952"/>
                <a:gd name="connsiteY33" fmla="*/ 2061556 h 2161309"/>
                <a:gd name="connsiteX34" fmla="*/ 365760 w 2842952"/>
                <a:gd name="connsiteY34" fmla="*/ 1978429 h 2161309"/>
                <a:gd name="connsiteX35" fmla="*/ 216131 w 2842952"/>
                <a:gd name="connsiteY35" fmla="*/ 1895301 h 2161309"/>
                <a:gd name="connsiteX36" fmla="*/ 182880 w 2842952"/>
                <a:gd name="connsiteY36" fmla="*/ 1729047 h 2161309"/>
                <a:gd name="connsiteX37" fmla="*/ 0 w 2842952"/>
                <a:gd name="connsiteY37" fmla="*/ 1679170 h 2161309"/>
                <a:gd name="connsiteX38" fmla="*/ 315883 w 2842952"/>
                <a:gd name="connsiteY38" fmla="*/ 1280160 h 2161309"/>
                <a:gd name="connsiteX39" fmla="*/ 315883 w 2842952"/>
                <a:gd name="connsiteY39" fmla="*/ 947650 h 2161309"/>
                <a:gd name="connsiteX40" fmla="*/ 515389 w 2842952"/>
                <a:gd name="connsiteY40" fmla="*/ 615141 h 2161309"/>
                <a:gd name="connsiteX41" fmla="*/ 997527 w 2842952"/>
                <a:gd name="connsiteY41" fmla="*/ 498763 h 2161309"/>
                <a:gd name="connsiteX42" fmla="*/ 1230283 w 2842952"/>
                <a:gd name="connsiteY42" fmla="*/ 0 h 2161309"/>
                <a:gd name="connsiteX43" fmla="*/ 1263534 w 2842952"/>
                <a:gd name="connsiteY43" fmla="*/ 0 h 2161309"/>
                <a:gd name="connsiteX44" fmla="*/ 1263534 w 2842952"/>
                <a:gd name="connsiteY44" fmla="*/ 16625 h 216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42952" h="2161309">
                  <a:moveTo>
                    <a:pt x="1180407" y="33250"/>
                  </a:moveTo>
                  <a:lnTo>
                    <a:pt x="1446414" y="49876"/>
                  </a:lnTo>
                  <a:lnTo>
                    <a:pt x="1546167" y="182880"/>
                  </a:lnTo>
                  <a:lnTo>
                    <a:pt x="1512916" y="332509"/>
                  </a:lnTo>
                  <a:lnTo>
                    <a:pt x="1496291" y="432261"/>
                  </a:lnTo>
                  <a:lnTo>
                    <a:pt x="1645920" y="365760"/>
                  </a:lnTo>
                  <a:lnTo>
                    <a:pt x="1762298" y="415636"/>
                  </a:lnTo>
                  <a:lnTo>
                    <a:pt x="1828800" y="515389"/>
                  </a:lnTo>
                  <a:lnTo>
                    <a:pt x="1878676" y="665018"/>
                  </a:lnTo>
                  <a:lnTo>
                    <a:pt x="1995054" y="615141"/>
                  </a:lnTo>
                  <a:lnTo>
                    <a:pt x="2128058" y="415636"/>
                  </a:lnTo>
                  <a:lnTo>
                    <a:pt x="2360814" y="365760"/>
                  </a:lnTo>
                  <a:lnTo>
                    <a:pt x="2610196" y="482138"/>
                  </a:lnTo>
                  <a:lnTo>
                    <a:pt x="2709949" y="864523"/>
                  </a:lnTo>
                  <a:lnTo>
                    <a:pt x="2842952" y="1180407"/>
                  </a:lnTo>
                  <a:lnTo>
                    <a:pt x="2693323" y="1330036"/>
                  </a:lnTo>
                  <a:lnTo>
                    <a:pt x="2576945" y="1363287"/>
                  </a:lnTo>
                  <a:lnTo>
                    <a:pt x="2443941" y="1396538"/>
                  </a:lnTo>
                  <a:lnTo>
                    <a:pt x="2410691" y="1546167"/>
                  </a:lnTo>
                  <a:lnTo>
                    <a:pt x="2344189" y="1662545"/>
                  </a:lnTo>
                  <a:lnTo>
                    <a:pt x="2194560" y="1645920"/>
                  </a:lnTo>
                  <a:lnTo>
                    <a:pt x="2061556" y="1679170"/>
                  </a:lnTo>
                  <a:lnTo>
                    <a:pt x="1895301" y="1596043"/>
                  </a:lnTo>
                  <a:lnTo>
                    <a:pt x="1762298" y="1463040"/>
                  </a:lnTo>
                  <a:lnTo>
                    <a:pt x="1695796" y="1429789"/>
                  </a:lnTo>
                  <a:lnTo>
                    <a:pt x="1612669" y="1596043"/>
                  </a:lnTo>
                  <a:lnTo>
                    <a:pt x="1446414" y="1529541"/>
                  </a:lnTo>
                  <a:lnTo>
                    <a:pt x="1330036" y="1512916"/>
                  </a:lnTo>
                  <a:lnTo>
                    <a:pt x="1313411" y="1695796"/>
                  </a:lnTo>
                  <a:lnTo>
                    <a:pt x="1163781" y="1695796"/>
                  </a:lnTo>
                  <a:lnTo>
                    <a:pt x="947651" y="1978429"/>
                  </a:lnTo>
                  <a:lnTo>
                    <a:pt x="881149" y="2161309"/>
                  </a:lnTo>
                  <a:lnTo>
                    <a:pt x="681643" y="2161309"/>
                  </a:lnTo>
                  <a:lnTo>
                    <a:pt x="515389" y="2061556"/>
                  </a:lnTo>
                  <a:lnTo>
                    <a:pt x="365760" y="1978429"/>
                  </a:lnTo>
                  <a:lnTo>
                    <a:pt x="216131" y="1895301"/>
                  </a:lnTo>
                  <a:lnTo>
                    <a:pt x="182880" y="1729047"/>
                  </a:lnTo>
                  <a:lnTo>
                    <a:pt x="0" y="1679170"/>
                  </a:lnTo>
                  <a:lnTo>
                    <a:pt x="315883" y="1280160"/>
                  </a:lnTo>
                  <a:lnTo>
                    <a:pt x="315883" y="947650"/>
                  </a:lnTo>
                  <a:lnTo>
                    <a:pt x="515389" y="615141"/>
                  </a:lnTo>
                  <a:lnTo>
                    <a:pt x="997527" y="498763"/>
                  </a:lnTo>
                  <a:lnTo>
                    <a:pt x="1230283" y="0"/>
                  </a:lnTo>
                  <a:lnTo>
                    <a:pt x="1263534" y="0"/>
                  </a:lnTo>
                  <a:lnTo>
                    <a:pt x="1263534" y="16625"/>
                  </a:lnTo>
                </a:path>
              </a:pathLst>
            </a:custGeom>
            <a:blipFill>
              <a:blip r:embed="rId5" cstate="email"/>
              <a:stretch>
                <a:fillRect/>
              </a:stretch>
            </a:bli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9" name="Полилиния 8"/>
            <p:cNvSpPr/>
            <p:nvPr/>
          </p:nvSpPr>
          <p:spPr>
            <a:xfrm>
              <a:off x="6283549" y="3712818"/>
              <a:ext cx="1646879" cy="2626890"/>
            </a:xfrm>
            <a:custGeom>
              <a:avLst/>
              <a:gdLst>
                <a:gd name="connsiteX0" fmla="*/ 0 w 1529542"/>
                <a:gd name="connsiteY0" fmla="*/ 997527 h 2576945"/>
                <a:gd name="connsiteX1" fmla="*/ 66502 w 1529542"/>
                <a:gd name="connsiteY1" fmla="*/ 1363287 h 2576945"/>
                <a:gd name="connsiteX2" fmla="*/ 166255 w 1529542"/>
                <a:gd name="connsiteY2" fmla="*/ 1612669 h 2576945"/>
                <a:gd name="connsiteX3" fmla="*/ 216131 w 1529542"/>
                <a:gd name="connsiteY3" fmla="*/ 1729047 h 2576945"/>
                <a:gd name="connsiteX4" fmla="*/ 33251 w 1529542"/>
                <a:gd name="connsiteY4" fmla="*/ 1845425 h 2576945"/>
                <a:gd name="connsiteX5" fmla="*/ 315884 w 1529542"/>
                <a:gd name="connsiteY5" fmla="*/ 1928553 h 2576945"/>
                <a:gd name="connsiteX6" fmla="*/ 315884 w 1529542"/>
                <a:gd name="connsiteY6" fmla="*/ 2078182 h 2576945"/>
                <a:gd name="connsiteX7" fmla="*/ 448888 w 1529542"/>
                <a:gd name="connsiteY7" fmla="*/ 2294313 h 2576945"/>
                <a:gd name="connsiteX8" fmla="*/ 532015 w 1529542"/>
                <a:gd name="connsiteY8" fmla="*/ 2360814 h 2576945"/>
                <a:gd name="connsiteX9" fmla="*/ 798022 w 1529542"/>
                <a:gd name="connsiteY9" fmla="*/ 2394065 h 2576945"/>
                <a:gd name="connsiteX10" fmla="*/ 931026 w 1529542"/>
                <a:gd name="connsiteY10" fmla="*/ 2443942 h 2576945"/>
                <a:gd name="connsiteX11" fmla="*/ 1064030 w 1529542"/>
                <a:gd name="connsiteY11" fmla="*/ 2576945 h 2576945"/>
                <a:gd name="connsiteX12" fmla="*/ 1246910 w 1529542"/>
                <a:gd name="connsiteY12" fmla="*/ 2560320 h 2576945"/>
                <a:gd name="connsiteX13" fmla="*/ 1346662 w 1529542"/>
                <a:gd name="connsiteY13" fmla="*/ 2227811 h 2576945"/>
                <a:gd name="connsiteX14" fmla="*/ 1230284 w 1529542"/>
                <a:gd name="connsiteY14" fmla="*/ 1878676 h 2576945"/>
                <a:gd name="connsiteX15" fmla="*/ 1413164 w 1529542"/>
                <a:gd name="connsiteY15" fmla="*/ 1446414 h 2576945"/>
                <a:gd name="connsiteX16" fmla="*/ 1479666 w 1529542"/>
                <a:gd name="connsiteY16" fmla="*/ 1030778 h 2576945"/>
                <a:gd name="connsiteX17" fmla="*/ 1496291 w 1529542"/>
                <a:gd name="connsiteY17" fmla="*/ 698269 h 2576945"/>
                <a:gd name="connsiteX18" fmla="*/ 1396539 w 1529542"/>
                <a:gd name="connsiteY18" fmla="*/ 448887 h 2576945"/>
                <a:gd name="connsiteX19" fmla="*/ 1529542 w 1529542"/>
                <a:gd name="connsiteY19" fmla="*/ 332509 h 2576945"/>
                <a:gd name="connsiteX20" fmla="*/ 1529542 w 1529542"/>
                <a:gd name="connsiteY20" fmla="*/ 99753 h 2576945"/>
                <a:gd name="connsiteX21" fmla="*/ 1346662 w 1529542"/>
                <a:gd name="connsiteY21" fmla="*/ 16625 h 2576945"/>
                <a:gd name="connsiteX22" fmla="*/ 1346662 w 1529542"/>
                <a:gd name="connsiteY22" fmla="*/ 16625 h 2576945"/>
                <a:gd name="connsiteX23" fmla="*/ 1163782 w 1529542"/>
                <a:gd name="connsiteY23" fmla="*/ 49876 h 2576945"/>
                <a:gd name="connsiteX24" fmla="*/ 997528 w 1529542"/>
                <a:gd name="connsiteY24" fmla="*/ 66502 h 2576945"/>
                <a:gd name="connsiteX25" fmla="*/ 897775 w 1529542"/>
                <a:gd name="connsiteY25" fmla="*/ 0 h 2576945"/>
                <a:gd name="connsiteX26" fmla="*/ 781397 w 1529542"/>
                <a:gd name="connsiteY26" fmla="*/ 66502 h 2576945"/>
                <a:gd name="connsiteX27" fmla="*/ 748146 w 1529542"/>
                <a:gd name="connsiteY27" fmla="*/ 166254 h 2576945"/>
                <a:gd name="connsiteX28" fmla="*/ 615142 w 1529542"/>
                <a:gd name="connsiteY28" fmla="*/ 66502 h 2576945"/>
                <a:gd name="connsiteX29" fmla="*/ 465513 w 1529542"/>
                <a:gd name="connsiteY29" fmla="*/ 66502 h 2576945"/>
                <a:gd name="connsiteX30" fmla="*/ 465513 w 1529542"/>
                <a:gd name="connsiteY30" fmla="*/ 66502 h 2576945"/>
                <a:gd name="connsiteX31" fmla="*/ 465513 w 1529542"/>
                <a:gd name="connsiteY31" fmla="*/ 249382 h 2576945"/>
                <a:gd name="connsiteX32" fmla="*/ 332510 w 1529542"/>
                <a:gd name="connsiteY32" fmla="*/ 382385 h 2576945"/>
                <a:gd name="connsiteX33" fmla="*/ 266008 w 1529542"/>
                <a:gd name="connsiteY33" fmla="*/ 482138 h 2576945"/>
                <a:gd name="connsiteX34" fmla="*/ 249382 w 1529542"/>
                <a:gd name="connsiteY34" fmla="*/ 581891 h 2576945"/>
                <a:gd name="connsiteX35" fmla="*/ 332510 w 1529542"/>
                <a:gd name="connsiteY35" fmla="*/ 698269 h 2576945"/>
                <a:gd name="connsiteX36" fmla="*/ 232757 w 1529542"/>
                <a:gd name="connsiteY36" fmla="*/ 831273 h 2576945"/>
                <a:gd name="connsiteX37" fmla="*/ 266008 w 1529542"/>
                <a:gd name="connsiteY37" fmla="*/ 931025 h 2576945"/>
                <a:gd name="connsiteX38" fmla="*/ 166255 w 1529542"/>
                <a:gd name="connsiteY38" fmla="*/ 1014153 h 2576945"/>
                <a:gd name="connsiteX39" fmla="*/ 0 w 1529542"/>
                <a:gd name="connsiteY39" fmla="*/ 997527 h 257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29542" h="2576945">
                  <a:moveTo>
                    <a:pt x="0" y="997527"/>
                  </a:moveTo>
                  <a:lnTo>
                    <a:pt x="66502" y="1363287"/>
                  </a:lnTo>
                  <a:lnTo>
                    <a:pt x="166255" y="1612669"/>
                  </a:lnTo>
                  <a:lnTo>
                    <a:pt x="216131" y="1729047"/>
                  </a:lnTo>
                  <a:lnTo>
                    <a:pt x="33251" y="1845425"/>
                  </a:lnTo>
                  <a:lnTo>
                    <a:pt x="315884" y="1928553"/>
                  </a:lnTo>
                  <a:lnTo>
                    <a:pt x="315884" y="2078182"/>
                  </a:lnTo>
                  <a:lnTo>
                    <a:pt x="448888" y="2294313"/>
                  </a:lnTo>
                  <a:lnTo>
                    <a:pt x="532015" y="2360814"/>
                  </a:lnTo>
                  <a:lnTo>
                    <a:pt x="798022" y="2394065"/>
                  </a:lnTo>
                  <a:lnTo>
                    <a:pt x="931026" y="2443942"/>
                  </a:lnTo>
                  <a:lnTo>
                    <a:pt x="1064030" y="2576945"/>
                  </a:lnTo>
                  <a:lnTo>
                    <a:pt x="1246910" y="2560320"/>
                  </a:lnTo>
                  <a:lnTo>
                    <a:pt x="1346662" y="2227811"/>
                  </a:lnTo>
                  <a:lnTo>
                    <a:pt x="1230284" y="1878676"/>
                  </a:lnTo>
                  <a:lnTo>
                    <a:pt x="1413164" y="1446414"/>
                  </a:lnTo>
                  <a:lnTo>
                    <a:pt x="1479666" y="1030778"/>
                  </a:lnTo>
                  <a:lnTo>
                    <a:pt x="1496291" y="698269"/>
                  </a:lnTo>
                  <a:lnTo>
                    <a:pt x="1396539" y="448887"/>
                  </a:lnTo>
                  <a:lnTo>
                    <a:pt x="1529542" y="332509"/>
                  </a:lnTo>
                  <a:lnTo>
                    <a:pt x="1529542" y="99753"/>
                  </a:lnTo>
                  <a:lnTo>
                    <a:pt x="1346662" y="16625"/>
                  </a:lnTo>
                  <a:lnTo>
                    <a:pt x="1346662" y="16625"/>
                  </a:lnTo>
                  <a:lnTo>
                    <a:pt x="1163782" y="49876"/>
                  </a:lnTo>
                  <a:lnTo>
                    <a:pt x="997528" y="66502"/>
                  </a:lnTo>
                  <a:lnTo>
                    <a:pt x="897775" y="0"/>
                  </a:lnTo>
                  <a:lnTo>
                    <a:pt x="781397" y="66502"/>
                  </a:lnTo>
                  <a:lnTo>
                    <a:pt x="748146" y="166254"/>
                  </a:lnTo>
                  <a:lnTo>
                    <a:pt x="615142" y="66502"/>
                  </a:lnTo>
                  <a:lnTo>
                    <a:pt x="465513" y="66502"/>
                  </a:lnTo>
                  <a:lnTo>
                    <a:pt x="465513" y="66502"/>
                  </a:lnTo>
                  <a:lnTo>
                    <a:pt x="465513" y="249382"/>
                  </a:lnTo>
                  <a:lnTo>
                    <a:pt x="332510" y="382385"/>
                  </a:lnTo>
                  <a:lnTo>
                    <a:pt x="266008" y="482138"/>
                  </a:lnTo>
                  <a:lnTo>
                    <a:pt x="249382" y="581891"/>
                  </a:lnTo>
                  <a:lnTo>
                    <a:pt x="332510" y="698269"/>
                  </a:lnTo>
                  <a:lnTo>
                    <a:pt x="232757" y="831273"/>
                  </a:lnTo>
                  <a:lnTo>
                    <a:pt x="266008" y="931025"/>
                  </a:lnTo>
                  <a:lnTo>
                    <a:pt x="166255" y="1014153"/>
                  </a:lnTo>
                  <a:lnTo>
                    <a:pt x="0" y="997527"/>
                  </a:lnTo>
                  <a:close/>
                </a:path>
              </a:pathLst>
            </a:custGeom>
            <a:blipFill>
              <a:blip r:embed="rId6" cstate="email"/>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Полилиния 9"/>
            <p:cNvSpPr/>
            <p:nvPr/>
          </p:nvSpPr>
          <p:spPr>
            <a:xfrm>
              <a:off x="7514391" y="4442173"/>
              <a:ext cx="1629609" cy="1897534"/>
            </a:xfrm>
            <a:custGeom>
              <a:avLst/>
              <a:gdLst>
                <a:gd name="connsiteX0" fmla="*/ 299258 w 1512916"/>
                <a:gd name="connsiteY0" fmla="*/ 0 h 1862051"/>
                <a:gd name="connsiteX1" fmla="*/ 515389 w 1512916"/>
                <a:gd name="connsiteY1" fmla="*/ 133004 h 1862051"/>
                <a:gd name="connsiteX2" fmla="*/ 581891 w 1512916"/>
                <a:gd name="connsiteY2" fmla="*/ 299259 h 1862051"/>
                <a:gd name="connsiteX3" fmla="*/ 798022 w 1512916"/>
                <a:gd name="connsiteY3" fmla="*/ 315884 h 1862051"/>
                <a:gd name="connsiteX4" fmla="*/ 881149 w 1512916"/>
                <a:gd name="connsiteY4" fmla="*/ 349135 h 1862051"/>
                <a:gd name="connsiteX5" fmla="*/ 947651 w 1512916"/>
                <a:gd name="connsiteY5" fmla="*/ 465513 h 1862051"/>
                <a:gd name="connsiteX6" fmla="*/ 1097280 w 1512916"/>
                <a:gd name="connsiteY6" fmla="*/ 515390 h 1862051"/>
                <a:gd name="connsiteX7" fmla="*/ 1263535 w 1512916"/>
                <a:gd name="connsiteY7" fmla="*/ 465513 h 1862051"/>
                <a:gd name="connsiteX8" fmla="*/ 1330036 w 1512916"/>
                <a:gd name="connsiteY8" fmla="*/ 665019 h 1862051"/>
                <a:gd name="connsiteX9" fmla="*/ 1496291 w 1512916"/>
                <a:gd name="connsiteY9" fmla="*/ 665019 h 1862051"/>
                <a:gd name="connsiteX10" fmla="*/ 1512916 w 1512916"/>
                <a:gd name="connsiteY10" fmla="*/ 781397 h 1862051"/>
                <a:gd name="connsiteX11" fmla="*/ 1463040 w 1512916"/>
                <a:gd name="connsiteY11" fmla="*/ 897775 h 1862051"/>
                <a:gd name="connsiteX12" fmla="*/ 1446415 w 1512916"/>
                <a:gd name="connsiteY12" fmla="*/ 1064030 h 1862051"/>
                <a:gd name="connsiteX13" fmla="*/ 1479666 w 1512916"/>
                <a:gd name="connsiteY13" fmla="*/ 1163782 h 1862051"/>
                <a:gd name="connsiteX14" fmla="*/ 1463040 w 1512916"/>
                <a:gd name="connsiteY14" fmla="*/ 1346662 h 1862051"/>
                <a:gd name="connsiteX15" fmla="*/ 1296786 w 1512916"/>
                <a:gd name="connsiteY15" fmla="*/ 1446415 h 1862051"/>
                <a:gd name="connsiteX16" fmla="*/ 1197033 w 1512916"/>
                <a:gd name="connsiteY16" fmla="*/ 1562793 h 1862051"/>
                <a:gd name="connsiteX17" fmla="*/ 914400 w 1512916"/>
                <a:gd name="connsiteY17" fmla="*/ 1645920 h 1862051"/>
                <a:gd name="connsiteX18" fmla="*/ 681644 w 1512916"/>
                <a:gd name="connsiteY18" fmla="*/ 1645920 h 1862051"/>
                <a:gd name="connsiteX19" fmla="*/ 482138 w 1512916"/>
                <a:gd name="connsiteY19" fmla="*/ 1629295 h 1862051"/>
                <a:gd name="connsiteX20" fmla="*/ 365760 w 1512916"/>
                <a:gd name="connsiteY20" fmla="*/ 1546168 h 1862051"/>
                <a:gd name="connsiteX21" fmla="*/ 332509 w 1512916"/>
                <a:gd name="connsiteY21" fmla="*/ 1463040 h 1862051"/>
                <a:gd name="connsiteX22" fmla="*/ 232756 w 1512916"/>
                <a:gd name="connsiteY22" fmla="*/ 1596044 h 1862051"/>
                <a:gd name="connsiteX23" fmla="*/ 182880 w 1512916"/>
                <a:gd name="connsiteY23" fmla="*/ 1762299 h 1862051"/>
                <a:gd name="connsiteX24" fmla="*/ 33251 w 1512916"/>
                <a:gd name="connsiteY24" fmla="*/ 1862051 h 1862051"/>
                <a:gd name="connsiteX25" fmla="*/ 116378 w 1512916"/>
                <a:gd name="connsiteY25" fmla="*/ 1529542 h 1862051"/>
                <a:gd name="connsiteX26" fmla="*/ 0 w 1512916"/>
                <a:gd name="connsiteY26" fmla="*/ 1147157 h 1862051"/>
                <a:gd name="connsiteX27" fmla="*/ 199506 w 1512916"/>
                <a:gd name="connsiteY27" fmla="*/ 748146 h 1862051"/>
                <a:gd name="connsiteX28" fmla="*/ 282633 w 1512916"/>
                <a:gd name="connsiteY28" fmla="*/ 315884 h 1862051"/>
                <a:gd name="connsiteX29" fmla="*/ 299258 w 1512916"/>
                <a:gd name="connsiteY29" fmla="*/ 0 h 1862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512916" h="1862051">
                  <a:moveTo>
                    <a:pt x="299258" y="0"/>
                  </a:moveTo>
                  <a:lnTo>
                    <a:pt x="515389" y="133004"/>
                  </a:lnTo>
                  <a:lnTo>
                    <a:pt x="581891" y="299259"/>
                  </a:lnTo>
                  <a:lnTo>
                    <a:pt x="798022" y="315884"/>
                  </a:lnTo>
                  <a:lnTo>
                    <a:pt x="881149" y="349135"/>
                  </a:lnTo>
                  <a:lnTo>
                    <a:pt x="947651" y="465513"/>
                  </a:lnTo>
                  <a:lnTo>
                    <a:pt x="1097280" y="515390"/>
                  </a:lnTo>
                  <a:lnTo>
                    <a:pt x="1263535" y="465513"/>
                  </a:lnTo>
                  <a:lnTo>
                    <a:pt x="1330036" y="665019"/>
                  </a:lnTo>
                  <a:lnTo>
                    <a:pt x="1496291" y="665019"/>
                  </a:lnTo>
                  <a:lnTo>
                    <a:pt x="1512916" y="781397"/>
                  </a:lnTo>
                  <a:lnTo>
                    <a:pt x="1463040" y="897775"/>
                  </a:lnTo>
                  <a:lnTo>
                    <a:pt x="1446415" y="1064030"/>
                  </a:lnTo>
                  <a:lnTo>
                    <a:pt x="1479666" y="1163782"/>
                  </a:lnTo>
                  <a:lnTo>
                    <a:pt x="1463040" y="1346662"/>
                  </a:lnTo>
                  <a:lnTo>
                    <a:pt x="1296786" y="1446415"/>
                  </a:lnTo>
                  <a:lnTo>
                    <a:pt x="1197033" y="1562793"/>
                  </a:lnTo>
                  <a:lnTo>
                    <a:pt x="914400" y="1645920"/>
                  </a:lnTo>
                  <a:lnTo>
                    <a:pt x="681644" y="1645920"/>
                  </a:lnTo>
                  <a:lnTo>
                    <a:pt x="482138" y="1629295"/>
                  </a:lnTo>
                  <a:lnTo>
                    <a:pt x="365760" y="1546168"/>
                  </a:lnTo>
                  <a:lnTo>
                    <a:pt x="332509" y="1463040"/>
                  </a:lnTo>
                  <a:lnTo>
                    <a:pt x="232756" y="1596044"/>
                  </a:lnTo>
                  <a:lnTo>
                    <a:pt x="182880" y="1762299"/>
                  </a:lnTo>
                  <a:lnTo>
                    <a:pt x="33251" y="1862051"/>
                  </a:lnTo>
                  <a:lnTo>
                    <a:pt x="116378" y="1529542"/>
                  </a:lnTo>
                  <a:lnTo>
                    <a:pt x="0" y="1147157"/>
                  </a:lnTo>
                  <a:lnTo>
                    <a:pt x="199506" y="748146"/>
                  </a:lnTo>
                  <a:lnTo>
                    <a:pt x="282633" y="315884"/>
                  </a:lnTo>
                  <a:lnTo>
                    <a:pt x="299258" y="0"/>
                  </a:lnTo>
                  <a:close/>
                </a:path>
              </a:pathLst>
            </a:custGeom>
            <a:blipFill>
              <a:blip r:embed="rId7" cstate="email"/>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Полилиния 10"/>
            <p:cNvSpPr/>
            <p:nvPr/>
          </p:nvSpPr>
          <p:spPr>
            <a:xfrm>
              <a:off x="399373" y="3174124"/>
              <a:ext cx="2094315" cy="2101814"/>
            </a:xfrm>
            <a:custGeom>
              <a:avLst/>
              <a:gdLst>
                <a:gd name="connsiteX0" fmla="*/ 1080655 w 1945179"/>
                <a:gd name="connsiteY0" fmla="*/ 0 h 2061556"/>
                <a:gd name="connsiteX1" fmla="*/ 1330037 w 1945179"/>
                <a:gd name="connsiteY1" fmla="*/ 299258 h 2061556"/>
                <a:gd name="connsiteX2" fmla="*/ 1479666 w 1945179"/>
                <a:gd name="connsiteY2" fmla="*/ 598516 h 2061556"/>
                <a:gd name="connsiteX3" fmla="*/ 1812175 w 1945179"/>
                <a:gd name="connsiteY3" fmla="*/ 814647 h 2061556"/>
                <a:gd name="connsiteX4" fmla="*/ 1945179 w 1945179"/>
                <a:gd name="connsiteY4" fmla="*/ 1246909 h 2061556"/>
                <a:gd name="connsiteX5" fmla="*/ 1712422 w 1945179"/>
                <a:gd name="connsiteY5" fmla="*/ 1363287 h 2061556"/>
                <a:gd name="connsiteX6" fmla="*/ 1612670 w 1945179"/>
                <a:gd name="connsiteY6" fmla="*/ 1695796 h 2061556"/>
                <a:gd name="connsiteX7" fmla="*/ 1512917 w 1945179"/>
                <a:gd name="connsiteY7" fmla="*/ 2044931 h 2061556"/>
                <a:gd name="connsiteX8" fmla="*/ 1330037 w 1945179"/>
                <a:gd name="connsiteY8" fmla="*/ 1778924 h 2061556"/>
                <a:gd name="connsiteX9" fmla="*/ 1097280 w 1945179"/>
                <a:gd name="connsiteY9" fmla="*/ 1762298 h 2061556"/>
                <a:gd name="connsiteX10" fmla="*/ 1097280 w 1945179"/>
                <a:gd name="connsiteY10" fmla="*/ 1762298 h 2061556"/>
                <a:gd name="connsiteX11" fmla="*/ 1014153 w 1945179"/>
                <a:gd name="connsiteY11" fmla="*/ 2011680 h 2061556"/>
                <a:gd name="connsiteX12" fmla="*/ 897775 w 1945179"/>
                <a:gd name="connsiteY12" fmla="*/ 2028305 h 2061556"/>
                <a:gd name="connsiteX13" fmla="*/ 748146 w 1945179"/>
                <a:gd name="connsiteY13" fmla="*/ 2011680 h 2061556"/>
                <a:gd name="connsiteX14" fmla="*/ 648393 w 1945179"/>
                <a:gd name="connsiteY14" fmla="*/ 1978429 h 2061556"/>
                <a:gd name="connsiteX15" fmla="*/ 548640 w 1945179"/>
                <a:gd name="connsiteY15" fmla="*/ 2061556 h 2061556"/>
                <a:gd name="connsiteX16" fmla="*/ 382386 w 1945179"/>
                <a:gd name="connsiteY16" fmla="*/ 2061556 h 2061556"/>
                <a:gd name="connsiteX17" fmla="*/ 332510 w 1945179"/>
                <a:gd name="connsiteY17" fmla="*/ 1928553 h 2061556"/>
                <a:gd name="connsiteX18" fmla="*/ 432262 w 1945179"/>
                <a:gd name="connsiteY18" fmla="*/ 1745673 h 2061556"/>
                <a:gd name="connsiteX19" fmla="*/ 315884 w 1945179"/>
                <a:gd name="connsiteY19" fmla="*/ 1679171 h 2061556"/>
                <a:gd name="connsiteX20" fmla="*/ 99753 w 1945179"/>
                <a:gd name="connsiteY20" fmla="*/ 1679171 h 2061556"/>
                <a:gd name="connsiteX21" fmla="*/ 0 w 1945179"/>
                <a:gd name="connsiteY21" fmla="*/ 1546167 h 2061556"/>
                <a:gd name="connsiteX22" fmla="*/ 133004 w 1945179"/>
                <a:gd name="connsiteY22" fmla="*/ 1346662 h 2061556"/>
                <a:gd name="connsiteX23" fmla="*/ 382386 w 1945179"/>
                <a:gd name="connsiteY23" fmla="*/ 1163782 h 2061556"/>
                <a:gd name="connsiteX24" fmla="*/ 581891 w 1945179"/>
                <a:gd name="connsiteY24" fmla="*/ 1047404 h 2061556"/>
                <a:gd name="connsiteX25" fmla="*/ 648393 w 1945179"/>
                <a:gd name="connsiteY25" fmla="*/ 781396 h 2061556"/>
                <a:gd name="connsiteX26" fmla="*/ 731520 w 1945179"/>
                <a:gd name="connsiteY26" fmla="*/ 698269 h 2061556"/>
                <a:gd name="connsiteX27" fmla="*/ 598517 w 1945179"/>
                <a:gd name="connsiteY27" fmla="*/ 548640 h 2061556"/>
                <a:gd name="connsiteX28" fmla="*/ 681644 w 1945179"/>
                <a:gd name="connsiteY28" fmla="*/ 315884 h 2061556"/>
                <a:gd name="connsiteX29" fmla="*/ 847899 w 1945179"/>
                <a:gd name="connsiteY29" fmla="*/ 299258 h 2061556"/>
                <a:gd name="connsiteX30" fmla="*/ 847899 w 1945179"/>
                <a:gd name="connsiteY30" fmla="*/ 299258 h 2061556"/>
                <a:gd name="connsiteX31" fmla="*/ 881150 w 1945179"/>
                <a:gd name="connsiteY31" fmla="*/ 33251 h 2061556"/>
                <a:gd name="connsiteX32" fmla="*/ 1080655 w 1945179"/>
                <a:gd name="connsiteY32" fmla="*/ 0 h 206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45179" h="2061556">
                  <a:moveTo>
                    <a:pt x="1080655" y="0"/>
                  </a:moveTo>
                  <a:lnTo>
                    <a:pt x="1330037" y="299258"/>
                  </a:lnTo>
                  <a:lnTo>
                    <a:pt x="1479666" y="598516"/>
                  </a:lnTo>
                  <a:lnTo>
                    <a:pt x="1812175" y="814647"/>
                  </a:lnTo>
                  <a:lnTo>
                    <a:pt x="1945179" y="1246909"/>
                  </a:lnTo>
                  <a:lnTo>
                    <a:pt x="1712422" y="1363287"/>
                  </a:lnTo>
                  <a:lnTo>
                    <a:pt x="1612670" y="1695796"/>
                  </a:lnTo>
                  <a:lnTo>
                    <a:pt x="1512917" y="2044931"/>
                  </a:lnTo>
                  <a:lnTo>
                    <a:pt x="1330037" y="1778924"/>
                  </a:lnTo>
                  <a:lnTo>
                    <a:pt x="1097280" y="1762298"/>
                  </a:lnTo>
                  <a:lnTo>
                    <a:pt x="1097280" y="1762298"/>
                  </a:lnTo>
                  <a:lnTo>
                    <a:pt x="1014153" y="2011680"/>
                  </a:lnTo>
                  <a:lnTo>
                    <a:pt x="897775" y="2028305"/>
                  </a:lnTo>
                  <a:lnTo>
                    <a:pt x="748146" y="2011680"/>
                  </a:lnTo>
                  <a:lnTo>
                    <a:pt x="648393" y="1978429"/>
                  </a:lnTo>
                  <a:lnTo>
                    <a:pt x="548640" y="2061556"/>
                  </a:lnTo>
                  <a:lnTo>
                    <a:pt x="382386" y="2061556"/>
                  </a:lnTo>
                  <a:lnTo>
                    <a:pt x="332510" y="1928553"/>
                  </a:lnTo>
                  <a:lnTo>
                    <a:pt x="432262" y="1745673"/>
                  </a:lnTo>
                  <a:lnTo>
                    <a:pt x="315884" y="1679171"/>
                  </a:lnTo>
                  <a:lnTo>
                    <a:pt x="99753" y="1679171"/>
                  </a:lnTo>
                  <a:lnTo>
                    <a:pt x="0" y="1546167"/>
                  </a:lnTo>
                  <a:lnTo>
                    <a:pt x="133004" y="1346662"/>
                  </a:lnTo>
                  <a:lnTo>
                    <a:pt x="382386" y="1163782"/>
                  </a:lnTo>
                  <a:lnTo>
                    <a:pt x="581891" y="1047404"/>
                  </a:lnTo>
                  <a:lnTo>
                    <a:pt x="648393" y="781396"/>
                  </a:lnTo>
                  <a:lnTo>
                    <a:pt x="731520" y="698269"/>
                  </a:lnTo>
                  <a:lnTo>
                    <a:pt x="598517" y="548640"/>
                  </a:lnTo>
                  <a:lnTo>
                    <a:pt x="681644" y="315884"/>
                  </a:lnTo>
                  <a:lnTo>
                    <a:pt x="847899" y="299258"/>
                  </a:lnTo>
                  <a:lnTo>
                    <a:pt x="847899" y="299258"/>
                  </a:lnTo>
                  <a:lnTo>
                    <a:pt x="881150" y="33251"/>
                  </a:lnTo>
                  <a:lnTo>
                    <a:pt x="1080655" y="0"/>
                  </a:lnTo>
                  <a:close/>
                </a:path>
              </a:pathLst>
            </a:custGeom>
            <a:blipFill>
              <a:blip r:embed="rId8" cstate="email"/>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17" name="Полилиния 16"/>
          <p:cNvSpPr/>
          <p:nvPr/>
        </p:nvSpPr>
        <p:spPr>
          <a:xfrm>
            <a:off x="16625" y="665018"/>
            <a:ext cx="8894619" cy="5253644"/>
          </a:xfrm>
          <a:custGeom>
            <a:avLst/>
            <a:gdLst>
              <a:gd name="connsiteX0" fmla="*/ 1679171 w 8894619"/>
              <a:gd name="connsiteY0" fmla="*/ 0 h 5253644"/>
              <a:gd name="connsiteX1" fmla="*/ 1828800 w 8894619"/>
              <a:gd name="connsiteY1" fmla="*/ 133004 h 5253644"/>
              <a:gd name="connsiteX2" fmla="*/ 2011680 w 8894619"/>
              <a:gd name="connsiteY2" fmla="*/ 99753 h 5253644"/>
              <a:gd name="connsiteX3" fmla="*/ 2144684 w 8894619"/>
              <a:gd name="connsiteY3" fmla="*/ 199506 h 5253644"/>
              <a:gd name="connsiteX4" fmla="*/ 2061557 w 8894619"/>
              <a:gd name="connsiteY4" fmla="*/ 315884 h 5253644"/>
              <a:gd name="connsiteX5" fmla="*/ 2061557 w 8894619"/>
              <a:gd name="connsiteY5" fmla="*/ 315884 h 5253644"/>
              <a:gd name="connsiteX6" fmla="*/ 2227811 w 8894619"/>
              <a:gd name="connsiteY6" fmla="*/ 482138 h 5253644"/>
              <a:gd name="connsiteX7" fmla="*/ 2410691 w 8894619"/>
              <a:gd name="connsiteY7" fmla="*/ 498764 h 5253644"/>
              <a:gd name="connsiteX8" fmla="*/ 2493819 w 8894619"/>
              <a:gd name="connsiteY8" fmla="*/ 731520 h 5253644"/>
              <a:gd name="connsiteX9" fmla="*/ 2593571 w 8894619"/>
              <a:gd name="connsiteY9" fmla="*/ 914400 h 5253644"/>
              <a:gd name="connsiteX10" fmla="*/ 2759826 w 8894619"/>
              <a:gd name="connsiteY10" fmla="*/ 1080655 h 5253644"/>
              <a:gd name="connsiteX11" fmla="*/ 2793077 w 8894619"/>
              <a:gd name="connsiteY11" fmla="*/ 1280160 h 5253644"/>
              <a:gd name="connsiteX12" fmla="*/ 3009208 w 8894619"/>
              <a:gd name="connsiteY12" fmla="*/ 1296786 h 5253644"/>
              <a:gd name="connsiteX13" fmla="*/ 3125586 w 8894619"/>
              <a:gd name="connsiteY13" fmla="*/ 1379913 h 5253644"/>
              <a:gd name="connsiteX14" fmla="*/ 3175462 w 8894619"/>
              <a:gd name="connsiteY14" fmla="*/ 1429789 h 5253644"/>
              <a:gd name="connsiteX15" fmla="*/ 3158837 w 8894619"/>
              <a:gd name="connsiteY15" fmla="*/ 1512917 h 5253644"/>
              <a:gd name="connsiteX16" fmla="*/ 3424844 w 8894619"/>
              <a:gd name="connsiteY16" fmla="*/ 1496291 h 5253644"/>
              <a:gd name="connsiteX17" fmla="*/ 3458095 w 8894619"/>
              <a:gd name="connsiteY17" fmla="*/ 1612669 h 5253644"/>
              <a:gd name="connsiteX18" fmla="*/ 3657600 w 8894619"/>
              <a:gd name="connsiteY18" fmla="*/ 1828800 h 5253644"/>
              <a:gd name="connsiteX19" fmla="*/ 3690851 w 8894619"/>
              <a:gd name="connsiteY19" fmla="*/ 2011680 h 5253644"/>
              <a:gd name="connsiteX20" fmla="*/ 3906982 w 8894619"/>
              <a:gd name="connsiteY20" fmla="*/ 1995055 h 5253644"/>
              <a:gd name="connsiteX21" fmla="*/ 3906982 w 8894619"/>
              <a:gd name="connsiteY21" fmla="*/ 2177935 h 5253644"/>
              <a:gd name="connsiteX22" fmla="*/ 3823855 w 8894619"/>
              <a:gd name="connsiteY22" fmla="*/ 2294313 h 5253644"/>
              <a:gd name="connsiteX23" fmla="*/ 3973484 w 8894619"/>
              <a:gd name="connsiteY23" fmla="*/ 2410691 h 5253644"/>
              <a:gd name="connsiteX24" fmla="*/ 3973484 w 8894619"/>
              <a:gd name="connsiteY24" fmla="*/ 2576946 h 5253644"/>
              <a:gd name="connsiteX25" fmla="*/ 4123113 w 8894619"/>
              <a:gd name="connsiteY25" fmla="*/ 2643447 h 5253644"/>
              <a:gd name="connsiteX26" fmla="*/ 4372495 w 8894619"/>
              <a:gd name="connsiteY26" fmla="*/ 2427317 h 5253644"/>
              <a:gd name="connsiteX27" fmla="*/ 4588626 w 8894619"/>
              <a:gd name="connsiteY27" fmla="*/ 2377440 h 5253644"/>
              <a:gd name="connsiteX28" fmla="*/ 4771506 w 8894619"/>
              <a:gd name="connsiteY28" fmla="*/ 2443942 h 5253644"/>
              <a:gd name="connsiteX29" fmla="*/ 4771506 w 8894619"/>
              <a:gd name="connsiteY29" fmla="*/ 2676698 h 5253644"/>
              <a:gd name="connsiteX30" fmla="*/ 4638502 w 8894619"/>
              <a:gd name="connsiteY30" fmla="*/ 2876204 h 5253644"/>
              <a:gd name="connsiteX31" fmla="*/ 4804757 w 8894619"/>
              <a:gd name="connsiteY31" fmla="*/ 2959331 h 5253644"/>
              <a:gd name="connsiteX32" fmla="*/ 4971011 w 8894619"/>
              <a:gd name="connsiteY32" fmla="*/ 3025833 h 5253644"/>
              <a:gd name="connsiteX33" fmla="*/ 4987637 w 8894619"/>
              <a:gd name="connsiteY33" fmla="*/ 3175462 h 5253644"/>
              <a:gd name="connsiteX34" fmla="*/ 4871259 w 8894619"/>
              <a:gd name="connsiteY34" fmla="*/ 3374967 h 5253644"/>
              <a:gd name="connsiteX35" fmla="*/ 4871259 w 8894619"/>
              <a:gd name="connsiteY35" fmla="*/ 3374967 h 5253644"/>
              <a:gd name="connsiteX36" fmla="*/ 5137266 w 8894619"/>
              <a:gd name="connsiteY36" fmla="*/ 3325091 h 5253644"/>
              <a:gd name="connsiteX37" fmla="*/ 5220393 w 8894619"/>
              <a:gd name="connsiteY37" fmla="*/ 3441469 h 5253644"/>
              <a:gd name="connsiteX38" fmla="*/ 5270270 w 8894619"/>
              <a:gd name="connsiteY38" fmla="*/ 3624349 h 5253644"/>
              <a:gd name="connsiteX39" fmla="*/ 5453150 w 8894619"/>
              <a:gd name="connsiteY39" fmla="*/ 3591098 h 5253644"/>
              <a:gd name="connsiteX40" fmla="*/ 5536277 w 8894619"/>
              <a:gd name="connsiteY40" fmla="*/ 3341717 h 5253644"/>
              <a:gd name="connsiteX41" fmla="*/ 5752408 w 8894619"/>
              <a:gd name="connsiteY41" fmla="*/ 3275215 h 5253644"/>
              <a:gd name="connsiteX42" fmla="*/ 5951913 w 8894619"/>
              <a:gd name="connsiteY42" fmla="*/ 3341717 h 5253644"/>
              <a:gd name="connsiteX43" fmla="*/ 6118168 w 8894619"/>
              <a:gd name="connsiteY43" fmla="*/ 3441469 h 5253644"/>
              <a:gd name="connsiteX44" fmla="*/ 6251171 w 8894619"/>
              <a:gd name="connsiteY44" fmla="*/ 3408218 h 5253644"/>
              <a:gd name="connsiteX45" fmla="*/ 6217920 w 8894619"/>
              <a:gd name="connsiteY45" fmla="*/ 3258589 h 5253644"/>
              <a:gd name="connsiteX46" fmla="*/ 6334299 w 8894619"/>
              <a:gd name="connsiteY46" fmla="*/ 3142211 h 5253644"/>
              <a:gd name="connsiteX47" fmla="*/ 6217920 w 8894619"/>
              <a:gd name="connsiteY47" fmla="*/ 3009207 h 5253644"/>
              <a:gd name="connsiteX48" fmla="*/ 6301048 w 8894619"/>
              <a:gd name="connsiteY48" fmla="*/ 2809702 h 5253644"/>
              <a:gd name="connsiteX49" fmla="*/ 6517179 w 8894619"/>
              <a:gd name="connsiteY49" fmla="*/ 2660073 h 5253644"/>
              <a:gd name="connsiteX50" fmla="*/ 6500553 w 8894619"/>
              <a:gd name="connsiteY50" fmla="*/ 2460567 h 5253644"/>
              <a:gd name="connsiteX51" fmla="*/ 6633557 w 8894619"/>
              <a:gd name="connsiteY51" fmla="*/ 2460567 h 5253644"/>
              <a:gd name="connsiteX52" fmla="*/ 6766560 w 8894619"/>
              <a:gd name="connsiteY52" fmla="*/ 2576946 h 5253644"/>
              <a:gd name="connsiteX53" fmla="*/ 6833062 w 8894619"/>
              <a:gd name="connsiteY53" fmla="*/ 2427317 h 5253644"/>
              <a:gd name="connsiteX54" fmla="*/ 6949440 w 8894619"/>
              <a:gd name="connsiteY54" fmla="*/ 2344189 h 5253644"/>
              <a:gd name="connsiteX55" fmla="*/ 7065819 w 8894619"/>
              <a:gd name="connsiteY55" fmla="*/ 2410691 h 5253644"/>
              <a:gd name="connsiteX56" fmla="*/ 7431579 w 8894619"/>
              <a:gd name="connsiteY56" fmla="*/ 2377440 h 5253644"/>
              <a:gd name="connsiteX57" fmla="*/ 7664335 w 8894619"/>
              <a:gd name="connsiteY57" fmla="*/ 2493818 h 5253644"/>
              <a:gd name="connsiteX58" fmla="*/ 7664335 w 8894619"/>
              <a:gd name="connsiteY58" fmla="*/ 2776451 h 5253644"/>
              <a:gd name="connsiteX59" fmla="*/ 7547957 w 8894619"/>
              <a:gd name="connsiteY59" fmla="*/ 2859578 h 5253644"/>
              <a:gd name="connsiteX60" fmla="*/ 7597833 w 8894619"/>
              <a:gd name="connsiteY60" fmla="*/ 3175462 h 5253644"/>
              <a:gd name="connsiteX61" fmla="*/ 7780713 w 8894619"/>
              <a:gd name="connsiteY61" fmla="*/ 3291840 h 5253644"/>
              <a:gd name="connsiteX62" fmla="*/ 7880466 w 8894619"/>
              <a:gd name="connsiteY62" fmla="*/ 3458095 h 5253644"/>
              <a:gd name="connsiteX63" fmla="*/ 8046720 w 8894619"/>
              <a:gd name="connsiteY63" fmla="*/ 3491346 h 5253644"/>
              <a:gd name="connsiteX64" fmla="*/ 8212975 w 8894619"/>
              <a:gd name="connsiteY64" fmla="*/ 3574473 h 5253644"/>
              <a:gd name="connsiteX65" fmla="*/ 8262851 w 8894619"/>
              <a:gd name="connsiteY65" fmla="*/ 3640975 h 5253644"/>
              <a:gd name="connsiteX66" fmla="*/ 8379230 w 8894619"/>
              <a:gd name="connsiteY66" fmla="*/ 3690851 h 5253644"/>
              <a:gd name="connsiteX67" fmla="*/ 8645237 w 8894619"/>
              <a:gd name="connsiteY67" fmla="*/ 3607724 h 5253644"/>
              <a:gd name="connsiteX68" fmla="*/ 8678488 w 8894619"/>
              <a:gd name="connsiteY68" fmla="*/ 3823855 h 5253644"/>
              <a:gd name="connsiteX69" fmla="*/ 8828117 w 8894619"/>
              <a:gd name="connsiteY69" fmla="*/ 3823855 h 5253644"/>
              <a:gd name="connsiteX70" fmla="*/ 8894619 w 8894619"/>
              <a:gd name="connsiteY70" fmla="*/ 3990109 h 5253644"/>
              <a:gd name="connsiteX71" fmla="*/ 8828117 w 8894619"/>
              <a:gd name="connsiteY71" fmla="*/ 4256117 h 5253644"/>
              <a:gd name="connsiteX72" fmla="*/ 8828117 w 8894619"/>
              <a:gd name="connsiteY72" fmla="*/ 4572000 h 5253644"/>
              <a:gd name="connsiteX73" fmla="*/ 8611986 w 8894619"/>
              <a:gd name="connsiteY73" fmla="*/ 4705004 h 5253644"/>
              <a:gd name="connsiteX74" fmla="*/ 8545484 w 8894619"/>
              <a:gd name="connsiteY74" fmla="*/ 4821382 h 5253644"/>
              <a:gd name="connsiteX75" fmla="*/ 8262851 w 8894619"/>
              <a:gd name="connsiteY75" fmla="*/ 4904509 h 5253644"/>
              <a:gd name="connsiteX76" fmla="*/ 7863840 w 8894619"/>
              <a:gd name="connsiteY76" fmla="*/ 4904509 h 5253644"/>
              <a:gd name="connsiteX77" fmla="*/ 7697586 w 8894619"/>
              <a:gd name="connsiteY77" fmla="*/ 4887884 h 5253644"/>
              <a:gd name="connsiteX78" fmla="*/ 7697586 w 8894619"/>
              <a:gd name="connsiteY78" fmla="*/ 4887884 h 5253644"/>
              <a:gd name="connsiteX79" fmla="*/ 7614459 w 8894619"/>
              <a:gd name="connsiteY79" fmla="*/ 4638502 h 5253644"/>
              <a:gd name="connsiteX80" fmla="*/ 7414953 w 8894619"/>
              <a:gd name="connsiteY80" fmla="*/ 4838007 h 5253644"/>
              <a:gd name="connsiteX81" fmla="*/ 7381702 w 8894619"/>
              <a:gd name="connsiteY81" fmla="*/ 5054138 h 5253644"/>
              <a:gd name="connsiteX82" fmla="*/ 7265324 w 8894619"/>
              <a:gd name="connsiteY82" fmla="*/ 5137266 h 5253644"/>
              <a:gd name="connsiteX83" fmla="*/ 7115695 w 8894619"/>
              <a:gd name="connsiteY83" fmla="*/ 5120640 h 5253644"/>
              <a:gd name="connsiteX84" fmla="*/ 6982691 w 8894619"/>
              <a:gd name="connsiteY84" fmla="*/ 4971011 h 5253644"/>
              <a:gd name="connsiteX85" fmla="*/ 6799811 w 8894619"/>
              <a:gd name="connsiteY85" fmla="*/ 4971011 h 5253644"/>
              <a:gd name="connsiteX86" fmla="*/ 6500553 w 8894619"/>
              <a:gd name="connsiteY86" fmla="*/ 4871258 h 5253644"/>
              <a:gd name="connsiteX87" fmla="*/ 6400800 w 8894619"/>
              <a:gd name="connsiteY87" fmla="*/ 4738255 h 5253644"/>
              <a:gd name="connsiteX88" fmla="*/ 6301048 w 8894619"/>
              <a:gd name="connsiteY88" fmla="*/ 4572000 h 5253644"/>
              <a:gd name="connsiteX89" fmla="*/ 6317673 w 8894619"/>
              <a:gd name="connsiteY89" fmla="*/ 4405746 h 5253644"/>
              <a:gd name="connsiteX90" fmla="*/ 6084917 w 8894619"/>
              <a:gd name="connsiteY90" fmla="*/ 4322618 h 5253644"/>
              <a:gd name="connsiteX91" fmla="*/ 5818910 w 8894619"/>
              <a:gd name="connsiteY91" fmla="*/ 4438997 h 5253644"/>
              <a:gd name="connsiteX92" fmla="*/ 5719157 w 8894619"/>
              <a:gd name="connsiteY92" fmla="*/ 4721629 h 5253644"/>
              <a:gd name="connsiteX93" fmla="*/ 5552902 w 8894619"/>
              <a:gd name="connsiteY93" fmla="*/ 4655127 h 5253644"/>
              <a:gd name="connsiteX94" fmla="*/ 5453150 w 8894619"/>
              <a:gd name="connsiteY94" fmla="*/ 4721629 h 5253644"/>
              <a:gd name="connsiteX95" fmla="*/ 5303520 w 8894619"/>
              <a:gd name="connsiteY95" fmla="*/ 4671753 h 5253644"/>
              <a:gd name="connsiteX96" fmla="*/ 5070764 w 8894619"/>
              <a:gd name="connsiteY96" fmla="*/ 4422371 h 5253644"/>
              <a:gd name="connsiteX97" fmla="*/ 5020888 w 8894619"/>
              <a:gd name="connsiteY97" fmla="*/ 4621877 h 5253644"/>
              <a:gd name="connsiteX98" fmla="*/ 4688379 w 8894619"/>
              <a:gd name="connsiteY98" fmla="*/ 4538749 h 5253644"/>
              <a:gd name="connsiteX99" fmla="*/ 4688379 w 8894619"/>
              <a:gd name="connsiteY99" fmla="*/ 4738255 h 5253644"/>
              <a:gd name="connsiteX100" fmla="*/ 4472248 w 8894619"/>
              <a:gd name="connsiteY100" fmla="*/ 4738255 h 5253644"/>
              <a:gd name="connsiteX101" fmla="*/ 4339244 w 8894619"/>
              <a:gd name="connsiteY101" fmla="*/ 4954386 h 5253644"/>
              <a:gd name="connsiteX102" fmla="*/ 4222866 w 8894619"/>
              <a:gd name="connsiteY102" fmla="*/ 5137266 h 5253644"/>
              <a:gd name="connsiteX103" fmla="*/ 4206240 w 8894619"/>
              <a:gd name="connsiteY103" fmla="*/ 5253644 h 5253644"/>
              <a:gd name="connsiteX104" fmla="*/ 4189615 w 8894619"/>
              <a:gd name="connsiteY104" fmla="*/ 5253644 h 5253644"/>
              <a:gd name="connsiteX105" fmla="*/ 4006735 w 8894619"/>
              <a:gd name="connsiteY105" fmla="*/ 5253644 h 5253644"/>
              <a:gd name="connsiteX106" fmla="*/ 3507971 w 8894619"/>
              <a:gd name="connsiteY106" fmla="*/ 4937760 h 5253644"/>
              <a:gd name="connsiteX107" fmla="*/ 3408219 w 8894619"/>
              <a:gd name="connsiteY107" fmla="*/ 4754880 h 5253644"/>
              <a:gd name="connsiteX108" fmla="*/ 3325091 w 8894619"/>
              <a:gd name="connsiteY108" fmla="*/ 4754880 h 5253644"/>
              <a:gd name="connsiteX109" fmla="*/ 3258590 w 8894619"/>
              <a:gd name="connsiteY109" fmla="*/ 5004262 h 5253644"/>
              <a:gd name="connsiteX110" fmla="*/ 3208713 w 8894619"/>
              <a:gd name="connsiteY110" fmla="*/ 5203767 h 5253644"/>
              <a:gd name="connsiteX111" fmla="*/ 3042459 w 8894619"/>
              <a:gd name="connsiteY111" fmla="*/ 5237018 h 5253644"/>
              <a:gd name="connsiteX112" fmla="*/ 2909455 w 8894619"/>
              <a:gd name="connsiteY112" fmla="*/ 5170517 h 5253644"/>
              <a:gd name="connsiteX113" fmla="*/ 2909455 w 8894619"/>
              <a:gd name="connsiteY113" fmla="*/ 4954386 h 5253644"/>
              <a:gd name="connsiteX114" fmla="*/ 2959331 w 8894619"/>
              <a:gd name="connsiteY114" fmla="*/ 4838007 h 5253644"/>
              <a:gd name="connsiteX115" fmla="*/ 2759826 w 8894619"/>
              <a:gd name="connsiteY115" fmla="*/ 4671753 h 5253644"/>
              <a:gd name="connsiteX116" fmla="*/ 2676699 w 8894619"/>
              <a:gd name="connsiteY116" fmla="*/ 4555375 h 5253644"/>
              <a:gd name="connsiteX117" fmla="*/ 2626822 w 8894619"/>
              <a:gd name="connsiteY117" fmla="*/ 4422371 h 5253644"/>
              <a:gd name="connsiteX118" fmla="*/ 2294313 w 8894619"/>
              <a:gd name="connsiteY118" fmla="*/ 4206240 h 5253644"/>
              <a:gd name="connsiteX119" fmla="*/ 2144684 w 8894619"/>
              <a:gd name="connsiteY119" fmla="*/ 3923607 h 5253644"/>
              <a:gd name="connsiteX120" fmla="*/ 1978430 w 8894619"/>
              <a:gd name="connsiteY120" fmla="*/ 3906982 h 5253644"/>
              <a:gd name="connsiteX121" fmla="*/ 1762299 w 8894619"/>
              <a:gd name="connsiteY121" fmla="*/ 3990109 h 5253644"/>
              <a:gd name="connsiteX122" fmla="*/ 1612670 w 8894619"/>
              <a:gd name="connsiteY122" fmla="*/ 3990109 h 5253644"/>
              <a:gd name="connsiteX123" fmla="*/ 1446415 w 8894619"/>
              <a:gd name="connsiteY123" fmla="*/ 4006735 h 5253644"/>
              <a:gd name="connsiteX124" fmla="*/ 1479666 w 8894619"/>
              <a:gd name="connsiteY124" fmla="*/ 3857106 h 5253644"/>
              <a:gd name="connsiteX125" fmla="*/ 1429790 w 8894619"/>
              <a:gd name="connsiteY125" fmla="*/ 3690851 h 5253644"/>
              <a:gd name="connsiteX126" fmla="*/ 1230284 w 8894619"/>
              <a:gd name="connsiteY126" fmla="*/ 3690851 h 5253644"/>
              <a:gd name="connsiteX127" fmla="*/ 1130531 w 8894619"/>
              <a:gd name="connsiteY127" fmla="*/ 3940233 h 5253644"/>
              <a:gd name="connsiteX128" fmla="*/ 881150 w 8894619"/>
              <a:gd name="connsiteY128" fmla="*/ 3990109 h 5253644"/>
              <a:gd name="connsiteX129" fmla="*/ 714895 w 8894619"/>
              <a:gd name="connsiteY129" fmla="*/ 3940233 h 5253644"/>
              <a:gd name="connsiteX130" fmla="*/ 698270 w 8894619"/>
              <a:gd name="connsiteY130" fmla="*/ 3890357 h 5253644"/>
              <a:gd name="connsiteX131" fmla="*/ 581891 w 8894619"/>
              <a:gd name="connsiteY131" fmla="*/ 4023360 h 5253644"/>
              <a:gd name="connsiteX132" fmla="*/ 415637 w 8894619"/>
              <a:gd name="connsiteY132" fmla="*/ 4023360 h 5253644"/>
              <a:gd name="connsiteX133" fmla="*/ 349135 w 8894619"/>
              <a:gd name="connsiteY133" fmla="*/ 3873731 h 5253644"/>
              <a:gd name="connsiteX134" fmla="*/ 482139 w 8894619"/>
              <a:gd name="connsiteY134" fmla="*/ 3707477 h 5253644"/>
              <a:gd name="connsiteX135" fmla="*/ 349135 w 8894619"/>
              <a:gd name="connsiteY135" fmla="*/ 3607724 h 5253644"/>
              <a:gd name="connsiteX136" fmla="*/ 133004 w 8894619"/>
              <a:gd name="connsiteY136" fmla="*/ 3624349 h 5253644"/>
              <a:gd name="connsiteX137" fmla="*/ 0 w 8894619"/>
              <a:gd name="connsiteY137" fmla="*/ 3458095 h 5253644"/>
              <a:gd name="connsiteX138" fmla="*/ 182880 w 8894619"/>
              <a:gd name="connsiteY138" fmla="*/ 3258589 h 5253644"/>
              <a:gd name="connsiteX139" fmla="*/ 648393 w 8894619"/>
              <a:gd name="connsiteY139" fmla="*/ 2926080 h 5253644"/>
              <a:gd name="connsiteX140" fmla="*/ 698270 w 8894619"/>
              <a:gd name="connsiteY140" fmla="*/ 2726575 h 5253644"/>
              <a:gd name="connsiteX141" fmla="*/ 798022 w 8894619"/>
              <a:gd name="connsiteY141" fmla="*/ 2543695 h 5253644"/>
              <a:gd name="connsiteX142" fmla="*/ 681644 w 8894619"/>
              <a:gd name="connsiteY142" fmla="*/ 2394066 h 5253644"/>
              <a:gd name="connsiteX143" fmla="*/ 698270 w 8894619"/>
              <a:gd name="connsiteY143" fmla="*/ 2194560 h 5253644"/>
              <a:gd name="connsiteX144" fmla="*/ 798022 w 8894619"/>
              <a:gd name="connsiteY144" fmla="*/ 2177935 h 5253644"/>
              <a:gd name="connsiteX145" fmla="*/ 914400 w 8894619"/>
              <a:gd name="connsiteY145" fmla="*/ 2128058 h 5253644"/>
              <a:gd name="connsiteX146" fmla="*/ 897775 w 8894619"/>
              <a:gd name="connsiteY146" fmla="*/ 2011680 h 5253644"/>
              <a:gd name="connsiteX147" fmla="*/ 964277 w 8894619"/>
              <a:gd name="connsiteY147" fmla="*/ 1961804 h 5253644"/>
              <a:gd name="connsiteX148" fmla="*/ 964277 w 8894619"/>
              <a:gd name="connsiteY148" fmla="*/ 1961804 h 5253644"/>
              <a:gd name="connsiteX149" fmla="*/ 964277 w 8894619"/>
              <a:gd name="connsiteY149" fmla="*/ 1961804 h 5253644"/>
              <a:gd name="connsiteX150" fmla="*/ 980902 w 8894619"/>
              <a:gd name="connsiteY150" fmla="*/ 1778924 h 5253644"/>
              <a:gd name="connsiteX151" fmla="*/ 1230284 w 8894619"/>
              <a:gd name="connsiteY151" fmla="*/ 1762298 h 5253644"/>
              <a:gd name="connsiteX152" fmla="*/ 1280160 w 8894619"/>
              <a:gd name="connsiteY152" fmla="*/ 1396538 h 5253644"/>
              <a:gd name="connsiteX153" fmla="*/ 1147157 w 8894619"/>
              <a:gd name="connsiteY153" fmla="*/ 1230284 h 5253644"/>
              <a:gd name="connsiteX154" fmla="*/ 1363288 w 8894619"/>
              <a:gd name="connsiteY154" fmla="*/ 1064029 h 5253644"/>
              <a:gd name="connsiteX155" fmla="*/ 1379913 w 8894619"/>
              <a:gd name="connsiteY155" fmla="*/ 714895 h 5253644"/>
              <a:gd name="connsiteX156" fmla="*/ 1479666 w 8894619"/>
              <a:gd name="connsiteY156" fmla="*/ 681644 h 5253644"/>
              <a:gd name="connsiteX157" fmla="*/ 1479666 w 8894619"/>
              <a:gd name="connsiteY157" fmla="*/ 482138 h 5253644"/>
              <a:gd name="connsiteX158" fmla="*/ 1546168 w 8894619"/>
              <a:gd name="connsiteY158" fmla="*/ 448887 h 5253644"/>
              <a:gd name="connsiteX159" fmla="*/ 1463040 w 8894619"/>
              <a:gd name="connsiteY159" fmla="*/ 199506 h 5253644"/>
              <a:gd name="connsiteX160" fmla="*/ 1679171 w 8894619"/>
              <a:gd name="connsiteY160" fmla="*/ 0 h 5253644"/>
              <a:gd name="connsiteX0" fmla="*/ 1679171 w 8894619"/>
              <a:gd name="connsiteY0" fmla="*/ 0 h 5253644"/>
              <a:gd name="connsiteX1" fmla="*/ 1828800 w 8894619"/>
              <a:gd name="connsiteY1" fmla="*/ 133004 h 5253644"/>
              <a:gd name="connsiteX2" fmla="*/ 2011680 w 8894619"/>
              <a:gd name="connsiteY2" fmla="*/ 99753 h 5253644"/>
              <a:gd name="connsiteX3" fmla="*/ 2144684 w 8894619"/>
              <a:gd name="connsiteY3" fmla="*/ 199506 h 5253644"/>
              <a:gd name="connsiteX4" fmla="*/ 2061557 w 8894619"/>
              <a:gd name="connsiteY4" fmla="*/ 315884 h 5253644"/>
              <a:gd name="connsiteX5" fmla="*/ 2061557 w 8894619"/>
              <a:gd name="connsiteY5" fmla="*/ 315884 h 5253644"/>
              <a:gd name="connsiteX6" fmla="*/ 2227811 w 8894619"/>
              <a:gd name="connsiteY6" fmla="*/ 482138 h 5253644"/>
              <a:gd name="connsiteX7" fmla="*/ 2410691 w 8894619"/>
              <a:gd name="connsiteY7" fmla="*/ 498764 h 5253644"/>
              <a:gd name="connsiteX8" fmla="*/ 2493819 w 8894619"/>
              <a:gd name="connsiteY8" fmla="*/ 731520 h 5253644"/>
              <a:gd name="connsiteX9" fmla="*/ 2593571 w 8894619"/>
              <a:gd name="connsiteY9" fmla="*/ 914400 h 5253644"/>
              <a:gd name="connsiteX10" fmla="*/ 2759826 w 8894619"/>
              <a:gd name="connsiteY10" fmla="*/ 1080655 h 5253644"/>
              <a:gd name="connsiteX11" fmla="*/ 2793077 w 8894619"/>
              <a:gd name="connsiteY11" fmla="*/ 1280160 h 5253644"/>
              <a:gd name="connsiteX12" fmla="*/ 3009208 w 8894619"/>
              <a:gd name="connsiteY12" fmla="*/ 1296786 h 5253644"/>
              <a:gd name="connsiteX13" fmla="*/ 3125586 w 8894619"/>
              <a:gd name="connsiteY13" fmla="*/ 1379913 h 5253644"/>
              <a:gd name="connsiteX14" fmla="*/ 3175462 w 8894619"/>
              <a:gd name="connsiteY14" fmla="*/ 1429789 h 5253644"/>
              <a:gd name="connsiteX15" fmla="*/ 3158837 w 8894619"/>
              <a:gd name="connsiteY15" fmla="*/ 1512917 h 5253644"/>
              <a:gd name="connsiteX16" fmla="*/ 3424844 w 8894619"/>
              <a:gd name="connsiteY16" fmla="*/ 1496291 h 5253644"/>
              <a:gd name="connsiteX17" fmla="*/ 3458095 w 8894619"/>
              <a:gd name="connsiteY17" fmla="*/ 1612669 h 5253644"/>
              <a:gd name="connsiteX18" fmla="*/ 3657600 w 8894619"/>
              <a:gd name="connsiteY18" fmla="*/ 1828800 h 5253644"/>
              <a:gd name="connsiteX19" fmla="*/ 3690851 w 8894619"/>
              <a:gd name="connsiteY19" fmla="*/ 2011680 h 5253644"/>
              <a:gd name="connsiteX20" fmla="*/ 3906982 w 8894619"/>
              <a:gd name="connsiteY20" fmla="*/ 1995055 h 5253644"/>
              <a:gd name="connsiteX21" fmla="*/ 3906982 w 8894619"/>
              <a:gd name="connsiteY21" fmla="*/ 2177935 h 5253644"/>
              <a:gd name="connsiteX22" fmla="*/ 3823855 w 8894619"/>
              <a:gd name="connsiteY22" fmla="*/ 2294313 h 5253644"/>
              <a:gd name="connsiteX23" fmla="*/ 3973484 w 8894619"/>
              <a:gd name="connsiteY23" fmla="*/ 2410691 h 5253644"/>
              <a:gd name="connsiteX24" fmla="*/ 3973484 w 8894619"/>
              <a:gd name="connsiteY24" fmla="*/ 2576946 h 5253644"/>
              <a:gd name="connsiteX25" fmla="*/ 4123113 w 8894619"/>
              <a:gd name="connsiteY25" fmla="*/ 2643447 h 5253644"/>
              <a:gd name="connsiteX26" fmla="*/ 4372495 w 8894619"/>
              <a:gd name="connsiteY26" fmla="*/ 2427317 h 5253644"/>
              <a:gd name="connsiteX27" fmla="*/ 4588626 w 8894619"/>
              <a:gd name="connsiteY27" fmla="*/ 2377440 h 5253644"/>
              <a:gd name="connsiteX28" fmla="*/ 4771506 w 8894619"/>
              <a:gd name="connsiteY28" fmla="*/ 2443942 h 5253644"/>
              <a:gd name="connsiteX29" fmla="*/ 4771506 w 8894619"/>
              <a:gd name="connsiteY29" fmla="*/ 2676698 h 5253644"/>
              <a:gd name="connsiteX30" fmla="*/ 4638502 w 8894619"/>
              <a:gd name="connsiteY30" fmla="*/ 2876204 h 5253644"/>
              <a:gd name="connsiteX31" fmla="*/ 4804757 w 8894619"/>
              <a:gd name="connsiteY31" fmla="*/ 2959331 h 5253644"/>
              <a:gd name="connsiteX32" fmla="*/ 4971011 w 8894619"/>
              <a:gd name="connsiteY32" fmla="*/ 3025833 h 5253644"/>
              <a:gd name="connsiteX33" fmla="*/ 4987637 w 8894619"/>
              <a:gd name="connsiteY33" fmla="*/ 3175462 h 5253644"/>
              <a:gd name="connsiteX34" fmla="*/ 4871259 w 8894619"/>
              <a:gd name="connsiteY34" fmla="*/ 3374967 h 5253644"/>
              <a:gd name="connsiteX35" fmla="*/ 4871259 w 8894619"/>
              <a:gd name="connsiteY35" fmla="*/ 3374967 h 5253644"/>
              <a:gd name="connsiteX36" fmla="*/ 5137266 w 8894619"/>
              <a:gd name="connsiteY36" fmla="*/ 3325091 h 5253644"/>
              <a:gd name="connsiteX37" fmla="*/ 5220393 w 8894619"/>
              <a:gd name="connsiteY37" fmla="*/ 3441469 h 5253644"/>
              <a:gd name="connsiteX38" fmla="*/ 5270270 w 8894619"/>
              <a:gd name="connsiteY38" fmla="*/ 3624349 h 5253644"/>
              <a:gd name="connsiteX39" fmla="*/ 5453150 w 8894619"/>
              <a:gd name="connsiteY39" fmla="*/ 3591098 h 5253644"/>
              <a:gd name="connsiteX40" fmla="*/ 5536277 w 8894619"/>
              <a:gd name="connsiteY40" fmla="*/ 3341717 h 5253644"/>
              <a:gd name="connsiteX41" fmla="*/ 5752408 w 8894619"/>
              <a:gd name="connsiteY41" fmla="*/ 3275215 h 5253644"/>
              <a:gd name="connsiteX42" fmla="*/ 5951913 w 8894619"/>
              <a:gd name="connsiteY42" fmla="*/ 3341717 h 5253644"/>
              <a:gd name="connsiteX43" fmla="*/ 6118168 w 8894619"/>
              <a:gd name="connsiteY43" fmla="*/ 3441469 h 5253644"/>
              <a:gd name="connsiteX44" fmla="*/ 6251171 w 8894619"/>
              <a:gd name="connsiteY44" fmla="*/ 3408218 h 5253644"/>
              <a:gd name="connsiteX45" fmla="*/ 6217920 w 8894619"/>
              <a:gd name="connsiteY45" fmla="*/ 3258589 h 5253644"/>
              <a:gd name="connsiteX46" fmla="*/ 6334299 w 8894619"/>
              <a:gd name="connsiteY46" fmla="*/ 3142211 h 5253644"/>
              <a:gd name="connsiteX47" fmla="*/ 6217920 w 8894619"/>
              <a:gd name="connsiteY47" fmla="*/ 3009207 h 5253644"/>
              <a:gd name="connsiteX48" fmla="*/ 6301048 w 8894619"/>
              <a:gd name="connsiteY48" fmla="*/ 2809702 h 5253644"/>
              <a:gd name="connsiteX49" fmla="*/ 6517179 w 8894619"/>
              <a:gd name="connsiteY49" fmla="*/ 2660073 h 5253644"/>
              <a:gd name="connsiteX50" fmla="*/ 6500553 w 8894619"/>
              <a:gd name="connsiteY50" fmla="*/ 2460567 h 5253644"/>
              <a:gd name="connsiteX51" fmla="*/ 6633557 w 8894619"/>
              <a:gd name="connsiteY51" fmla="*/ 2460567 h 5253644"/>
              <a:gd name="connsiteX52" fmla="*/ 6766560 w 8894619"/>
              <a:gd name="connsiteY52" fmla="*/ 2576946 h 5253644"/>
              <a:gd name="connsiteX53" fmla="*/ 6833062 w 8894619"/>
              <a:gd name="connsiteY53" fmla="*/ 2427317 h 5253644"/>
              <a:gd name="connsiteX54" fmla="*/ 6949440 w 8894619"/>
              <a:gd name="connsiteY54" fmla="*/ 2344189 h 5253644"/>
              <a:gd name="connsiteX55" fmla="*/ 7065819 w 8894619"/>
              <a:gd name="connsiteY55" fmla="*/ 2410691 h 5253644"/>
              <a:gd name="connsiteX56" fmla="*/ 7431579 w 8894619"/>
              <a:gd name="connsiteY56" fmla="*/ 2377440 h 5253644"/>
              <a:gd name="connsiteX57" fmla="*/ 7664335 w 8894619"/>
              <a:gd name="connsiteY57" fmla="*/ 2493818 h 5253644"/>
              <a:gd name="connsiteX58" fmla="*/ 7664335 w 8894619"/>
              <a:gd name="connsiteY58" fmla="*/ 2776451 h 5253644"/>
              <a:gd name="connsiteX59" fmla="*/ 7547957 w 8894619"/>
              <a:gd name="connsiteY59" fmla="*/ 2859578 h 5253644"/>
              <a:gd name="connsiteX60" fmla="*/ 7597833 w 8894619"/>
              <a:gd name="connsiteY60" fmla="*/ 3175462 h 5253644"/>
              <a:gd name="connsiteX61" fmla="*/ 7780713 w 8894619"/>
              <a:gd name="connsiteY61" fmla="*/ 3291840 h 5253644"/>
              <a:gd name="connsiteX62" fmla="*/ 7880466 w 8894619"/>
              <a:gd name="connsiteY62" fmla="*/ 3458095 h 5253644"/>
              <a:gd name="connsiteX63" fmla="*/ 8046720 w 8894619"/>
              <a:gd name="connsiteY63" fmla="*/ 3491346 h 5253644"/>
              <a:gd name="connsiteX64" fmla="*/ 8212975 w 8894619"/>
              <a:gd name="connsiteY64" fmla="*/ 3574473 h 5253644"/>
              <a:gd name="connsiteX65" fmla="*/ 8262851 w 8894619"/>
              <a:gd name="connsiteY65" fmla="*/ 3640975 h 5253644"/>
              <a:gd name="connsiteX66" fmla="*/ 8379230 w 8894619"/>
              <a:gd name="connsiteY66" fmla="*/ 3690851 h 5253644"/>
              <a:gd name="connsiteX67" fmla="*/ 8645237 w 8894619"/>
              <a:gd name="connsiteY67" fmla="*/ 3607724 h 5253644"/>
              <a:gd name="connsiteX68" fmla="*/ 8678488 w 8894619"/>
              <a:gd name="connsiteY68" fmla="*/ 3823855 h 5253644"/>
              <a:gd name="connsiteX69" fmla="*/ 8828117 w 8894619"/>
              <a:gd name="connsiteY69" fmla="*/ 3823855 h 5253644"/>
              <a:gd name="connsiteX70" fmla="*/ 8894619 w 8894619"/>
              <a:gd name="connsiteY70" fmla="*/ 3990109 h 5253644"/>
              <a:gd name="connsiteX71" fmla="*/ 8828117 w 8894619"/>
              <a:gd name="connsiteY71" fmla="*/ 4256117 h 5253644"/>
              <a:gd name="connsiteX72" fmla="*/ 8828117 w 8894619"/>
              <a:gd name="connsiteY72" fmla="*/ 4572000 h 5253644"/>
              <a:gd name="connsiteX73" fmla="*/ 8611986 w 8894619"/>
              <a:gd name="connsiteY73" fmla="*/ 4705004 h 5253644"/>
              <a:gd name="connsiteX74" fmla="*/ 8545484 w 8894619"/>
              <a:gd name="connsiteY74" fmla="*/ 4821382 h 5253644"/>
              <a:gd name="connsiteX75" fmla="*/ 8262851 w 8894619"/>
              <a:gd name="connsiteY75" fmla="*/ 4904509 h 5253644"/>
              <a:gd name="connsiteX76" fmla="*/ 7863840 w 8894619"/>
              <a:gd name="connsiteY76" fmla="*/ 4904509 h 5253644"/>
              <a:gd name="connsiteX77" fmla="*/ 7697586 w 8894619"/>
              <a:gd name="connsiteY77" fmla="*/ 4887884 h 5253644"/>
              <a:gd name="connsiteX78" fmla="*/ 7697586 w 8894619"/>
              <a:gd name="connsiteY78" fmla="*/ 4887884 h 5253644"/>
              <a:gd name="connsiteX79" fmla="*/ 7614459 w 8894619"/>
              <a:gd name="connsiteY79" fmla="*/ 4638502 h 5253644"/>
              <a:gd name="connsiteX80" fmla="*/ 7414953 w 8894619"/>
              <a:gd name="connsiteY80" fmla="*/ 4838007 h 5253644"/>
              <a:gd name="connsiteX81" fmla="*/ 7381702 w 8894619"/>
              <a:gd name="connsiteY81" fmla="*/ 5054138 h 5253644"/>
              <a:gd name="connsiteX82" fmla="*/ 7265324 w 8894619"/>
              <a:gd name="connsiteY82" fmla="*/ 5137266 h 5253644"/>
              <a:gd name="connsiteX83" fmla="*/ 7115695 w 8894619"/>
              <a:gd name="connsiteY83" fmla="*/ 5120640 h 5253644"/>
              <a:gd name="connsiteX84" fmla="*/ 6982691 w 8894619"/>
              <a:gd name="connsiteY84" fmla="*/ 4971011 h 5253644"/>
              <a:gd name="connsiteX85" fmla="*/ 6799811 w 8894619"/>
              <a:gd name="connsiteY85" fmla="*/ 4971011 h 5253644"/>
              <a:gd name="connsiteX86" fmla="*/ 6500553 w 8894619"/>
              <a:gd name="connsiteY86" fmla="*/ 4871258 h 5253644"/>
              <a:gd name="connsiteX87" fmla="*/ 6400800 w 8894619"/>
              <a:gd name="connsiteY87" fmla="*/ 4738255 h 5253644"/>
              <a:gd name="connsiteX88" fmla="*/ 6301048 w 8894619"/>
              <a:gd name="connsiteY88" fmla="*/ 4572000 h 5253644"/>
              <a:gd name="connsiteX89" fmla="*/ 6317673 w 8894619"/>
              <a:gd name="connsiteY89" fmla="*/ 4405746 h 5253644"/>
              <a:gd name="connsiteX90" fmla="*/ 6084917 w 8894619"/>
              <a:gd name="connsiteY90" fmla="*/ 4322618 h 5253644"/>
              <a:gd name="connsiteX91" fmla="*/ 5818910 w 8894619"/>
              <a:gd name="connsiteY91" fmla="*/ 4438997 h 5253644"/>
              <a:gd name="connsiteX92" fmla="*/ 5923527 w 8894619"/>
              <a:gd name="connsiteY92" fmla="*/ 4708198 h 5253644"/>
              <a:gd name="connsiteX93" fmla="*/ 5719157 w 8894619"/>
              <a:gd name="connsiteY93" fmla="*/ 4721629 h 5253644"/>
              <a:gd name="connsiteX94" fmla="*/ 5552902 w 8894619"/>
              <a:gd name="connsiteY94" fmla="*/ 4655127 h 5253644"/>
              <a:gd name="connsiteX95" fmla="*/ 5453150 w 8894619"/>
              <a:gd name="connsiteY95" fmla="*/ 4721629 h 5253644"/>
              <a:gd name="connsiteX96" fmla="*/ 5303520 w 8894619"/>
              <a:gd name="connsiteY96" fmla="*/ 4671753 h 5253644"/>
              <a:gd name="connsiteX97" fmla="*/ 5070764 w 8894619"/>
              <a:gd name="connsiteY97" fmla="*/ 4422371 h 5253644"/>
              <a:gd name="connsiteX98" fmla="*/ 5020888 w 8894619"/>
              <a:gd name="connsiteY98" fmla="*/ 4621877 h 5253644"/>
              <a:gd name="connsiteX99" fmla="*/ 4688379 w 8894619"/>
              <a:gd name="connsiteY99" fmla="*/ 4538749 h 5253644"/>
              <a:gd name="connsiteX100" fmla="*/ 4688379 w 8894619"/>
              <a:gd name="connsiteY100" fmla="*/ 4738255 h 5253644"/>
              <a:gd name="connsiteX101" fmla="*/ 4472248 w 8894619"/>
              <a:gd name="connsiteY101" fmla="*/ 4738255 h 5253644"/>
              <a:gd name="connsiteX102" fmla="*/ 4339244 w 8894619"/>
              <a:gd name="connsiteY102" fmla="*/ 4954386 h 5253644"/>
              <a:gd name="connsiteX103" fmla="*/ 4222866 w 8894619"/>
              <a:gd name="connsiteY103" fmla="*/ 5137266 h 5253644"/>
              <a:gd name="connsiteX104" fmla="*/ 4206240 w 8894619"/>
              <a:gd name="connsiteY104" fmla="*/ 5253644 h 5253644"/>
              <a:gd name="connsiteX105" fmla="*/ 4189615 w 8894619"/>
              <a:gd name="connsiteY105" fmla="*/ 5253644 h 5253644"/>
              <a:gd name="connsiteX106" fmla="*/ 4006735 w 8894619"/>
              <a:gd name="connsiteY106" fmla="*/ 5253644 h 5253644"/>
              <a:gd name="connsiteX107" fmla="*/ 3507971 w 8894619"/>
              <a:gd name="connsiteY107" fmla="*/ 4937760 h 5253644"/>
              <a:gd name="connsiteX108" fmla="*/ 3408219 w 8894619"/>
              <a:gd name="connsiteY108" fmla="*/ 4754880 h 5253644"/>
              <a:gd name="connsiteX109" fmla="*/ 3325091 w 8894619"/>
              <a:gd name="connsiteY109" fmla="*/ 4754880 h 5253644"/>
              <a:gd name="connsiteX110" fmla="*/ 3258590 w 8894619"/>
              <a:gd name="connsiteY110" fmla="*/ 5004262 h 5253644"/>
              <a:gd name="connsiteX111" fmla="*/ 3208713 w 8894619"/>
              <a:gd name="connsiteY111" fmla="*/ 5203767 h 5253644"/>
              <a:gd name="connsiteX112" fmla="*/ 3042459 w 8894619"/>
              <a:gd name="connsiteY112" fmla="*/ 5237018 h 5253644"/>
              <a:gd name="connsiteX113" fmla="*/ 2909455 w 8894619"/>
              <a:gd name="connsiteY113" fmla="*/ 5170517 h 5253644"/>
              <a:gd name="connsiteX114" fmla="*/ 2909455 w 8894619"/>
              <a:gd name="connsiteY114" fmla="*/ 4954386 h 5253644"/>
              <a:gd name="connsiteX115" fmla="*/ 2959331 w 8894619"/>
              <a:gd name="connsiteY115" fmla="*/ 4838007 h 5253644"/>
              <a:gd name="connsiteX116" fmla="*/ 2759826 w 8894619"/>
              <a:gd name="connsiteY116" fmla="*/ 4671753 h 5253644"/>
              <a:gd name="connsiteX117" fmla="*/ 2676699 w 8894619"/>
              <a:gd name="connsiteY117" fmla="*/ 4555375 h 5253644"/>
              <a:gd name="connsiteX118" fmla="*/ 2626822 w 8894619"/>
              <a:gd name="connsiteY118" fmla="*/ 4422371 h 5253644"/>
              <a:gd name="connsiteX119" fmla="*/ 2294313 w 8894619"/>
              <a:gd name="connsiteY119" fmla="*/ 4206240 h 5253644"/>
              <a:gd name="connsiteX120" fmla="*/ 2144684 w 8894619"/>
              <a:gd name="connsiteY120" fmla="*/ 3923607 h 5253644"/>
              <a:gd name="connsiteX121" fmla="*/ 1978430 w 8894619"/>
              <a:gd name="connsiteY121" fmla="*/ 3906982 h 5253644"/>
              <a:gd name="connsiteX122" fmla="*/ 1762299 w 8894619"/>
              <a:gd name="connsiteY122" fmla="*/ 3990109 h 5253644"/>
              <a:gd name="connsiteX123" fmla="*/ 1612670 w 8894619"/>
              <a:gd name="connsiteY123" fmla="*/ 3990109 h 5253644"/>
              <a:gd name="connsiteX124" fmla="*/ 1446415 w 8894619"/>
              <a:gd name="connsiteY124" fmla="*/ 4006735 h 5253644"/>
              <a:gd name="connsiteX125" fmla="*/ 1479666 w 8894619"/>
              <a:gd name="connsiteY125" fmla="*/ 3857106 h 5253644"/>
              <a:gd name="connsiteX126" fmla="*/ 1429790 w 8894619"/>
              <a:gd name="connsiteY126" fmla="*/ 3690851 h 5253644"/>
              <a:gd name="connsiteX127" fmla="*/ 1230284 w 8894619"/>
              <a:gd name="connsiteY127" fmla="*/ 3690851 h 5253644"/>
              <a:gd name="connsiteX128" fmla="*/ 1130531 w 8894619"/>
              <a:gd name="connsiteY128" fmla="*/ 3940233 h 5253644"/>
              <a:gd name="connsiteX129" fmla="*/ 881150 w 8894619"/>
              <a:gd name="connsiteY129" fmla="*/ 3990109 h 5253644"/>
              <a:gd name="connsiteX130" fmla="*/ 714895 w 8894619"/>
              <a:gd name="connsiteY130" fmla="*/ 3940233 h 5253644"/>
              <a:gd name="connsiteX131" fmla="*/ 698270 w 8894619"/>
              <a:gd name="connsiteY131" fmla="*/ 3890357 h 5253644"/>
              <a:gd name="connsiteX132" fmla="*/ 581891 w 8894619"/>
              <a:gd name="connsiteY132" fmla="*/ 4023360 h 5253644"/>
              <a:gd name="connsiteX133" fmla="*/ 415637 w 8894619"/>
              <a:gd name="connsiteY133" fmla="*/ 4023360 h 5253644"/>
              <a:gd name="connsiteX134" fmla="*/ 349135 w 8894619"/>
              <a:gd name="connsiteY134" fmla="*/ 3873731 h 5253644"/>
              <a:gd name="connsiteX135" fmla="*/ 482139 w 8894619"/>
              <a:gd name="connsiteY135" fmla="*/ 3707477 h 5253644"/>
              <a:gd name="connsiteX136" fmla="*/ 349135 w 8894619"/>
              <a:gd name="connsiteY136" fmla="*/ 3607724 h 5253644"/>
              <a:gd name="connsiteX137" fmla="*/ 133004 w 8894619"/>
              <a:gd name="connsiteY137" fmla="*/ 3624349 h 5253644"/>
              <a:gd name="connsiteX138" fmla="*/ 0 w 8894619"/>
              <a:gd name="connsiteY138" fmla="*/ 3458095 h 5253644"/>
              <a:gd name="connsiteX139" fmla="*/ 182880 w 8894619"/>
              <a:gd name="connsiteY139" fmla="*/ 3258589 h 5253644"/>
              <a:gd name="connsiteX140" fmla="*/ 648393 w 8894619"/>
              <a:gd name="connsiteY140" fmla="*/ 2926080 h 5253644"/>
              <a:gd name="connsiteX141" fmla="*/ 698270 w 8894619"/>
              <a:gd name="connsiteY141" fmla="*/ 2726575 h 5253644"/>
              <a:gd name="connsiteX142" fmla="*/ 798022 w 8894619"/>
              <a:gd name="connsiteY142" fmla="*/ 2543695 h 5253644"/>
              <a:gd name="connsiteX143" fmla="*/ 681644 w 8894619"/>
              <a:gd name="connsiteY143" fmla="*/ 2394066 h 5253644"/>
              <a:gd name="connsiteX144" fmla="*/ 698270 w 8894619"/>
              <a:gd name="connsiteY144" fmla="*/ 2194560 h 5253644"/>
              <a:gd name="connsiteX145" fmla="*/ 798022 w 8894619"/>
              <a:gd name="connsiteY145" fmla="*/ 2177935 h 5253644"/>
              <a:gd name="connsiteX146" fmla="*/ 914400 w 8894619"/>
              <a:gd name="connsiteY146" fmla="*/ 2128058 h 5253644"/>
              <a:gd name="connsiteX147" fmla="*/ 897775 w 8894619"/>
              <a:gd name="connsiteY147" fmla="*/ 2011680 h 5253644"/>
              <a:gd name="connsiteX148" fmla="*/ 964277 w 8894619"/>
              <a:gd name="connsiteY148" fmla="*/ 1961804 h 5253644"/>
              <a:gd name="connsiteX149" fmla="*/ 964277 w 8894619"/>
              <a:gd name="connsiteY149" fmla="*/ 1961804 h 5253644"/>
              <a:gd name="connsiteX150" fmla="*/ 964277 w 8894619"/>
              <a:gd name="connsiteY150" fmla="*/ 1961804 h 5253644"/>
              <a:gd name="connsiteX151" fmla="*/ 980902 w 8894619"/>
              <a:gd name="connsiteY151" fmla="*/ 1778924 h 5253644"/>
              <a:gd name="connsiteX152" fmla="*/ 1230284 w 8894619"/>
              <a:gd name="connsiteY152" fmla="*/ 1762298 h 5253644"/>
              <a:gd name="connsiteX153" fmla="*/ 1280160 w 8894619"/>
              <a:gd name="connsiteY153" fmla="*/ 1396538 h 5253644"/>
              <a:gd name="connsiteX154" fmla="*/ 1147157 w 8894619"/>
              <a:gd name="connsiteY154" fmla="*/ 1230284 h 5253644"/>
              <a:gd name="connsiteX155" fmla="*/ 1363288 w 8894619"/>
              <a:gd name="connsiteY155" fmla="*/ 1064029 h 5253644"/>
              <a:gd name="connsiteX156" fmla="*/ 1379913 w 8894619"/>
              <a:gd name="connsiteY156" fmla="*/ 714895 h 5253644"/>
              <a:gd name="connsiteX157" fmla="*/ 1479666 w 8894619"/>
              <a:gd name="connsiteY157" fmla="*/ 681644 h 5253644"/>
              <a:gd name="connsiteX158" fmla="*/ 1479666 w 8894619"/>
              <a:gd name="connsiteY158" fmla="*/ 482138 h 5253644"/>
              <a:gd name="connsiteX159" fmla="*/ 1546168 w 8894619"/>
              <a:gd name="connsiteY159" fmla="*/ 448887 h 5253644"/>
              <a:gd name="connsiteX160" fmla="*/ 1463040 w 8894619"/>
              <a:gd name="connsiteY160" fmla="*/ 199506 h 5253644"/>
              <a:gd name="connsiteX161" fmla="*/ 1679171 w 8894619"/>
              <a:gd name="connsiteY161" fmla="*/ 0 h 525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8894619" h="5253644">
                <a:moveTo>
                  <a:pt x="1679171" y="0"/>
                </a:moveTo>
                <a:lnTo>
                  <a:pt x="1828800" y="133004"/>
                </a:lnTo>
                <a:lnTo>
                  <a:pt x="2011680" y="99753"/>
                </a:lnTo>
                <a:lnTo>
                  <a:pt x="2144684" y="199506"/>
                </a:lnTo>
                <a:lnTo>
                  <a:pt x="2061557" y="315884"/>
                </a:lnTo>
                <a:lnTo>
                  <a:pt x="2061557" y="315884"/>
                </a:lnTo>
                <a:lnTo>
                  <a:pt x="2227811" y="482138"/>
                </a:lnTo>
                <a:lnTo>
                  <a:pt x="2410691" y="498764"/>
                </a:lnTo>
                <a:lnTo>
                  <a:pt x="2493819" y="731520"/>
                </a:lnTo>
                <a:lnTo>
                  <a:pt x="2593571" y="914400"/>
                </a:lnTo>
                <a:lnTo>
                  <a:pt x="2759826" y="1080655"/>
                </a:lnTo>
                <a:lnTo>
                  <a:pt x="2793077" y="1280160"/>
                </a:lnTo>
                <a:lnTo>
                  <a:pt x="3009208" y="1296786"/>
                </a:lnTo>
                <a:lnTo>
                  <a:pt x="3125586" y="1379913"/>
                </a:lnTo>
                <a:lnTo>
                  <a:pt x="3175462" y="1429789"/>
                </a:lnTo>
                <a:lnTo>
                  <a:pt x="3158837" y="1512917"/>
                </a:lnTo>
                <a:lnTo>
                  <a:pt x="3424844" y="1496291"/>
                </a:lnTo>
                <a:lnTo>
                  <a:pt x="3458095" y="1612669"/>
                </a:lnTo>
                <a:lnTo>
                  <a:pt x="3657600" y="1828800"/>
                </a:lnTo>
                <a:lnTo>
                  <a:pt x="3690851" y="2011680"/>
                </a:lnTo>
                <a:lnTo>
                  <a:pt x="3906982" y="1995055"/>
                </a:lnTo>
                <a:lnTo>
                  <a:pt x="3906982" y="2177935"/>
                </a:lnTo>
                <a:lnTo>
                  <a:pt x="3823855" y="2294313"/>
                </a:lnTo>
                <a:lnTo>
                  <a:pt x="3973484" y="2410691"/>
                </a:lnTo>
                <a:lnTo>
                  <a:pt x="3973484" y="2576946"/>
                </a:lnTo>
                <a:lnTo>
                  <a:pt x="4123113" y="2643447"/>
                </a:lnTo>
                <a:lnTo>
                  <a:pt x="4372495" y="2427317"/>
                </a:lnTo>
                <a:lnTo>
                  <a:pt x="4588626" y="2377440"/>
                </a:lnTo>
                <a:lnTo>
                  <a:pt x="4771506" y="2443942"/>
                </a:lnTo>
                <a:lnTo>
                  <a:pt x="4771506" y="2676698"/>
                </a:lnTo>
                <a:lnTo>
                  <a:pt x="4638502" y="2876204"/>
                </a:lnTo>
                <a:lnTo>
                  <a:pt x="4804757" y="2959331"/>
                </a:lnTo>
                <a:lnTo>
                  <a:pt x="4971011" y="3025833"/>
                </a:lnTo>
                <a:lnTo>
                  <a:pt x="4987637" y="3175462"/>
                </a:lnTo>
                <a:lnTo>
                  <a:pt x="4871259" y="3374967"/>
                </a:lnTo>
                <a:lnTo>
                  <a:pt x="4871259" y="3374967"/>
                </a:lnTo>
                <a:lnTo>
                  <a:pt x="5137266" y="3325091"/>
                </a:lnTo>
                <a:lnTo>
                  <a:pt x="5220393" y="3441469"/>
                </a:lnTo>
                <a:lnTo>
                  <a:pt x="5270270" y="3624349"/>
                </a:lnTo>
                <a:lnTo>
                  <a:pt x="5453150" y="3591098"/>
                </a:lnTo>
                <a:lnTo>
                  <a:pt x="5536277" y="3341717"/>
                </a:lnTo>
                <a:lnTo>
                  <a:pt x="5752408" y="3275215"/>
                </a:lnTo>
                <a:lnTo>
                  <a:pt x="5951913" y="3341717"/>
                </a:lnTo>
                <a:lnTo>
                  <a:pt x="6118168" y="3441469"/>
                </a:lnTo>
                <a:lnTo>
                  <a:pt x="6251171" y="3408218"/>
                </a:lnTo>
                <a:lnTo>
                  <a:pt x="6217920" y="3258589"/>
                </a:lnTo>
                <a:lnTo>
                  <a:pt x="6334299" y="3142211"/>
                </a:lnTo>
                <a:lnTo>
                  <a:pt x="6217920" y="3009207"/>
                </a:lnTo>
                <a:lnTo>
                  <a:pt x="6301048" y="2809702"/>
                </a:lnTo>
                <a:lnTo>
                  <a:pt x="6517179" y="2660073"/>
                </a:lnTo>
                <a:lnTo>
                  <a:pt x="6500553" y="2460567"/>
                </a:lnTo>
                <a:lnTo>
                  <a:pt x="6633557" y="2460567"/>
                </a:lnTo>
                <a:lnTo>
                  <a:pt x="6766560" y="2576946"/>
                </a:lnTo>
                <a:lnTo>
                  <a:pt x="6833062" y="2427317"/>
                </a:lnTo>
                <a:lnTo>
                  <a:pt x="6949440" y="2344189"/>
                </a:lnTo>
                <a:lnTo>
                  <a:pt x="7065819" y="2410691"/>
                </a:lnTo>
                <a:lnTo>
                  <a:pt x="7431579" y="2377440"/>
                </a:lnTo>
                <a:lnTo>
                  <a:pt x="7664335" y="2493818"/>
                </a:lnTo>
                <a:lnTo>
                  <a:pt x="7664335" y="2776451"/>
                </a:lnTo>
                <a:lnTo>
                  <a:pt x="7547957" y="2859578"/>
                </a:lnTo>
                <a:lnTo>
                  <a:pt x="7597833" y="3175462"/>
                </a:lnTo>
                <a:lnTo>
                  <a:pt x="7780713" y="3291840"/>
                </a:lnTo>
                <a:lnTo>
                  <a:pt x="7880466" y="3458095"/>
                </a:lnTo>
                <a:lnTo>
                  <a:pt x="8046720" y="3491346"/>
                </a:lnTo>
                <a:lnTo>
                  <a:pt x="8212975" y="3574473"/>
                </a:lnTo>
                <a:lnTo>
                  <a:pt x="8262851" y="3640975"/>
                </a:lnTo>
                <a:lnTo>
                  <a:pt x="8379230" y="3690851"/>
                </a:lnTo>
                <a:lnTo>
                  <a:pt x="8645237" y="3607724"/>
                </a:lnTo>
                <a:lnTo>
                  <a:pt x="8678488" y="3823855"/>
                </a:lnTo>
                <a:lnTo>
                  <a:pt x="8828117" y="3823855"/>
                </a:lnTo>
                <a:lnTo>
                  <a:pt x="8894619" y="3990109"/>
                </a:lnTo>
                <a:lnTo>
                  <a:pt x="8828117" y="4256117"/>
                </a:lnTo>
                <a:lnTo>
                  <a:pt x="8828117" y="4572000"/>
                </a:lnTo>
                <a:lnTo>
                  <a:pt x="8611986" y="4705004"/>
                </a:lnTo>
                <a:lnTo>
                  <a:pt x="8545484" y="4821382"/>
                </a:lnTo>
                <a:lnTo>
                  <a:pt x="8262851" y="4904509"/>
                </a:lnTo>
                <a:lnTo>
                  <a:pt x="7863840" y="4904509"/>
                </a:lnTo>
                <a:lnTo>
                  <a:pt x="7697586" y="4887884"/>
                </a:lnTo>
                <a:lnTo>
                  <a:pt x="7697586" y="4887884"/>
                </a:lnTo>
                <a:lnTo>
                  <a:pt x="7614459" y="4638502"/>
                </a:lnTo>
                <a:lnTo>
                  <a:pt x="7414953" y="4838007"/>
                </a:lnTo>
                <a:lnTo>
                  <a:pt x="7381702" y="5054138"/>
                </a:lnTo>
                <a:lnTo>
                  <a:pt x="7265324" y="5137266"/>
                </a:lnTo>
                <a:lnTo>
                  <a:pt x="7115695" y="5120640"/>
                </a:lnTo>
                <a:lnTo>
                  <a:pt x="6982691" y="4971011"/>
                </a:lnTo>
                <a:lnTo>
                  <a:pt x="6799811" y="4971011"/>
                </a:lnTo>
                <a:lnTo>
                  <a:pt x="6500553" y="4871258"/>
                </a:lnTo>
                <a:lnTo>
                  <a:pt x="6400800" y="4738255"/>
                </a:lnTo>
                <a:lnTo>
                  <a:pt x="6301048" y="4572000"/>
                </a:lnTo>
                <a:lnTo>
                  <a:pt x="6317673" y="4405746"/>
                </a:lnTo>
                <a:lnTo>
                  <a:pt x="6084917" y="4322618"/>
                </a:lnTo>
                <a:lnTo>
                  <a:pt x="5818910" y="4438997"/>
                </a:lnTo>
                <a:lnTo>
                  <a:pt x="5923527" y="4708198"/>
                </a:lnTo>
                <a:lnTo>
                  <a:pt x="5719157" y="4721629"/>
                </a:lnTo>
                <a:lnTo>
                  <a:pt x="5552902" y="4655127"/>
                </a:lnTo>
                <a:lnTo>
                  <a:pt x="5453150" y="4721629"/>
                </a:lnTo>
                <a:lnTo>
                  <a:pt x="5303520" y="4671753"/>
                </a:lnTo>
                <a:lnTo>
                  <a:pt x="5070764" y="4422371"/>
                </a:lnTo>
                <a:lnTo>
                  <a:pt x="5020888" y="4621877"/>
                </a:lnTo>
                <a:lnTo>
                  <a:pt x="4688379" y="4538749"/>
                </a:lnTo>
                <a:lnTo>
                  <a:pt x="4688379" y="4738255"/>
                </a:lnTo>
                <a:lnTo>
                  <a:pt x="4472248" y="4738255"/>
                </a:lnTo>
                <a:lnTo>
                  <a:pt x="4339244" y="4954386"/>
                </a:lnTo>
                <a:lnTo>
                  <a:pt x="4222866" y="5137266"/>
                </a:lnTo>
                <a:lnTo>
                  <a:pt x="4206240" y="5253644"/>
                </a:lnTo>
                <a:lnTo>
                  <a:pt x="4189615" y="5253644"/>
                </a:lnTo>
                <a:lnTo>
                  <a:pt x="4006735" y="5253644"/>
                </a:lnTo>
                <a:lnTo>
                  <a:pt x="3507971" y="4937760"/>
                </a:lnTo>
                <a:lnTo>
                  <a:pt x="3408219" y="4754880"/>
                </a:lnTo>
                <a:lnTo>
                  <a:pt x="3325091" y="4754880"/>
                </a:lnTo>
                <a:lnTo>
                  <a:pt x="3258590" y="5004262"/>
                </a:lnTo>
                <a:lnTo>
                  <a:pt x="3208713" y="5203767"/>
                </a:lnTo>
                <a:lnTo>
                  <a:pt x="3042459" y="5237018"/>
                </a:lnTo>
                <a:lnTo>
                  <a:pt x="2909455" y="5170517"/>
                </a:lnTo>
                <a:lnTo>
                  <a:pt x="2909455" y="4954386"/>
                </a:lnTo>
                <a:lnTo>
                  <a:pt x="2959331" y="4838007"/>
                </a:lnTo>
                <a:lnTo>
                  <a:pt x="2759826" y="4671753"/>
                </a:lnTo>
                <a:lnTo>
                  <a:pt x="2676699" y="4555375"/>
                </a:lnTo>
                <a:lnTo>
                  <a:pt x="2626822" y="4422371"/>
                </a:lnTo>
                <a:lnTo>
                  <a:pt x="2294313" y="4206240"/>
                </a:lnTo>
                <a:lnTo>
                  <a:pt x="2144684" y="3923607"/>
                </a:lnTo>
                <a:lnTo>
                  <a:pt x="1978430" y="3906982"/>
                </a:lnTo>
                <a:lnTo>
                  <a:pt x="1762299" y="3990109"/>
                </a:lnTo>
                <a:lnTo>
                  <a:pt x="1612670" y="3990109"/>
                </a:lnTo>
                <a:lnTo>
                  <a:pt x="1446415" y="4006735"/>
                </a:lnTo>
                <a:lnTo>
                  <a:pt x="1479666" y="3857106"/>
                </a:lnTo>
                <a:lnTo>
                  <a:pt x="1429790" y="3690851"/>
                </a:lnTo>
                <a:lnTo>
                  <a:pt x="1230284" y="3690851"/>
                </a:lnTo>
                <a:lnTo>
                  <a:pt x="1130531" y="3940233"/>
                </a:lnTo>
                <a:lnTo>
                  <a:pt x="881150" y="3990109"/>
                </a:lnTo>
                <a:lnTo>
                  <a:pt x="714895" y="3940233"/>
                </a:lnTo>
                <a:lnTo>
                  <a:pt x="698270" y="3890357"/>
                </a:lnTo>
                <a:lnTo>
                  <a:pt x="581891" y="4023360"/>
                </a:lnTo>
                <a:lnTo>
                  <a:pt x="415637" y="4023360"/>
                </a:lnTo>
                <a:lnTo>
                  <a:pt x="349135" y="3873731"/>
                </a:lnTo>
                <a:lnTo>
                  <a:pt x="482139" y="3707477"/>
                </a:lnTo>
                <a:lnTo>
                  <a:pt x="349135" y="3607724"/>
                </a:lnTo>
                <a:lnTo>
                  <a:pt x="133004" y="3624349"/>
                </a:lnTo>
                <a:lnTo>
                  <a:pt x="0" y="3458095"/>
                </a:lnTo>
                <a:lnTo>
                  <a:pt x="182880" y="3258589"/>
                </a:lnTo>
                <a:lnTo>
                  <a:pt x="648393" y="2926080"/>
                </a:lnTo>
                <a:lnTo>
                  <a:pt x="698270" y="2726575"/>
                </a:lnTo>
                <a:lnTo>
                  <a:pt x="798022" y="2543695"/>
                </a:lnTo>
                <a:lnTo>
                  <a:pt x="681644" y="2394066"/>
                </a:lnTo>
                <a:lnTo>
                  <a:pt x="698270" y="2194560"/>
                </a:lnTo>
                <a:lnTo>
                  <a:pt x="798022" y="2177935"/>
                </a:lnTo>
                <a:lnTo>
                  <a:pt x="914400" y="2128058"/>
                </a:lnTo>
                <a:lnTo>
                  <a:pt x="897775" y="2011680"/>
                </a:lnTo>
                <a:lnTo>
                  <a:pt x="964277" y="1961804"/>
                </a:lnTo>
                <a:lnTo>
                  <a:pt x="964277" y="1961804"/>
                </a:lnTo>
                <a:lnTo>
                  <a:pt x="964277" y="1961804"/>
                </a:lnTo>
                <a:lnTo>
                  <a:pt x="980902" y="1778924"/>
                </a:lnTo>
                <a:lnTo>
                  <a:pt x="1230284" y="1762298"/>
                </a:lnTo>
                <a:lnTo>
                  <a:pt x="1280160" y="1396538"/>
                </a:lnTo>
                <a:lnTo>
                  <a:pt x="1147157" y="1230284"/>
                </a:lnTo>
                <a:lnTo>
                  <a:pt x="1363288" y="1064029"/>
                </a:lnTo>
                <a:lnTo>
                  <a:pt x="1379913" y="714895"/>
                </a:lnTo>
                <a:lnTo>
                  <a:pt x="1479666" y="681644"/>
                </a:lnTo>
                <a:lnTo>
                  <a:pt x="1479666" y="482138"/>
                </a:lnTo>
                <a:lnTo>
                  <a:pt x="1546168" y="448887"/>
                </a:lnTo>
                <a:lnTo>
                  <a:pt x="1463040" y="199506"/>
                </a:lnTo>
                <a:lnTo>
                  <a:pt x="1679171" y="0"/>
                </a:lnTo>
                <a:close/>
              </a:path>
            </a:pathLst>
          </a:custGeom>
          <a:solidFill>
            <a:schemeClr val="accent1">
              <a:alpha val="0"/>
            </a:schemeClr>
          </a:solidFill>
          <a:ln>
            <a:solidFill>
              <a:schemeClr val="accent2">
                <a:lumMod val="75000"/>
              </a:schemeClr>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Скругленный прямоугольник 19"/>
          <p:cNvSpPr/>
          <p:nvPr/>
        </p:nvSpPr>
        <p:spPr>
          <a:xfrm>
            <a:off x="2123728" y="0"/>
            <a:ext cx="7020272" cy="1844824"/>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Интересности Оренбуржья</a:t>
            </a:r>
            <a:endPar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5" name="Прямоугольник с двумя скругленными противолежащими углами 14"/>
          <p:cNvSpPr/>
          <p:nvPr/>
        </p:nvSpPr>
        <p:spPr>
          <a:xfrm>
            <a:off x="3635375" y="981075"/>
            <a:ext cx="5184775" cy="2376488"/>
          </a:xfrm>
          <a:prstGeom prst="round2DiagRect">
            <a:avLst>
              <a:gd name="adj1" fmla="val 633"/>
              <a:gd name="adj2" fmla="val 27431"/>
            </a:avLst>
          </a:prstGeom>
          <a:solidFill>
            <a:schemeClr val="bg2">
              <a:lumMod val="75000"/>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800" b="1" dirty="0">
                <a:solidFill>
                  <a:schemeClr val="tx1"/>
                </a:solidFill>
                <a:latin typeface="Monotype Corsiva" pitchFamily="66" charset="0"/>
              </a:rPr>
              <a:t>автор: Василенко Екатерина</a:t>
            </a:r>
          </a:p>
          <a:p>
            <a:pPr algn="ctr" fontAlgn="auto">
              <a:spcBef>
                <a:spcPts val="0"/>
              </a:spcBef>
              <a:spcAft>
                <a:spcPts val="0"/>
              </a:spcAft>
              <a:defRPr/>
            </a:pPr>
            <a:r>
              <a:rPr lang="ru-RU" sz="2800" b="1" dirty="0" smtClean="0">
                <a:solidFill>
                  <a:schemeClr val="tx1"/>
                </a:solidFill>
                <a:latin typeface="Monotype Corsiva" pitchFamily="66" charset="0"/>
              </a:rPr>
              <a:t>9  </a:t>
            </a:r>
            <a:r>
              <a:rPr lang="ru-RU" sz="2800" b="1" dirty="0">
                <a:solidFill>
                  <a:schemeClr val="tx1"/>
                </a:solidFill>
                <a:latin typeface="Monotype Corsiva" pitchFamily="66" charset="0"/>
              </a:rPr>
              <a:t>класс  </a:t>
            </a:r>
          </a:p>
          <a:p>
            <a:pPr algn="ctr" fontAlgn="auto">
              <a:spcBef>
                <a:spcPts val="0"/>
              </a:spcBef>
              <a:spcAft>
                <a:spcPts val="0"/>
              </a:spcAft>
              <a:defRPr/>
            </a:pPr>
            <a:r>
              <a:rPr lang="ru-RU" sz="2800" b="1" dirty="0" smtClean="0">
                <a:solidFill>
                  <a:schemeClr val="tx1"/>
                </a:solidFill>
                <a:latin typeface="Monotype Corsiva" pitchFamily="66" charset="0"/>
              </a:rPr>
              <a:t>МБОУ </a:t>
            </a:r>
            <a:r>
              <a:rPr lang="ru-RU" sz="2800" b="1" dirty="0">
                <a:solidFill>
                  <a:schemeClr val="tx1"/>
                </a:solidFill>
                <a:latin typeface="Monotype Corsiva" pitchFamily="66" charset="0"/>
              </a:rPr>
              <a:t>«СОШ  № 6» </a:t>
            </a:r>
          </a:p>
          <a:p>
            <a:pPr algn="ctr" fontAlgn="auto">
              <a:spcBef>
                <a:spcPts val="0"/>
              </a:spcBef>
              <a:spcAft>
                <a:spcPts val="0"/>
              </a:spcAft>
              <a:defRPr/>
            </a:pPr>
            <a:r>
              <a:rPr lang="ru-RU" sz="2800" b="1" dirty="0">
                <a:solidFill>
                  <a:schemeClr val="tx1"/>
                </a:solidFill>
                <a:latin typeface="Monotype Corsiva" pitchFamily="66" charset="0"/>
              </a:rPr>
              <a:t>г. Гая Оренбургской области</a:t>
            </a:r>
          </a:p>
        </p:txBody>
      </p:sp>
      <p:sp>
        <p:nvSpPr>
          <p:cNvPr id="16" name="Прямоугольник 15"/>
          <p:cNvSpPr/>
          <p:nvPr/>
        </p:nvSpPr>
        <p:spPr>
          <a:xfrm>
            <a:off x="4499992" y="3356992"/>
            <a:ext cx="2447925" cy="4318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smtClean="0">
                <a:solidFill>
                  <a:schemeClr val="tx1"/>
                </a:solidFill>
                <a:latin typeface="Monotype Corsiva" pitchFamily="66" charset="0"/>
              </a:rPr>
              <a:t>2012 </a:t>
            </a:r>
            <a:r>
              <a:rPr lang="ru-RU" b="1" dirty="0">
                <a:solidFill>
                  <a:schemeClr val="tx1"/>
                </a:solidFill>
                <a:latin typeface="Monotype Corsiva" pitchFamily="66" charset="0"/>
              </a:rPr>
              <a:t>г.</a:t>
            </a:r>
          </a:p>
        </p:txBody>
      </p:sp>
      <p:sp>
        <p:nvSpPr>
          <p:cNvPr id="22" name="Блок-схема: знак завершения 21">
            <a:hlinkClick r:id="rId9" action="ppaction://hlinksldjump"/>
          </p:cNvPr>
          <p:cNvSpPr/>
          <p:nvPr/>
        </p:nvSpPr>
        <p:spPr>
          <a:xfrm>
            <a:off x="7452320" y="6093296"/>
            <a:ext cx="1368152"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Далее</a:t>
            </a:r>
            <a:r>
              <a:rPr lang="ru-RU" dirty="0"/>
              <a:t> </a:t>
            </a:r>
          </a:p>
        </p:txBody>
      </p:sp>
      <p:sp>
        <p:nvSpPr>
          <p:cNvPr id="23" name="Блок-схема: знак завершения 22">
            <a:hlinkClick r:id="rId10" action="ppaction://hlinksldjump"/>
          </p:cNvPr>
          <p:cNvSpPr/>
          <p:nvPr/>
        </p:nvSpPr>
        <p:spPr>
          <a:xfrm>
            <a:off x="323528" y="6093296"/>
            <a:ext cx="1512168"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Источники </a:t>
            </a:r>
            <a:r>
              <a:rPr lang="ru-RU" dirty="0"/>
              <a:t> </a:t>
            </a:r>
          </a:p>
        </p:txBody>
      </p:sp>
      <p:sp>
        <p:nvSpPr>
          <p:cNvPr id="19" name="Скругленный прямоугольник 18">
            <a:hlinkClick r:id="rId11" action="ppaction://hlinksldjump" highlightClick="1"/>
          </p:cNvPr>
          <p:cNvSpPr/>
          <p:nvPr/>
        </p:nvSpPr>
        <p:spPr>
          <a:xfrm>
            <a:off x="3779912" y="6093296"/>
            <a:ext cx="1584176" cy="455290"/>
          </a:xfrm>
          <a:prstGeom prst="roundRect">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Инструкция </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1505"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email"/>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179512" y="188640"/>
            <a:ext cx="3384376" cy="980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Исторические  </a:t>
            </a:r>
          </a:p>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памятники</a:t>
            </a:r>
          </a:p>
        </p:txBody>
      </p:sp>
      <p:sp>
        <p:nvSpPr>
          <p:cNvPr id="29" name="Прямоугольник 28"/>
          <p:cNvSpPr/>
          <p:nvPr/>
        </p:nvSpPr>
        <p:spPr>
          <a:xfrm>
            <a:off x="250825" y="3716338"/>
            <a:ext cx="8642350" cy="2854325"/>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800" b="1" dirty="0">
              <a:solidFill>
                <a:schemeClr val="tx1"/>
              </a:solidFill>
              <a:latin typeface="Monotype Corsiva" pitchFamily="66" charset="0"/>
            </a:endParaRPr>
          </a:p>
          <a:p>
            <a:pPr algn="ctr" fontAlgn="auto">
              <a:spcBef>
                <a:spcPts val="0"/>
              </a:spcBef>
              <a:spcAft>
                <a:spcPts val="0"/>
              </a:spcAft>
              <a:defRPr/>
            </a:pPr>
            <a:r>
              <a:rPr lang="ru-RU" sz="2800" b="1" dirty="0" err="1">
                <a:solidFill>
                  <a:schemeClr val="tx1"/>
                </a:solidFill>
                <a:latin typeface="Monotype Corsiva" pitchFamily="66" charset="0"/>
              </a:rPr>
              <a:t>Каргалинские</a:t>
            </a:r>
            <a:r>
              <a:rPr lang="ru-RU" sz="2800" b="1" dirty="0">
                <a:solidFill>
                  <a:schemeClr val="tx1"/>
                </a:solidFill>
                <a:latin typeface="Monotype Corsiva" pitchFamily="66" charset="0"/>
              </a:rPr>
              <a:t> рудники</a:t>
            </a:r>
            <a:endParaRPr lang="ru-RU" sz="2000" dirty="0">
              <a:solidFill>
                <a:schemeClr val="tx1"/>
              </a:solidFill>
            </a:endParaRPr>
          </a:p>
          <a:p>
            <a:pPr algn="ctr" fontAlgn="auto">
              <a:spcBef>
                <a:spcPts val="0"/>
              </a:spcBef>
              <a:spcAft>
                <a:spcPts val="0"/>
              </a:spcAft>
              <a:defRPr/>
            </a:pPr>
            <a:r>
              <a:rPr lang="ru-RU" sz="2000" dirty="0">
                <a:solidFill>
                  <a:schemeClr val="tx1"/>
                </a:solidFill>
              </a:rPr>
              <a:t>Каргалы— древнейший горно-металлургический центр в Северной Евразии, расположенный в  100 км северо-западнее Оренбурга. Для </a:t>
            </a:r>
            <a:r>
              <a:rPr lang="ru-RU" sz="2000" dirty="0" err="1">
                <a:solidFill>
                  <a:schemeClr val="tx1"/>
                </a:solidFill>
              </a:rPr>
              <a:t>Каргалинских</a:t>
            </a:r>
            <a:r>
              <a:rPr lang="ru-RU" sz="2000" dirty="0">
                <a:solidFill>
                  <a:schemeClr val="tx1"/>
                </a:solidFill>
              </a:rPr>
              <a:t> рудников характерно феноменальное горнотехническое преобразование рельефа, начатое еще в бронзовом веке, более </a:t>
            </a:r>
            <a:r>
              <a:rPr lang="ru-RU" sz="2000" b="1" dirty="0">
                <a:solidFill>
                  <a:schemeClr val="tx1"/>
                </a:solidFill>
              </a:rPr>
              <a:t>5000 </a:t>
            </a:r>
            <a:r>
              <a:rPr lang="ru-RU" sz="2000" dirty="0">
                <a:solidFill>
                  <a:schemeClr val="tx1"/>
                </a:solidFill>
              </a:rPr>
              <a:t>лет назад. Отработка руд велась разнообразными методами. До рудных тел рудокопы добирались с помощью шурфов, дудок и шахт.</a:t>
            </a:r>
          </a:p>
          <a:p>
            <a:pPr algn="ctr" fontAlgn="auto">
              <a:spcBef>
                <a:spcPts val="0"/>
              </a:spcBef>
              <a:spcAft>
                <a:spcPts val="0"/>
              </a:spcAft>
              <a:defRPr/>
            </a:pPr>
            <a:endParaRPr lang="ru-RU" sz="2000" dirty="0"/>
          </a:p>
          <a:p>
            <a:pPr algn="ctr" fontAlgn="auto">
              <a:spcBef>
                <a:spcPts val="0"/>
              </a:spcBef>
              <a:spcAft>
                <a:spcPts val="0"/>
              </a:spcAft>
              <a:defRPr/>
            </a:pPr>
            <a:endParaRPr lang="ru-RU" sz="2000" dirty="0">
              <a:solidFill>
                <a:schemeClr val="tx1"/>
              </a:solidFill>
            </a:endParaRPr>
          </a:p>
        </p:txBody>
      </p:sp>
      <p:sp>
        <p:nvSpPr>
          <p:cNvPr id="17" name="Скругленный прямоугольник 16"/>
          <p:cNvSpPr/>
          <p:nvPr/>
        </p:nvSpPr>
        <p:spPr>
          <a:xfrm>
            <a:off x="2987675" y="404813"/>
            <a:ext cx="863600" cy="863600"/>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p:cNvPicPr/>
          <p:nvPr/>
        </p:nvPicPr>
        <p:blipFill>
          <a:blip r:embed="rId5" cstate="email"/>
          <a:stretch>
            <a:fillRect/>
          </a:stretch>
        </p:blipFill>
        <p:spPr bwMode="auto">
          <a:xfrm>
            <a:off x="5364163" y="260350"/>
            <a:ext cx="3529012" cy="3529013"/>
          </a:xfrm>
          <a:prstGeom prst="rect">
            <a:avLst/>
          </a:prstGeom>
          <a:ln>
            <a:solidFill>
              <a:schemeClr val="bg2">
                <a:lumMod val="50000"/>
              </a:schemeClr>
            </a:solidFill>
          </a:ln>
          <a:effectLst/>
        </p:spPr>
      </p:pic>
      <p:pic>
        <p:nvPicPr>
          <p:cNvPr id="18" name="Рисунок 17"/>
          <p:cNvPicPr/>
          <p:nvPr/>
        </p:nvPicPr>
        <p:blipFill>
          <a:blip r:embed="rId6" cstate="email"/>
          <a:stretch>
            <a:fillRect/>
          </a:stretch>
        </p:blipFill>
        <p:spPr bwMode="auto">
          <a:xfrm>
            <a:off x="250825" y="2349500"/>
            <a:ext cx="1692275" cy="1727200"/>
          </a:xfrm>
          <a:prstGeom prst="rect">
            <a:avLst/>
          </a:prstGeom>
          <a:ln>
            <a:solidFill>
              <a:schemeClr val="bg2">
                <a:lumMod val="50000"/>
              </a:schemeClr>
            </a:solidFill>
          </a:ln>
          <a:effectLst/>
        </p:spPr>
      </p:pic>
      <p:pic>
        <p:nvPicPr>
          <p:cNvPr id="20" name="Рисунок 19">
            <a:hlinkClick r:id="rId7" action="ppaction://hlinksldjump" tooltip="находки в рудниках"/>
          </p:cNvPr>
          <p:cNvPicPr/>
          <p:nvPr/>
        </p:nvPicPr>
        <p:blipFill>
          <a:blip r:embed="rId8" cstate="email"/>
          <a:stretch>
            <a:fillRect/>
          </a:stretch>
        </p:blipFill>
        <p:spPr bwMode="auto">
          <a:xfrm>
            <a:off x="1763713" y="260350"/>
            <a:ext cx="3455987" cy="3455988"/>
          </a:xfrm>
          <a:prstGeom prst="rect">
            <a:avLst/>
          </a:prstGeom>
          <a:ln>
            <a:solidFill>
              <a:schemeClr val="bg2">
                <a:lumMod val="50000"/>
              </a:schemeClr>
            </a:solidFill>
          </a:ln>
          <a:effectLst/>
        </p:spPr>
      </p:pic>
      <p:sp>
        <p:nvSpPr>
          <p:cNvPr id="15" name="Прямоугольник 14"/>
          <p:cNvSpPr/>
          <p:nvPr/>
        </p:nvSpPr>
        <p:spPr>
          <a:xfrm>
            <a:off x="0" y="2997200"/>
            <a:ext cx="9144000" cy="3641725"/>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                                                        </a:t>
            </a:r>
          </a:p>
          <a:p>
            <a:pPr fontAlgn="auto">
              <a:spcBef>
                <a:spcPts val="0"/>
              </a:spcBef>
              <a:spcAft>
                <a:spcPts val="0"/>
              </a:spcAft>
              <a:defRPr/>
            </a:pPr>
            <a:r>
              <a:rPr lang="ru-RU" sz="2400" b="1" dirty="0">
                <a:solidFill>
                  <a:schemeClr val="tx1"/>
                </a:solidFill>
                <a:latin typeface="Monotype Corsiva" pitchFamily="66" charset="0"/>
              </a:rPr>
              <a:t>                                              Святые  пещеры  </a:t>
            </a:r>
            <a:endParaRPr lang="ru-RU" sz="2000" dirty="0"/>
          </a:p>
          <a:p>
            <a:pPr algn="ctr" fontAlgn="auto">
              <a:spcBef>
                <a:spcPts val="0"/>
              </a:spcBef>
              <a:spcAft>
                <a:spcPts val="0"/>
              </a:spcAft>
              <a:defRPr/>
            </a:pPr>
            <a:endParaRPr lang="ru-RU" sz="2000" dirty="0"/>
          </a:p>
          <a:p>
            <a:pPr algn="ctr" fontAlgn="auto">
              <a:spcBef>
                <a:spcPts val="0"/>
              </a:spcBef>
              <a:spcAft>
                <a:spcPts val="0"/>
              </a:spcAft>
              <a:defRPr/>
            </a:pPr>
            <a:r>
              <a:rPr lang="ru-RU" sz="2000" dirty="0"/>
              <a:t> </a:t>
            </a:r>
            <a:r>
              <a:rPr lang="ru-RU" sz="2000" dirty="0">
                <a:solidFill>
                  <a:schemeClr val="tx1"/>
                </a:solidFill>
              </a:rPr>
              <a:t>История Святых пещер началась в конце XIX , когда  у села Покровка поселился казак </a:t>
            </a:r>
            <a:r>
              <a:rPr lang="ru-RU" sz="2000" dirty="0" err="1">
                <a:solidFill>
                  <a:schemeClr val="tx1"/>
                </a:solidFill>
              </a:rPr>
              <a:t>Захарий</a:t>
            </a:r>
            <a:r>
              <a:rPr lang="ru-RU" sz="2000" dirty="0">
                <a:solidFill>
                  <a:schemeClr val="tx1"/>
                </a:solidFill>
              </a:rPr>
              <a:t> Карцев. Он благоустроил родник и жил в выкопанной им самим пещере в посте и молитвах. К нему потянулись люди, ищущие спасения, образовав монашеский скит. В 1909 году </a:t>
            </a:r>
            <a:r>
              <a:rPr lang="ru-RU" sz="2000" dirty="0" err="1">
                <a:solidFill>
                  <a:schemeClr val="tx1"/>
                </a:solidFill>
              </a:rPr>
              <a:t>Захарий</a:t>
            </a:r>
            <a:r>
              <a:rPr lang="ru-RU" sz="2000" dirty="0">
                <a:solidFill>
                  <a:schemeClr val="tx1"/>
                </a:solidFill>
              </a:rPr>
              <a:t> был пострижен в монахи с именем Зосима, а скит стал Николаевским мужским монастырем.  В 1929 – 1931 гг. монастырь был  разрушен, вход в пещеры завален, и потерян на 63 года. Попытки обнаружить пещеры были предприняты, настоятелем Покровской церкви в 1992 году, после 10-летних поисков 8 июня 2002 года труды настоятеля о. Анатолия увенчались успехом.</a:t>
            </a:r>
          </a:p>
          <a:p>
            <a:pPr algn="ctr" fontAlgn="auto">
              <a:spcBef>
                <a:spcPts val="0"/>
              </a:spcBef>
              <a:spcAft>
                <a:spcPts val="0"/>
              </a:spcAft>
              <a:defRPr/>
            </a:pPr>
            <a:endParaRPr lang="ru-RU" sz="2000" dirty="0">
              <a:solidFill>
                <a:schemeClr val="tx1"/>
              </a:solidFill>
            </a:endParaRPr>
          </a:p>
          <a:p>
            <a:pPr algn="ctr" fontAlgn="auto">
              <a:spcBef>
                <a:spcPts val="0"/>
              </a:spcBef>
              <a:spcAft>
                <a:spcPts val="0"/>
              </a:spcAft>
              <a:defRPr/>
            </a:pPr>
            <a:r>
              <a:rPr lang="ru-RU" sz="2000" b="1" dirty="0">
                <a:solidFill>
                  <a:schemeClr val="tx1"/>
                </a:solidFill>
                <a:latin typeface="Monotype Corsiva" pitchFamily="66" charset="0"/>
              </a:rPr>
              <a:t>  </a:t>
            </a:r>
          </a:p>
          <a:p>
            <a:pPr algn="ctr" fontAlgn="auto">
              <a:spcBef>
                <a:spcPts val="0"/>
              </a:spcBef>
              <a:spcAft>
                <a:spcPts val="0"/>
              </a:spcAft>
              <a:defRPr/>
            </a:pPr>
            <a:r>
              <a:rPr lang="ru-RU" sz="2000" dirty="0"/>
              <a:t/>
            </a:r>
            <a:br>
              <a:rPr lang="ru-RU" sz="2000" dirty="0"/>
            </a:br>
            <a:endParaRPr lang="ru-RU" sz="2000" dirty="0"/>
          </a:p>
        </p:txBody>
      </p:sp>
      <p:pic>
        <p:nvPicPr>
          <p:cNvPr id="14" name="Содержимое 5" descr="Букабайские изваяния.jpg"/>
          <p:cNvPicPr>
            <a:picLocks noChangeAspect="1"/>
          </p:cNvPicPr>
          <p:nvPr/>
        </p:nvPicPr>
        <p:blipFill>
          <a:blip r:embed="rId9" cstate="email"/>
          <a:stretch>
            <a:fillRect/>
          </a:stretch>
        </p:blipFill>
        <p:spPr>
          <a:xfrm>
            <a:off x="5651500" y="333375"/>
            <a:ext cx="3224213" cy="3054350"/>
          </a:xfrm>
          <a:prstGeom prst="rect">
            <a:avLst/>
          </a:prstGeom>
          <a:blipFill>
            <a:blip r:embed="rId10"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pic>
        <p:nvPicPr>
          <p:cNvPr id="26" name="Содержимое 5" descr="Букабайские изваяния.jpg">
            <a:hlinkClick r:id="rId7" action="ppaction://hlinksldjump" tooltip="вход в свтые пещеры"/>
          </p:cNvPr>
          <p:cNvPicPr>
            <a:picLocks noChangeAspect="1"/>
          </p:cNvPicPr>
          <p:nvPr/>
        </p:nvPicPr>
        <p:blipFill>
          <a:blip r:embed="rId11" cstate="email"/>
          <a:stretch>
            <a:fillRect/>
          </a:stretch>
        </p:blipFill>
        <p:spPr>
          <a:xfrm>
            <a:off x="2843213" y="396875"/>
            <a:ext cx="2736850" cy="2578100"/>
          </a:xfrm>
          <a:prstGeom prst="rect">
            <a:avLst/>
          </a:prstGeom>
          <a:blipFill>
            <a:blip r:embed="rId12"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
        <p:nvSpPr>
          <p:cNvPr id="16" name="Блок-схема: знак завершения 15">
            <a:hlinkClick r:id="rId13"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К списку</a:t>
            </a:r>
            <a:r>
              <a:rPr lang="ru-RU" dirty="0"/>
              <a:t> </a:t>
            </a:r>
          </a:p>
        </p:txBody>
      </p:sp>
      <p:sp>
        <p:nvSpPr>
          <p:cNvPr id="22" name="Блок-схема: узел 21"/>
          <p:cNvSpPr/>
          <p:nvPr/>
        </p:nvSpPr>
        <p:spPr>
          <a:xfrm>
            <a:off x="1258888" y="1196975"/>
            <a:ext cx="360362"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Блок-схема: узел 22"/>
          <p:cNvSpPr/>
          <p:nvPr/>
        </p:nvSpPr>
        <p:spPr>
          <a:xfrm>
            <a:off x="611188" y="1412875"/>
            <a:ext cx="360362"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1" name="Содержимое 5" descr="Букабайские изваяния.jpg">
            <a:hlinkClick r:id="rId7" action="ppaction://hlinksldjump" tooltip="подземный храм"/>
          </p:cNvPr>
          <p:cNvPicPr>
            <a:picLocks noChangeAspect="1"/>
          </p:cNvPicPr>
          <p:nvPr/>
        </p:nvPicPr>
        <p:blipFill>
          <a:blip r:embed="rId14" cstate="email"/>
          <a:stretch>
            <a:fillRect/>
          </a:stretch>
        </p:blipFill>
        <p:spPr>
          <a:xfrm>
            <a:off x="250825" y="260350"/>
            <a:ext cx="2520950" cy="3240088"/>
          </a:xfrm>
          <a:prstGeom prst="rect">
            <a:avLst/>
          </a:prstGeom>
          <a:blipFill>
            <a:blip r:embed="rId15"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grpId="1"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7" presetClass="emph" presetSubtype="0" repeatCount="3000" fill="hold" grpId="0" nodeType="withEffect">
                                  <p:stCondLst>
                                    <p:cond delay="0"/>
                                  </p:stCondLst>
                                  <p:childTnLst>
                                    <p:animClr clrSpc="rgb" dir="cw">
                                      <p:cBhvr override="childStyle">
                                        <p:cTn id="11" dur="250" autoRev="1" fill="hold"/>
                                        <p:tgtEl>
                                          <p:spTgt spid="22"/>
                                        </p:tgtEl>
                                        <p:attrNameLst>
                                          <p:attrName>style.color</p:attrName>
                                        </p:attrNameLst>
                                      </p:cBhvr>
                                      <p:to>
                                        <a:schemeClr val="folHlink"/>
                                      </p:to>
                                    </p:animClr>
                                    <p:animClr clrSpc="rgb" dir="cw">
                                      <p:cBhvr>
                                        <p:cTn id="12" dur="250" autoRev="1" fill="hold"/>
                                        <p:tgtEl>
                                          <p:spTgt spid="22"/>
                                        </p:tgtEl>
                                        <p:attrNameLst>
                                          <p:attrName>fillcolor</p:attrName>
                                        </p:attrNameLst>
                                      </p:cBhvr>
                                      <p:to>
                                        <a:schemeClr val="folHlink"/>
                                      </p:to>
                                    </p:animClr>
                                    <p:set>
                                      <p:cBhvr>
                                        <p:cTn id="13" dur="250" autoRev="1" fill="hold"/>
                                        <p:tgtEl>
                                          <p:spTgt spid="22"/>
                                        </p:tgtEl>
                                        <p:attrNameLst>
                                          <p:attrName>fill.type</p:attrName>
                                        </p:attrNameLst>
                                      </p:cBhvr>
                                      <p:to>
                                        <p:strVal val="solid"/>
                                      </p:to>
                                    </p:set>
                                    <p:set>
                                      <p:cBhvr>
                                        <p:cTn id="14" dur="250" autoRev="1" fill="hold"/>
                                        <p:tgtEl>
                                          <p:spTgt spid="22"/>
                                        </p:tgtEl>
                                        <p:attrNameLst>
                                          <p:attrName>fill.on</p:attrName>
                                        </p:attrNameLst>
                                      </p:cBhvr>
                                      <p:to>
                                        <p:strVal val="true"/>
                                      </p:to>
                                    </p:set>
                                  </p:childTnLst>
                                </p:cTn>
                              </p:par>
                            </p:childTnLst>
                          </p:cTn>
                        </p:par>
                        <p:par>
                          <p:cTn id="15" fill="hold">
                            <p:stCondLst>
                              <p:cond delay="1500"/>
                            </p:stCondLst>
                            <p:childTnLst>
                              <p:par>
                                <p:cTn id="16" presetID="18" presetClass="entr" presetSubtype="1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strips(downLeft)">
                                      <p:cBhvr>
                                        <p:cTn id="18" dur="500"/>
                                        <p:tgtEl>
                                          <p:spTgt spid="27"/>
                                        </p:tgtEl>
                                      </p:cBhvr>
                                    </p:animEffect>
                                  </p:childTnLst>
                                </p:cTn>
                              </p:par>
                              <p:par>
                                <p:cTn id="19" presetID="18" presetClass="entr" presetSubtype="12"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strips(downLeft)">
                                      <p:cBhvr>
                                        <p:cTn id="21" dur="500"/>
                                        <p:tgtEl>
                                          <p:spTgt spid="20"/>
                                        </p:tgtEl>
                                      </p:cBhvr>
                                    </p:animEffect>
                                  </p:childTnLst>
                                </p:cTn>
                              </p:par>
                              <p:par>
                                <p:cTn id="22" presetID="18" presetClass="entr" presetSubtype="12"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trips(downLeft)">
                                      <p:cBhvr>
                                        <p:cTn id="24" dur="500"/>
                                        <p:tgtEl>
                                          <p:spTgt spid="18"/>
                                        </p:tgtEl>
                                      </p:cBhvr>
                                    </p:animEffect>
                                  </p:childTnLst>
                                </p:cTn>
                              </p:par>
                              <p:par>
                                <p:cTn id="25" presetID="18" presetClass="entr" presetSubtype="12"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strips(downLeft)">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strips(downLeft)">
                                      <p:cBhvr>
                                        <p:cTn id="32" dur="500"/>
                                        <p:tgtEl>
                                          <p:spTgt spid="14"/>
                                        </p:tgtEl>
                                      </p:cBhvr>
                                    </p:animEffect>
                                  </p:childTnLst>
                                </p:cTn>
                              </p:par>
                              <p:par>
                                <p:cTn id="33" presetID="18" presetClass="entr" presetSubtype="12"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trips(downLeft)">
                                      <p:cBhvr>
                                        <p:cTn id="35" dur="500"/>
                                        <p:tgtEl>
                                          <p:spTgt spid="26"/>
                                        </p:tgtEl>
                                      </p:cBhvr>
                                    </p:animEffect>
                                  </p:childTnLst>
                                </p:cTn>
                              </p:par>
                              <p:par>
                                <p:cTn id="36" presetID="18" presetClass="entr" presetSubtype="12"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trips(downLeft)">
                                      <p:cBhvr>
                                        <p:cTn id="38" dur="500"/>
                                        <p:tgtEl>
                                          <p:spTgt spid="21"/>
                                        </p:tgtEl>
                                      </p:cBhvr>
                                    </p:animEffect>
                                  </p:childTnLst>
                                </p:cTn>
                              </p:par>
                              <p:par>
                                <p:cTn id="39" presetID="18" presetClass="entr" presetSubtype="12"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strips(downLeft)">
                                      <p:cBhvr>
                                        <p:cTn id="41" dur="500"/>
                                        <p:tgtEl>
                                          <p:spTgt spid="15"/>
                                        </p:tgtEl>
                                      </p:cBhvr>
                                    </p:animEffect>
                                  </p:childTnLst>
                                </p:cTn>
                              </p:par>
                            </p:childTnLst>
                          </p:cTn>
                        </p:par>
                      </p:childTnLst>
                    </p:cTn>
                  </p:par>
                </p:childTnLst>
              </p:cTn>
              <p:nextCondLst>
                <p:cond evt="onClick" delay="0">
                  <p:tgtEl>
                    <p:spTgt spid="17"/>
                  </p:tgtEl>
                </p:cond>
              </p:nextCondLst>
            </p:seq>
            <p:seq concurrent="1" nextAc="seek">
              <p:cTn id="42" restart="whenNotActive" fill="hold" evtFilter="cancelBubble" nodeType="interactiveSeq">
                <p:stCondLst>
                  <p:cond evt="onClick" delay="0">
                    <p:tgtEl>
                      <p:spTgt spid="27"/>
                    </p:tgtEl>
                  </p:cond>
                </p:stCondLst>
                <p:endSync evt="end" delay="0">
                  <p:rtn val="all"/>
                </p:endSync>
                <p:childTnLst>
                  <p:par>
                    <p:cTn id="43" fill="hold">
                      <p:stCondLst>
                        <p:cond delay="0"/>
                      </p:stCondLst>
                      <p:childTnLst>
                        <p:par>
                          <p:cTn id="44" fill="hold">
                            <p:stCondLst>
                              <p:cond delay="0"/>
                            </p:stCondLst>
                            <p:childTnLst>
                              <p:par>
                                <p:cTn id="45" presetID="18" presetClass="exit" presetSubtype="12" fill="hold" nodeType="clickEffect">
                                  <p:stCondLst>
                                    <p:cond delay="0"/>
                                  </p:stCondLst>
                                  <p:childTnLst>
                                    <p:animEffect transition="out" filter="strips(downLeft)">
                                      <p:cBhvr>
                                        <p:cTn id="46" dur="500"/>
                                        <p:tgtEl>
                                          <p:spTgt spid="27"/>
                                        </p:tgtEl>
                                      </p:cBhvr>
                                    </p:animEffect>
                                    <p:set>
                                      <p:cBhvr>
                                        <p:cTn id="47" dur="1" fill="hold">
                                          <p:stCondLst>
                                            <p:cond delay="499"/>
                                          </p:stCondLst>
                                        </p:cTn>
                                        <p:tgtEl>
                                          <p:spTgt spid="27"/>
                                        </p:tgtEl>
                                        <p:attrNameLst>
                                          <p:attrName>style.visibility</p:attrName>
                                        </p:attrNameLst>
                                      </p:cBhvr>
                                      <p:to>
                                        <p:strVal val="hidden"/>
                                      </p:to>
                                    </p:set>
                                  </p:childTnLst>
                                </p:cTn>
                              </p:par>
                              <p:par>
                                <p:cTn id="48" presetID="18" presetClass="exit" presetSubtype="12" fill="hold" nodeType="withEffect">
                                  <p:stCondLst>
                                    <p:cond delay="0"/>
                                  </p:stCondLst>
                                  <p:childTnLst>
                                    <p:animEffect transition="out" filter="strips(downLeft)">
                                      <p:cBhvr>
                                        <p:cTn id="49" dur="500"/>
                                        <p:tgtEl>
                                          <p:spTgt spid="20"/>
                                        </p:tgtEl>
                                      </p:cBhvr>
                                    </p:animEffect>
                                    <p:set>
                                      <p:cBhvr>
                                        <p:cTn id="50" dur="1" fill="hold">
                                          <p:stCondLst>
                                            <p:cond delay="499"/>
                                          </p:stCondLst>
                                        </p:cTn>
                                        <p:tgtEl>
                                          <p:spTgt spid="20"/>
                                        </p:tgtEl>
                                        <p:attrNameLst>
                                          <p:attrName>style.visibility</p:attrName>
                                        </p:attrNameLst>
                                      </p:cBhvr>
                                      <p:to>
                                        <p:strVal val="hidden"/>
                                      </p:to>
                                    </p:set>
                                  </p:childTnLst>
                                </p:cTn>
                              </p:par>
                              <p:par>
                                <p:cTn id="51" presetID="18" presetClass="exit" presetSubtype="12" fill="hold" nodeType="withEffect">
                                  <p:stCondLst>
                                    <p:cond delay="0"/>
                                  </p:stCondLst>
                                  <p:childTnLst>
                                    <p:animEffect transition="out" filter="strips(downLeft)">
                                      <p:cBhvr>
                                        <p:cTn id="52" dur="500"/>
                                        <p:tgtEl>
                                          <p:spTgt spid="18"/>
                                        </p:tgtEl>
                                      </p:cBhvr>
                                    </p:animEffect>
                                    <p:set>
                                      <p:cBhvr>
                                        <p:cTn id="53" dur="1" fill="hold">
                                          <p:stCondLst>
                                            <p:cond delay="499"/>
                                          </p:stCondLst>
                                        </p:cTn>
                                        <p:tgtEl>
                                          <p:spTgt spid="18"/>
                                        </p:tgtEl>
                                        <p:attrNameLst>
                                          <p:attrName>style.visibility</p:attrName>
                                        </p:attrNameLst>
                                      </p:cBhvr>
                                      <p:to>
                                        <p:strVal val="hidden"/>
                                      </p:to>
                                    </p:set>
                                  </p:childTnLst>
                                </p:cTn>
                              </p:par>
                              <p:par>
                                <p:cTn id="54" presetID="18" presetClass="exit" presetSubtype="12" fill="hold" grpId="0" nodeType="withEffect">
                                  <p:stCondLst>
                                    <p:cond delay="0"/>
                                  </p:stCondLst>
                                  <p:childTnLst>
                                    <p:animEffect transition="out" filter="strips(downLeft)">
                                      <p:cBhvr>
                                        <p:cTn id="55" dur="500"/>
                                        <p:tgtEl>
                                          <p:spTgt spid="29"/>
                                        </p:tgtEl>
                                      </p:cBhvr>
                                    </p:animEffect>
                                    <p:set>
                                      <p:cBhvr>
                                        <p:cTn id="56" dur="1" fill="hold">
                                          <p:stCondLst>
                                            <p:cond delay="499"/>
                                          </p:stCondLst>
                                        </p:cTn>
                                        <p:tgtEl>
                                          <p:spTgt spid="29"/>
                                        </p:tgtEl>
                                        <p:attrNameLst>
                                          <p:attrName>style.visibility</p:attrName>
                                        </p:attrNameLst>
                                      </p:cBhvr>
                                      <p:to>
                                        <p:strVal val="hidden"/>
                                      </p:to>
                                    </p:set>
                                  </p:childTnLst>
                                </p:cTn>
                              </p:par>
                            </p:childTnLst>
                          </p:cTn>
                        </p:par>
                        <p:par>
                          <p:cTn id="57" fill="hold">
                            <p:stCondLst>
                              <p:cond delay="500"/>
                            </p:stCondLst>
                            <p:childTnLst>
                              <p:par>
                                <p:cTn id="58" presetID="53"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childTnLst>
                          </p:cTn>
                        </p:par>
                        <p:par>
                          <p:cTn id="63" fill="hold">
                            <p:stCondLst>
                              <p:cond delay="1000"/>
                            </p:stCondLst>
                            <p:childTnLst>
                              <p:par>
                                <p:cTn id="64" presetID="27" presetClass="emph" presetSubtype="0" repeatCount="3000" fill="hold" grpId="1" nodeType="afterEffect">
                                  <p:stCondLst>
                                    <p:cond delay="0"/>
                                  </p:stCondLst>
                                  <p:childTnLst>
                                    <p:animClr clrSpc="rgb" dir="cw">
                                      <p:cBhvr override="childStyle">
                                        <p:cTn id="65" dur="250" autoRev="1" fill="hold"/>
                                        <p:tgtEl>
                                          <p:spTgt spid="23"/>
                                        </p:tgtEl>
                                        <p:attrNameLst>
                                          <p:attrName>style.color</p:attrName>
                                        </p:attrNameLst>
                                      </p:cBhvr>
                                      <p:to>
                                        <a:schemeClr val="folHlink"/>
                                      </p:to>
                                    </p:animClr>
                                    <p:animClr clrSpc="rgb" dir="cw">
                                      <p:cBhvr>
                                        <p:cTn id="66" dur="250" autoRev="1" fill="hold"/>
                                        <p:tgtEl>
                                          <p:spTgt spid="23"/>
                                        </p:tgtEl>
                                        <p:attrNameLst>
                                          <p:attrName>fillcolor</p:attrName>
                                        </p:attrNameLst>
                                      </p:cBhvr>
                                      <p:to>
                                        <a:schemeClr val="folHlink"/>
                                      </p:to>
                                    </p:animClr>
                                    <p:set>
                                      <p:cBhvr>
                                        <p:cTn id="67" dur="250" autoRev="1" fill="hold"/>
                                        <p:tgtEl>
                                          <p:spTgt spid="23"/>
                                        </p:tgtEl>
                                        <p:attrNameLst>
                                          <p:attrName>fill.type</p:attrName>
                                        </p:attrNameLst>
                                      </p:cBhvr>
                                      <p:to>
                                        <p:strVal val="solid"/>
                                      </p:to>
                                    </p:set>
                                    <p:set>
                                      <p:cBhvr>
                                        <p:cTn id="68" dur="250" autoRev="1" fill="hold"/>
                                        <p:tgtEl>
                                          <p:spTgt spid="23"/>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69" restart="whenNotActive" fill="hold" evtFilter="cancelBubble" nodeType="interactiveSeq">
                <p:stCondLst>
                  <p:cond evt="onClick" delay="0">
                    <p:tgtEl>
                      <p:spTgt spid="14"/>
                    </p:tgtEl>
                  </p:cond>
                </p:stCondLst>
                <p:endSync evt="end" delay="0">
                  <p:rtn val="all"/>
                </p:endSync>
                <p:childTnLst>
                  <p:par>
                    <p:cTn id="70" fill="hold">
                      <p:stCondLst>
                        <p:cond delay="0"/>
                      </p:stCondLst>
                      <p:childTnLst>
                        <p:par>
                          <p:cTn id="71" fill="hold">
                            <p:stCondLst>
                              <p:cond delay="0"/>
                            </p:stCondLst>
                            <p:childTnLst>
                              <p:par>
                                <p:cTn id="72" presetID="18" presetClass="exit" presetSubtype="12" fill="hold" grpId="0" nodeType="withEffect">
                                  <p:stCondLst>
                                    <p:cond delay="0"/>
                                  </p:stCondLst>
                                  <p:childTnLst>
                                    <p:animEffect transition="out" filter="strips(downLeft)">
                                      <p:cBhvr>
                                        <p:cTn id="73" dur="500"/>
                                        <p:tgtEl>
                                          <p:spTgt spid="15"/>
                                        </p:tgtEl>
                                      </p:cBhvr>
                                    </p:animEffect>
                                    <p:set>
                                      <p:cBhvr>
                                        <p:cTn id="74" dur="1" fill="hold">
                                          <p:stCondLst>
                                            <p:cond delay="499"/>
                                          </p:stCondLst>
                                        </p:cTn>
                                        <p:tgtEl>
                                          <p:spTgt spid="15"/>
                                        </p:tgtEl>
                                        <p:attrNameLst>
                                          <p:attrName>style.visibility</p:attrName>
                                        </p:attrNameLst>
                                      </p:cBhvr>
                                      <p:to>
                                        <p:strVal val="hidden"/>
                                      </p:to>
                                    </p:set>
                                  </p:childTnLst>
                                </p:cTn>
                              </p:par>
                              <p:par>
                                <p:cTn id="75" presetID="18" presetClass="exit" presetSubtype="12" fill="hold" nodeType="withEffect">
                                  <p:stCondLst>
                                    <p:cond delay="0"/>
                                  </p:stCondLst>
                                  <p:childTnLst>
                                    <p:animEffect transition="out" filter="strips(downLeft)">
                                      <p:cBhvr>
                                        <p:cTn id="76" dur="500"/>
                                        <p:tgtEl>
                                          <p:spTgt spid="14"/>
                                        </p:tgtEl>
                                      </p:cBhvr>
                                    </p:animEffect>
                                    <p:set>
                                      <p:cBhvr>
                                        <p:cTn id="77" dur="1" fill="hold">
                                          <p:stCondLst>
                                            <p:cond delay="499"/>
                                          </p:stCondLst>
                                        </p:cTn>
                                        <p:tgtEl>
                                          <p:spTgt spid="14"/>
                                        </p:tgtEl>
                                        <p:attrNameLst>
                                          <p:attrName>style.visibility</p:attrName>
                                        </p:attrNameLst>
                                      </p:cBhvr>
                                      <p:to>
                                        <p:strVal val="hidden"/>
                                      </p:to>
                                    </p:set>
                                  </p:childTnLst>
                                </p:cTn>
                              </p:par>
                              <p:par>
                                <p:cTn id="78" presetID="18" presetClass="exit" presetSubtype="12" fill="hold" nodeType="withEffect">
                                  <p:stCondLst>
                                    <p:cond delay="0"/>
                                  </p:stCondLst>
                                  <p:childTnLst>
                                    <p:animEffect transition="out" filter="strips(downLeft)">
                                      <p:cBhvr>
                                        <p:cTn id="79" dur="500"/>
                                        <p:tgtEl>
                                          <p:spTgt spid="21"/>
                                        </p:tgtEl>
                                      </p:cBhvr>
                                    </p:animEffect>
                                    <p:set>
                                      <p:cBhvr>
                                        <p:cTn id="80" dur="1" fill="hold">
                                          <p:stCondLst>
                                            <p:cond delay="499"/>
                                          </p:stCondLst>
                                        </p:cTn>
                                        <p:tgtEl>
                                          <p:spTgt spid="21"/>
                                        </p:tgtEl>
                                        <p:attrNameLst>
                                          <p:attrName>style.visibility</p:attrName>
                                        </p:attrNameLst>
                                      </p:cBhvr>
                                      <p:to>
                                        <p:strVal val="hidden"/>
                                      </p:to>
                                    </p:set>
                                  </p:childTnLst>
                                </p:cTn>
                              </p:par>
                              <p:par>
                                <p:cTn id="81" presetID="18" presetClass="exit" presetSubtype="12" fill="hold" nodeType="withEffect">
                                  <p:stCondLst>
                                    <p:cond delay="0"/>
                                  </p:stCondLst>
                                  <p:childTnLst>
                                    <p:animEffect transition="out" filter="strips(downLeft)">
                                      <p:cBhvr>
                                        <p:cTn id="82" dur="500"/>
                                        <p:tgtEl>
                                          <p:spTgt spid="26"/>
                                        </p:tgtEl>
                                      </p:cBhvr>
                                    </p:animEffect>
                                    <p:set>
                                      <p:cBhvr>
                                        <p:cTn id="83" dur="1" fill="hold">
                                          <p:stCondLst>
                                            <p:cond delay="499"/>
                                          </p:stCondLst>
                                        </p:cTn>
                                        <p:tgtEl>
                                          <p:spTgt spid="26"/>
                                        </p:tgtEl>
                                        <p:attrNameLst>
                                          <p:attrName>style.visibility</p:attrName>
                                        </p:attrNameLst>
                                      </p:cBhvr>
                                      <p:to>
                                        <p:strVal val="hidden"/>
                                      </p:to>
                                    </p:set>
                                  </p:childTnLst>
                                </p:cTn>
                              </p:par>
                            </p:childTnLst>
                          </p:cTn>
                        </p:par>
                        <p:par>
                          <p:cTn id="84" fill="hold">
                            <p:stCondLst>
                              <p:cond delay="500"/>
                            </p:stCondLst>
                            <p:childTnLst>
                              <p:par>
                                <p:cTn id="85" presetID="53" presetClass="entr" presetSubtype="0"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500" fill="hold"/>
                                        <p:tgtEl>
                                          <p:spTgt spid="16"/>
                                        </p:tgtEl>
                                        <p:attrNameLst>
                                          <p:attrName>ppt_w</p:attrName>
                                        </p:attrNameLst>
                                      </p:cBhvr>
                                      <p:tavLst>
                                        <p:tav tm="0">
                                          <p:val>
                                            <p:fltVal val="0"/>
                                          </p:val>
                                        </p:tav>
                                        <p:tav tm="100000">
                                          <p:val>
                                            <p:strVal val="#ppt_w"/>
                                          </p:val>
                                        </p:tav>
                                      </p:tavLst>
                                    </p:anim>
                                    <p:anim calcmode="lin" valueType="num">
                                      <p:cBhvr>
                                        <p:cTn id="88" dur="500" fill="hold"/>
                                        <p:tgtEl>
                                          <p:spTgt spid="16"/>
                                        </p:tgtEl>
                                        <p:attrNameLst>
                                          <p:attrName>ppt_h</p:attrName>
                                        </p:attrNameLst>
                                      </p:cBhvr>
                                      <p:tavLst>
                                        <p:tav tm="0">
                                          <p:val>
                                            <p:fltVal val="0"/>
                                          </p:val>
                                        </p:tav>
                                        <p:tav tm="100000">
                                          <p:val>
                                            <p:strVal val="#ppt_h"/>
                                          </p:val>
                                        </p:tav>
                                      </p:tavLst>
                                    </p:anim>
                                    <p:animEffect transition="in" filter="fade">
                                      <p:cBhvr>
                                        <p:cTn id="89" dur="500"/>
                                        <p:tgtEl>
                                          <p:spTgt spid="16"/>
                                        </p:tgtEl>
                                      </p:cBhvr>
                                    </p:animEffect>
                                  </p:childTnLst>
                                </p:cTn>
                              </p:par>
                            </p:childTnLst>
                          </p:cTn>
                        </p:par>
                      </p:childTnLst>
                    </p:cTn>
                  </p:par>
                </p:childTnLst>
              </p:cTn>
              <p:nextCondLst>
                <p:cond evt="onClick" delay="0">
                  <p:tgtEl>
                    <p:spTgt spid="14"/>
                  </p:tgtEl>
                </p:cond>
              </p:nextCondLst>
            </p:seq>
          </p:childTnLst>
        </p:cTn>
      </p:par>
    </p:tnLst>
    <p:bldLst>
      <p:bldP spid="29" grpId="0" animBg="1"/>
      <p:bldP spid="15" grpId="0" animBg="1"/>
      <p:bldP spid="22" grpId="0" animBg="1"/>
      <p:bldP spid="22" grpId="1" animBg="1"/>
      <p:bldP spid="23" grpId="0" animBg="1"/>
      <p:bldP spid="23" grpId="1" animBg="1"/>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529"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email"/>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179512" y="188640"/>
            <a:ext cx="3384376"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Активный отдых курорты </a:t>
            </a:r>
          </a:p>
        </p:txBody>
      </p:sp>
      <p:sp>
        <p:nvSpPr>
          <p:cNvPr id="29" name="Прямоугольник 28"/>
          <p:cNvSpPr/>
          <p:nvPr/>
        </p:nvSpPr>
        <p:spPr>
          <a:xfrm>
            <a:off x="0" y="3732213"/>
            <a:ext cx="9144000" cy="3068637"/>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800" b="1" dirty="0">
              <a:solidFill>
                <a:schemeClr val="tx1"/>
              </a:solidFill>
              <a:latin typeface="Monotype Corsiva" pitchFamily="66" charset="0"/>
            </a:endParaRPr>
          </a:p>
          <a:p>
            <a:pPr algn="r" fontAlgn="auto">
              <a:spcBef>
                <a:spcPts val="0"/>
              </a:spcBef>
              <a:spcAft>
                <a:spcPts val="0"/>
              </a:spcAft>
              <a:defRPr/>
            </a:pPr>
            <a:r>
              <a:rPr lang="ru-RU" sz="2800" b="1" dirty="0">
                <a:solidFill>
                  <a:schemeClr val="tx1"/>
                </a:solidFill>
                <a:latin typeface="Monotype Corsiva" pitchFamily="66" charset="0"/>
              </a:rPr>
              <a:t>Горнолыжный курорт  «Долина»</a:t>
            </a:r>
            <a:endParaRPr lang="ru-RU" sz="2000" dirty="0">
              <a:solidFill>
                <a:schemeClr val="tx1"/>
              </a:solidFill>
            </a:endParaRPr>
          </a:p>
          <a:p>
            <a:pPr algn="ctr" fontAlgn="auto">
              <a:spcBef>
                <a:spcPts val="0"/>
              </a:spcBef>
              <a:spcAft>
                <a:spcPts val="0"/>
              </a:spcAft>
              <a:defRPr/>
            </a:pPr>
            <a:r>
              <a:rPr lang="ru-RU" sz="2000" dirty="0">
                <a:solidFill>
                  <a:schemeClr val="tx1"/>
                </a:solidFill>
              </a:rPr>
              <a:t>«Оренбургская Швейцария» - так по праву называют эти места с живописнейшей природой и удивительными и разнообразными ландшафтами. Здесь каждый найдет тот отдых, который его привлекает.</a:t>
            </a:r>
            <a:br>
              <a:rPr lang="ru-RU" sz="2000" dirty="0">
                <a:solidFill>
                  <a:schemeClr val="tx1"/>
                </a:solidFill>
              </a:rPr>
            </a:br>
            <a:r>
              <a:rPr lang="ru-RU" sz="2000" dirty="0">
                <a:solidFill>
                  <a:schemeClr val="tx1"/>
                </a:solidFill>
              </a:rPr>
              <a:t>На склонах горы Кувандык стремительные спуски, захватывающие дух застывшие в камне волны склонов -  эти прелести для любителей зимних забав.  Река Сакмара - излюбленное место байдарочного сплава в весенне-летний период. Если вас манит небо – то тогда вам точно стоит испытать силы на дельтаплане или на мотодельтаплане</a:t>
            </a:r>
          </a:p>
          <a:p>
            <a:pPr algn="ctr" fontAlgn="auto">
              <a:spcBef>
                <a:spcPts val="0"/>
              </a:spcBef>
              <a:spcAft>
                <a:spcPts val="0"/>
              </a:spcAft>
              <a:defRPr/>
            </a:pPr>
            <a:endParaRPr lang="ru-RU" sz="2000" dirty="0"/>
          </a:p>
          <a:p>
            <a:pPr algn="ctr" fontAlgn="auto">
              <a:spcBef>
                <a:spcPts val="0"/>
              </a:spcBef>
              <a:spcAft>
                <a:spcPts val="0"/>
              </a:spcAft>
              <a:defRPr/>
            </a:pPr>
            <a:endParaRPr lang="ru-RU" sz="2000" dirty="0">
              <a:solidFill>
                <a:schemeClr val="tx1"/>
              </a:solidFill>
            </a:endParaRPr>
          </a:p>
        </p:txBody>
      </p:sp>
      <p:sp>
        <p:nvSpPr>
          <p:cNvPr id="17" name="Скругленный прямоугольник 16"/>
          <p:cNvSpPr/>
          <p:nvPr/>
        </p:nvSpPr>
        <p:spPr>
          <a:xfrm>
            <a:off x="2339975" y="620713"/>
            <a:ext cx="863600" cy="863600"/>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p:cNvPicPr/>
          <p:nvPr/>
        </p:nvPicPr>
        <p:blipFill>
          <a:blip r:embed="rId5" cstate="email"/>
          <a:stretch>
            <a:fillRect/>
          </a:stretch>
        </p:blipFill>
        <p:spPr bwMode="auto">
          <a:xfrm>
            <a:off x="4284663" y="260350"/>
            <a:ext cx="4464050" cy="3529013"/>
          </a:xfrm>
          <a:prstGeom prst="rect">
            <a:avLst/>
          </a:prstGeom>
          <a:ln>
            <a:solidFill>
              <a:schemeClr val="bg2">
                <a:lumMod val="50000"/>
              </a:schemeClr>
            </a:solidFill>
          </a:ln>
          <a:effectLst/>
        </p:spPr>
      </p:pic>
      <p:pic>
        <p:nvPicPr>
          <p:cNvPr id="20" name="Рисунок 19">
            <a:hlinkClick r:id="rId6" action="ppaction://hlinksldjump" tooltip="дельтаплан  над &quot;Долиной&quot;"/>
          </p:cNvPr>
          <p:cNvPicPr/>
          <p:nvPr/>
        </p:nvPicPr>
        <p:blipFill>
          <a:blip r:embed="rId7" cstate="email"/>
          <a:stretch>
            <a:fillRect/>
          </a:stretch>
        </p:blipFill>
        <p:spPr bwMode="auto">
          <a:xfrm>
            <a:off x="250825" y="1443038"/>
            <a:ext cx="2952750" cy="2663825"/>
          </a:xfrm>
          <a:prstGeom prst="rect">
            <a:avLst/>
          </a:prstGeom>
          <a:ln>
            <a:solidFill>
              <a:schemeClr val="bg2">
                <a:lumMod val="50000"/>
              </a:schemeClr>
            </a:solidFill>
          </a:ln>
          <a:effectLst/>
        </p:spPr>
      </p:pic>
      <p:sp>
        <p:nvSpPr>
          <p:cNvPr id="15" name="Прямоугольник 14"/>
          <p:cNvSpPr/>
          <p:nvPr/>
        </p:nvSpPr>
        <p:spPr>
          <a:xfrm>
            <a:off x="0" y="3257550"/>
            <a:ext cx="9144000" cy="3600450"/>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                                                        </a:t>
            </a:r>
          </a:p>
          <a:p>
            <a:pPr algn="ctr" fontAlgn="auto">
              <a:spcBef>
                <a:spcPts val="0"/>
              </a:spcBef>
              <a:spcAft>
                <a:spcPts val="0"/>
              </a:spcAft>
              <a:defRPr/>
            </a:pPr>
            <a:r>
              <a:rPr lang="ru-RU" sz="2400" b="1" dirty="0">
                <a:solidFill>
                  <a:schemeClr val="tx1"/>
                </a:solidFill>
                <a:latin typeface="Monotype Corsiva" pitchFamily="66" charset="0"/>
              </a:rPr>
              <a:t>                                            </a:t>
            </a:r>
          </a:p>
          <a:p>
            <a:pPr algn="ctr" fontAlgn="auto">
              <a:spcBef>
                <a:spcPts val="0"/>
              </a:spcBef>
              <a:spcAft>
                <a:spcPts val="0"/>
              </a:spcAft>
              <a:defRPr/>
            </a:pPr>
            <a:r>
              <a:rPr lang="ru-RU" sz="2400" b="1" dirty="0">
                <a:solidFill>
                  <a:schemeClr val="tx1"/>
                </a:solidFill>
                <a:latin typeface="Monotype Corsiva" pitchFamily="66" charset="0"/>
              </a:rPr>
              <a:t>  </a:t>
            </a:r>
          </a:p>
          <a:p>
            <a:pPr algn="ctr" fontAlgn="auto">
              <a:spcBef>
                <a:spcPts val="0"/>
              </a:spcBef>
              <a:spcAft>
                <a:spcPts val="0"/>
              </a:spcAft>
              <a:defRPr/>
            </a:pPr>
            <a:r>
              <a:rPr lang="ru-RU" sz="2400" b="1" dirty="0">
                <a:solidFill>
                  <a:schemeClr val="tx1"/>
                </a:solidFill>
                <a:latin typeface="Monotype Corsiva" pitchFamily="66" charset="0"/>
              </a:rPr>
              <a:t>Бальнеологические здравницы  Оренбуржья</a:t>
            </a:r>
          </a:p>
          <a:p>
            <a:pPr algn="ctr" fontAlgn="auto">
              <a:spcBef>
                <a:spcPts val="0"/>
              </a:spcBef>
              <a:spcAft>
                <a:spcPts val="0"/>
              </a:spcAft>
              <a:defRPr/>
            </a:pPr>
            <a:r>
              <a:rPr lang="ru-RU" sz="2000" dirty="0">
                <a:solidFill>
                  <a:schemeClr val="tx1"/>
                </a:solidFill>
              </a:rPr>
              <a:t>Далеко за пределами Оренбургской области известен курорт </a:t>
            </a:r>
            <a:r>
              <a:rPr lang="ru-RU" sz="2000" b="1" dirty="0">
                <a:solidFill>
                  <a:schemeClr val="tx1"/>
                </a:solidFill>
              </a:rPr>
              <a:t>"Гай", </a:t>
            </a:r>
            <a:r>
              <a:rPr lang="ru-RU" sz="2000" dirty="0">
                <a:solidFill>
                  <a:schemeClr val="tx1"/>
                </a:solidFill>
              </a:rPr>
              <a:t>действующий на кислых, железистых сульфатно-натриевых водах с высоким содержанием алюминия, меди, железа . </a:t>
            </a:r>
          </a:p>
          <a:p>
            <a:pPr algn="ctr" fontAlgn="auto">
              <a:spcBef>
                <a:spcPts val="0"/>
              </a:spcBef>
              <a:spcAft>
                <a:spcPts val="0"/>
              </a:spcAft>
              <a:defRPr/>
            </a:pPr>
            <a:r>
              <a:rPr lang="ru-RU" sz="2000" dirty="0">
                <a:solidFill>
                  <a:schemeClr val="tx1"/>
                </a:solidFill>
              </a:rPr>
              <a:t>Эта вода и грязи с озера Купоросного используются для лечения органов движения и нервной системы.</a:t>
            </a:r>
            <a:r>
              <a:rPr lang="ru-RU" sz="2000" b="1" dirty="0">
                <a:solidFill>
                  <a:schemeClr val="tx1"/>
                </a:solidFill>
                <a:latin typeface="Monotype Corsiva" pitchFamily="66" charset="0"/>
              </a:rPr>
              <a:t> </a:t>
            </a:r>
          </a:p>
          <a:p>
            <a:pPr algn="ctr" fontAlgn="auto">
              <a:spcBef>
                <a:spcPts val="0"/>
              </a:spcBef>
              <a:spcAft>
                <a:spcPts val="0"/>
              </a:spcAft>
              <a:defRPr/>
            </a:pPr>
            <a:r>
              <a:rPr lang="ru-RU" sz="2000" dirty="0">
                <a:solidFill>
                  <a:schemeClr val="tx1"/>
                </a:solidFill>
              </a:rPr>
              <a:t>Образованию грязей  Дунина озера способствует сине-зеленые и диатомовые водоросли, в большом количестве развивающиеся в солоноватой воде озера </a:t>
            </a:r>
            <a:r>
              <a:rPr lang="ru-RU" sz="2000" b="1" dirty="0">
                <a:solidFill>
                  <a:schemeClr val="tx1"/>
                </a:solidFill>
              </a:rPr>
              <a:t>Соль-Илецка</a:t>
            </a:r>
            <a:r>
              <a:rPr lang="ru-RU" sz="2000" dirty="0">
                <a:solidFill>
                  <a:schemeClr val="tx1"/>
                </a:solidFill>
              </a:rPr>
              <a:t>. Тонкие и нежные нитчатые водоросли, отмирая и падая на дно, вместе с отмирающими рачками </a:t>
            </a:r>
            <a:r>
              <a:rPr lang="ru-RU" sz="2000" dirty="0" err="1">
                <a:solidFill>
                  <a:schemeClr val="tx1"/>
                </a:solidFill>
              </a:rPr>
              <a:t>Артемия</a:t>
            </a:r>
            <a:r>
              <a:rPr lang="ru-RU" sz="2000" dirty="0">
                <a:solidFill>
                  <a:schemeClr val="tx1"/>
                </a:solidFill>
              </a:rPr>
              <a:t> и их икринками из года в год способствуют </a:t>
            </a:r>
            <a:r>
              <a:rPr lang="ru-RU" sz="2000" dirty="0" err="1">
                <a:solidFill>
                  <a:schemeClr val="tx1"/>
                </a:solidFill>
              </a:rPr>
              <a:t>грязенакоплению</a:t>
            </a:r>
            <a:r>
              <a:rPr lang="ru-RU" sz="2000" dirty="0">
                <a:solidFill>
                  <a:schemeClr val="tx1"/>
                </a:solidFill>
              </a:rPr>
              <a:t> на дне Дунина озера. </a:t>
            </a:r>
          </a:p>
          <a:p>
            <a:pPr algn="ctr" fontAlgn="auto">
              <a:spcBef>
                <a:spcPts val="0"/>
              </a:spcBef>
              <a:spcAft>
                <a:spcPts val="0"/>
              </a:spcAft>
              <a:defRPr/>
            </a:pPr>
            <a:endParaRPr lang="ru-RU" sz="2000" dirty="0"/>
          </a:p>
          <a:p>
            <a:pPr algn="ctr" fontAlgn="auto">
              <a:spcBef>
                <a:spcPts val="0"/>
              </a:spcBef>
              <a:spcAft>
                <a:spcPts val="0"/>
              </a:spcAft>
              <a:defRPr/>
            </a:pPr>
            <a:r>
              <a:rPr lang="ru-RU" sz="2000" dirty="0"/>
              <a:t> </a:t>
            </a:r>
            <a:endParaRPr lang="ru-RU" sz="2000" dirty="0">
              <a:solidFill>
                <a:schemeClr val="tx1"/>
              </a:solidFill>
            </a:endParaRPr>
          </a:p>
          <a:p>
            <a:pPr algn="ctr" fontAlgn="auto">
              <a:spcBef>
                <a:spcPts val="0"/>
              </a:spcBef>
              <a:spcAft>
                <a:spcPts val="0"/>
              </a:spcAft>
              <a:defRPr/>
            </a:pPr>
            <a:endParaRPr lang="ru-RU" sz="2000" dirty="0">
              <a:solidFill>
                <a:schemeClr val="tx1"/>
              </a:solidFill>
            </a:endParaRPr>
          </a:p>
          <a:p>
            <a:pPr algn="ctr" fontAlgn="auto">
              <a:spcBef>
                <a:spcPts val="0"/>
              </a:spcBef>
              <a:spcAft>
                <a:spcPts val="0"/>
              </a:spcAft>
              <a:defRPr/>
            </a:pPr>
            <a:r>
              <a:rPr lang="ru-RU" sz="2000" b="1" dirty="0">
                <a:solidFill>
                  <a:schemeClr val="tx1"/>
                </a:solidFill>
                <a:latin typeface="Monotype Corsiva" pitchFamily="66" charset="0"/>
              </a:rPr>
              <a:t>  </a:t>
            </a:r>
          </a:p>
          <a:p>
            <a:pPr algn="ctr" fontAlgn="auto">
              <a:spcBef>
                <a:spcPts val="0"/>
              </a:spcBef>
              <a:spcAft>
                <a:spcPts val="0"/>
              </a:spcAft>
              <a:defRPr/>
            </a:pPr>
            <a:r>
              <a:rPr lang="ru-RU" sz="2000" dirty="0"/>
              <a:t/>
            </a:r>
            <a:br>
              <a:rPr lang="ru-RU" sz="2000" dirty="0"/>
            </a:br>
            <a:endParaRPr lang="ru-RU" sz="2000" dirty="0"/>
          </a:p>
        </p:txBody>
      </p:sp>
      <p:pic>
        <p:nvPicPr>
          <p:cNvPr id="14" name="Содержимое 5" descr="Букабайские изваяния.jpg"/>
          <p:cNvPicPr>
            <a:picLocks noChangeAspect="1"/>
          </p:cNvPicPr>
          <p:nvPr/>
        </p:nvPicPr>
        <p:blipFill>
          <a:blip r:embed="rId8" cstate="email"/>
          <a:stretch>
            <a:fillRect/>
          </a:stretch>
        </p:blipFill>
        <p:spPr>
          <a:xfrm>
            <a:off x="4787900" y="165100"/>
            <a:ext cx="4073525" cy="3103563"/>
          </a:xfrm>
          <a:prstGeom prst="rect">
            <a:avLst/>
          </a:prstGeom>
          <a:blipFill>
            <a:blip r:embed="rId9"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
        <p:nvSpPr>
          <p:cNvPr id="16" name="Блок-схема: знак завершения 15">
            <a:hlinkClick r:id="rId10"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К списку</a:t>
            </a:r>
            <a:r>
              <a:rPr lang="ru-RU" dirty="0"/>
              <a:t> </a:t>
            </a:r>
          </a:p>
        </p:txBody>
      </p:sp>
      <p:sp>
        <p:nvSpPr>
          <p:cNvPr id="22" name="Блок-схема: узел 21"/>
          <p:cNvSpPr/>
          <p:nvPr/>
        </p:nvSpPr>
        <p:spPr>
          <a:xfrm>
            <a:off x="2700338" y="1916113"/>
            <a:ext cx="358775"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Блок-схема: узел 22"/>
          <p:cNvSpPr/>
          <p:nvPr/>
        </p:nvSpPr>
        <p:spPr>
          <a:xfrm>
            <a:off x="3132138" y="1773238"/>
            <a:ext cx="360362"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6" name="Содержимое 5" descr="Букабайские изваяния.jpg">
            <a:hlinkClick r:id="rId6" action="ppaction://hlinksldjump" tooltip="лечебные грязи Соль-Илецка "/>
          </p:cNvPr>
          <p:cNvPicPr>
            <a:picLocks noChangeAspect="1"/>
          </p:cNvPicPr>
          <p:nvPr/>
        </p:nvPicPr>
        <p:blipFill>
          <a:blip r:embed="rId11" cstate="email"/>
          <a:stretch>
            <a:fillRect/>
          </a:stretch>
        </p:blipFill>
        <p:spPr>
          <a:xfrm>
            <a:off x="2051050" y="333375"/>
            <a:ext cx="3168650" cy="2374900"/>
          </a:xfrm>
          <a:prstGeom prst="rect">
            <a:avLst/>
          </a:prstGeom>
          <a:blipFill>
            <a:blip r:embed="rId12"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pic>
        <p:nvPicPr>
          <p:cNvPr id="18" name="Рисунок 17"/>
          <p:cNvPicPr/>
          <p:nvPr/>
        </p:nvPicPr>
        <p:blipFill>
          <a:blip r:embed="rId13" cstate="email"/>
          <a:srcRect/>
          <a:stretch>
            <a:fillRect/>
          </a:stretch>
        </p:blipFill>
        <p:spPr bwMode="auto">
          <a:xfrm>
            <a:off x="2143125" y="500063"/>
            <a:ext cx="1800225" cy="2232025"/>
          </a:xfrm>
          <a:prstGeom prst="rect">
            <a:avLst/>
          </a:prstGeom>
          <a:ln>
            <a:solidFill>
              <a:schemeClr val="bg2">
                <a:lumMod val="50000"/>
              </a:schemeClr>
            </a:solidFill>
          </a:ln>
          <a:effectLst/>
        </p:spPr>
      </p:pic>
      <p:pic>
        <p:nvPicPr>
          <p:cNvPr id="21" name="Содержимое 5" descr="Букабайские изваяния.jpg">
            <a:hlinkClick r:id="rId6" action="ppaction://hlinksldjump" tooltip="лечебные грязи курорта Гай"/>
          </p:cNvPr>
          <p:cNvPicPr>
            <a:picLocks noChangeAspect="1"/>
          </p:cNvPicPr>
          <p:nvPr/>
        </p:nvPicPr>
        <p:blipFill>
          <a:blip r:embed="rId14" cstate="email"/>
          <a:stretch>
            <a:fillRect/>
          </a:stretch>
        </p:blipFill>
        <p:spPr>
          <a:xfrm>
            <a:off x="250825" y="1557338"/>
            <a:ext cx="2520950" cy="1743075"/>
          </a:xfrm>
          <a:prstGeom prst="rect">
            <a:avLst/>
          </a:prstGeom>
          <a:blipFill>
            <a:blip r:embed="rId15"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grpId="1"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7" presetClass="emph" presetSubtype="0" repeatCount="3000" fill="hold" grpId="0" nodeType="withEffect">
                                  <p:stCondLst>
                                    <p:cond delay="0"/>
                                  </p:stCondLst>
                                  <p:childTnLst>
                                    <p:animClr clrSpc="rgb" dir="cw">
                                      <p:cBhvr override="childStyle">
                                        <p:cTn id="11" dur="250" autoRev="1" fill="hold"/>
                                        <p:tgtEl>
                                          <p:spTgt spid="22"/>
                                        </p:tgtEl>
                                        <p:attrNameLst>
                                          <p:attrName>style.color</p:attrName>
                                        </p:attrNameLst>
                                      </p:cBhvr>
                                      <p:to>
                                        <a:schemeClr val="folHlink"/>
                                      </p:to>
                                    </p:animClr>
                                    <p:animClr clrSpc="rgb" dir="cw">
                                      <p:cBhvr>
                                        <p:cTn id="12" dur="250" autoRev="1" fill="hold"/>
                                        <p:tgtEl>
                                          <p:spTgt spid="22"/>
                                        </p:tgtEl>
                                        <p:attrNameLst>
                                          <p:attrName>fillcolor</p:attrName>
                                        </p:attrNameLst>
                                      </p:cBhvr>
                                      <p:to>
                                        <a:schemeClr val="folHlink"/>
                                      </p:to>
                                    </p:animClr>
                                    <p:set>
                                      <p:cBhvr>
                                        <p:cTn id="13" dur="250" autoRev="1" fill="hold"/>
                                        <p:tgtEl>
                                          <p:spTgt spid="22"/>
                                        </p:tgtEl>
                                        <p:attrNameLst>
                                          <p:attrName>fill.type</p:attrName>
                                        </p:attrNameLst>
                                      </p:cBhvr>
                                      <p:to>
                                        <p:strVal val="solid"/>
                                      </p:to>
                                    </p:set>
                                    <p:set>
                                      <p:cBhvr>
                                        <p:cTn id="14" dur="250" autoRev="1" fill="hold"/>
                                        <p:tgtEl>
                                          <p:spTgt spid="22"/>
                                        </p:tgtEl>
                                        <p:attrNameLst>
                                          <p:attrName>fill.on</p:attrName>
                                        </p:attrNameLst>
                                      </p:cBhvr>
                                      <p:to>
                                        <p:strVal val="true"/>
                                      </p:to>
                                    </p:set>
                                  </p:childTnLst>
                                </p:cTn>
                              </p:par>
                            </p:childTnLst>
                          </p:cTn>
                        </p:par>
                        <p:par>
                          <p:cTn id="15" fill="hold">
                            <p:stCondLst>
                              <p:cond delay="1500"/>
                            </p:stCondLst>
                            <p:childTnLst>
                              <p:par>
                                <p:cTn id="16" presetID="18" presetClass="entr" presetSubtype="1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strips(downLeft)">
                                      <p:cBhvr>
                                        <p:cTn id="18" dur="500"/>
                                        <p:tgtEl>
                                          <p:spTgt spid="27"/>
                                        </p:tgtEl>
                                      </p:cBhvr>
                                    </p:animEffect>
                                  </p:childTnLst>
                                </p:cTn>
                              </p:par>
                              <p:par>
                                <p:cTn id="19" presetID="18" presetClass="entr" presetSubtype="12"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strips(downLeft)">
                                      <p:cBhvr>
                                        <p:cTn id="21" dur="500"/>
                                        <p:tgtEl>
                                          <p:spTgt spid="20"/>
                                        </p:tgtEl>
                                      </p:cBhvr>
                                    </p:animEffect>
                                  </p:childTnLst>
                                </p:cTn>
                              </p:par>
                              <p:par>
                                <p:cTn id="22" presetID="18" presetClass="entr" presetSubtype="12"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strips(downLeft)">
                                      <p:cBhvr>
                                        <p:cTn id="24" dur="500"/>
                                        <p:tgtEl>
                                          <p:spTgt spid="18"/>
                                        </p:tgtEl>
                                      </p:cBhvr>
                                    </p:animEffect>
                                  </p:childTnLst>
                                </p:cTn>
                              </p:par>
                              <p:par>
                                <p:cTn id="25" presetID="18" presetClass="entr" presetSubtype="12"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strips(downLeft)">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strips(downLeft)">
                                      <p:cBhvr>
                                        <p:cTn id="32" dur="500"/>
                                        <p:tgtEl>
                                          <p:spTgt spid="14"/>
                                        </p:tgtEl>
                                      </p:cBhvr>
                                    </p:animEffect>
                                  </p:childTnLst>
                                </p:cTn>
                              </p:par>
                              <p:par>
                                <p:cTn id="33" presetID="18" presetClass="entr" presetSubtype="12"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trips(downLeft)">
                                      <p:cBhvr>
                                        <p:cTn id="35" dur="500"/>
                                        <p:tgtEl>
                                          <p:spTgt spid="26"/>
                                        </p:tgtEl>
                                      </p:cBhvr>
                                    </p:animEffect>
                                  </p:childTnLst>
                                </p:cTn>
                              </p:par>
                              <p:par>
                                <p:cTn id="36" presetID="18" presetClass="entr" presetSubtype="12" fill="hold"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trips(downLeft)">
                                      <p:cBhvr>
                                        <p:cTn id="38" dur="500"/>
                                        <p:tgtEl>
                                          <p:spTgt spid="21"/>
                                        </p:tgtEl>
                                      </p:cBhvr>
                                    </p:animEffect>
                                  </p:childTnLst>
                                </p:cTn>
                              </p:par>
                              <p:par>
                                <p:cTn id="39" presetID="18" presetClass="entr" presetSubtype="12"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strips(downLeft)">
                                      <p:cBhvr>
                                        <p:cTn id="41" dur="500"/>
                                        <p:tgtEl>
                                          <p:spTgt spid="15"/>
                                        </p:tgtEl>
                                      </p:cBhvr>
                                    </p:animEffect>
                                  </p:childTnLst>
                                </p:cTn>
                              </p:par>
                            </p:childTnLst>
                          </p:cTn>
                        </p:par>
                      </p:childTnLst>
                    </p:cTn>
                  </p:par>
                </p:childTnLst>
              </p:cTn>
              <p:nextCondLst>
                <p:cond evt="onClick" delay="0">
                  <p:tgtEl>
                    <p:spTgt spid="17"/>
                  </p:tgtEl>
                </p:cond>
              </p:nextCondLst>
            </p:seq>
            <p:seq concurrent="1" nextAc="seek">
              <p:cTn id="42" restart="whenNotActive" fill="hold" evtFilter="cancelBubble" nodeType="interactiveSeq">
                <p:stCondLst>
                  <p:cond evt="onClick" delay="0">
                    <p:tgtEl>
                      <p:spTgt spid="27"/>
                    </p:tgtEl>
                  </p:cond>
                </p:stCondLst>
                <p:endSync evt="end" delay="0">
                  <p:rtn val="all"/>
                </p:endSync>
                <p:childTnLst>
                  <p:par>
                    <p:cTn id="43" fill="hold">
                      <p:stCondLst>
                        <p:cond delay="0"/>
                      </p:stCondLst>
                      <p:childTnLst>
                        <p:par>
                          <p:cTn id="44" fill="hold">
                            <p:stCondLst>
                              <p:cond delay="0"/>
                            </p:stCondLst>
                            <p:childTnLst>
                              <p:par>
                                <p:cTn id="45" presetID="18" presetClass="exit" presetSubtype="12" fill="hold" nodeType="clickEffect">
                                  <p:stCondLst>
                                    <p:cond delay="0"/>
                                  </p:stCondLst>
                                  <p:childTnLst>
                                    <p:animEffect transition="out" filter="strips(downLeft)">
                                      <p:cBhvr>
                                        <p:cTn id="46" dur="500"/>
                                        <p:tgtEl>
                                          <p:spTgt spid="27"/>
                                        </p:tgtEl>
                                      </p:cBhvr>
                                    </p:animEffect>
                                    <p:set>
                                      <p:cBhvr>
                                        <p:cTn id="47" dur="1" fill="hold">
                                          <p:stCondLst>
                                            <p:cond delay="499"/>
                                          </p:stCondLst>
                                        </p:cTn>
                                        <p:tgtEl>
                                          <p:spTgt spid="27"/>
                                        </p:tgtEl>
                                        <p:attrNameLst>
                                          <p:attrName>style.visibility</p:attrName>
                                        </p:attrNameLst>
                                      </p:cBhvr>
                                      <p:to>
                                        <p:strVal val="hidden"/>
                                      </p:to>
                                    </p:set>
                                  </p:childTnLst>
                                </p:cTn>
                              </p:par>
                              <p:par>
                                <p:cTn id="48" presetID="18" presetClass="exit" presetSubtype="12" fill="hold" nodeType="withEffect">
                                  <p:stCondLst>
                                    <p:cond delay="0"/>
                                  </p:stCondLst>
                                  <p:childTnLst>
                                    <p:animEffect transition="out" filter="strips(downLeft)">
                                      <p:cBhvr>
                                        <p:cTn id="49" dur="500"/>
                                        <p:tgtEl>
                                          <p:spTgt spid="20"/>
                                        </p:tgtEl>
                                      </p:cBhvr>
                                    </p:animEffect>
                                    <p:set>
                                      <p:cBhvr>
                                        <p:cTn id="50" dur="1" fill="hold">
                                          <p:stCondLst>
                                            <p:cond delay="499"/>
                                          </p:stCondLst>
                                        </p:cTn>
                                        <p:tgtEl>
                                          <p:spTgt spid="20"/>
                                        </p:tgtEl>
                                        <p:attrNameLst>
                                          <p:attrName>style.visibility</p:attrName>
                                        </p:attrNameLst>
                                      </p:cBhvr>
                                      <p:to>
                                        <p:strVal val="hidden"/>
                                      </p:to>
                                    </p:set>
                                  </p:childTnLst>
                                </p:cTn>
                              </p:par>
                              <p:par>
                                <p:cTn id="51" presetID="18" presetClass="exit" presetSubtype="12" fill="hold" nodeType="withEffect">
                                  <p:stCondLst>
                                    <p:cond delay="0"/>
                                  </p:stCondLst>
                                  <p:childTnLst>
                                    <p:animEffect transition="out" filter="strips(downLeft)">
                                      <p:cBhvr>
                                        <p:cTn id="52" dur="500"/>
                                        <p:tgtEl>
                                          <p:spTgt spid="18"/>
                                        </p:tgtEl>
                                      </p:cBhvr>
                                    </p:animEffect>
                                    <p:set>
                                      <p:cBhvr>
                                        <p:cTn id="53" dur="1" fill="hold">
                                          <p:stCondLst>
                                            <p:cond delay="499"/>
                                          </p:stCondLst>
                                        </p:cTn>
                                        <p:tgtEl>
                                          <p:spTgt spid="18"/>
                                        </p:tgtEl>
                                        <p:attrNameLst>
                                          <p:attrName>style.visibility</p:attrName>
                                        </p:attrNameLst>
                                      </p:cBhvr>
                                      <p:to>
                                        <p:strVal val="hidden"/>
                                      </p:to>
                                    </p:set>
                                  </p:childTnLst>
                                </p:cTn>
                              </p:par>
                              <p:par>
                                <p:cTn id="54" presetID="18" presetClass="exit" presetSubtype="12" fill="hold" grpId="0" nodeType="withEffect">
                                  <p:stCondLst>
                                    <p:cond delay="0"/>
                                  </p:stCondLst>
                                  <p:childTnLst>
                                    <p:animEffect transition="out" filter="strips(downLeft)">
                                      <p:cBhvr>
                                        <p:cTn id="55" dur="500"/>
                                        <p:tgtEl>
                                          <p:spTgt spid="29"/>
                                        </p:tgtEl>
                                      </p:cBhvr>
                                    </p:animEffect>
                                    <p:set>
                                      <p:cBhvr>
                                        <p:cTn id="56" dur="1" fill="hold">
                                          <p:stCondLst>
                                            <p:cond delay="499"/>
                                          </p:stCondLst>
                                        </p:cTn>
                                        <p:tgtEl>
                                          <p:spTgt spid="29"/>
                                        </p:tgtEl>
                                        <p:attrNameLst>
                                          <p:attrName>style.visibility</p:attrName>
                                        </p:attrNameLst>
                                      </p:cBhvr>
                                      <p:to>
                                        <p:strVal val="hidden"/>
                                      </p:to>
                                    </p:set>
                                  </p:childTnLst>
                                </p:cTn>
                              </p:par>
                            </p:childTnLst>
                          </p:cTn>
                        </p:par>
                        <p:par>
                          <p:cTn id="57" fill="hold">
                            <p:stCondLst>
                              <p:cond delay="500"/>
                            </p:stCondLst>
                            <p:childTnLst>
                              <p:par>
                                <p:cTn id="58" presetID="53"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childTnLst>
                          </p:cTn>
                        </p:par>
                        <p:par>
                          <p:cTn id="63" fill="hold">
                            <p:stCondLst>
                              <p:cond delay="1000"/>
                            </p:stCondLst>
                            <p:childTnLst>
                              <p:par>
                                <p:cTn id="64" presetID="27" presetClass="emph" presetSubtype="0" repeatCount="3000" fill="hold" grpId="1" nodeType="afterEffect">
                                  <p:stCondLst>
                                    <p:cond delay="0"/>
                                  </p:stCondLst>
                                  <p:childTnLst>
                                    <p:animClr clrSpc="rgb" dir="cw">
                                      <p:cBhvr override="childStyle">
                                        <p:cTn id="65" dur="250" autoRev="1" fill="hold"/>
                                        <p:tgtEl>
                                          <p:spTgt spid="23"/>
                                        </p:tgtEl>
                                        <p:attrNameLst>
                                          <p:attrName>style.color</p:attrName>
                                        </p:attrNameLst>
                                      </p:cBhvr>
                                      <p:to>
                                        <a:schemeClr val="folHlink"/>
                                      </p:to>
                                    </p:animClr>
                                    <p:animClr clrSpc="rgb" dir="cw">
                                      <p:cBhvr>
                                        <p:cTn id="66" dur="250" autoRev="1" fill="hold"/>
                                        <p:tgtEl>
                                          <p:spTgt spid="23"/>
                                        </p:tgtEl>
                                        <p:attrNameLst>
                                          <p:attrName>fillcolor</p:attrName>
                                        </p:attrNameLst>
                                      </p:cBhvr>
                                      <p:to>
                                        <a:schemeClr val="folHlink"/>
                                      </p:to>
                                    </p:animClr>
                                    <p:set>
                                      <p:cBhvr>
                                        <p:cTn id="67" dur="250" autoRev="1" fill="hold"/>
                                        <p:tgtEl>
                                          <p:spTgt spid="23"/>
                                        </p:tgtEl>
                                        <p:attrNameLst>
                                          <p:attrName>fill.type</p:attrName>
                                        </p:attrNameLst>
                                      </p:cBhvr>
                                      <p:to>
                                        <p:strVal val="solid"/>
                                      </p:to>
                                    </p:set>
                                    <p:set>
                                      <p:cBhvr>
                                        <p:cTn id="68" dur="250" autoRev="1" fill="hold"/>
                                        <p:tgtEl>
                                          <p:spTgt spid="23"/>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69" restart="whenNotActive" fill="hold" evtFilter="cancelBubble" nodeType="interactiveSeq">
                <p:stCondLst>
                  <p:cond evt="onClick" delay="0">
                    <p:tgtEl>
                      <p:spTgt spid="14"/>
                    </p:tgtEl>
                  </p:cond>
                </p:stCondLst>
                <p:endSync evt="end" delay="0">
                  <p:rtn val="all"/>
                </p:endSync>
                <p:childTnLst>
                  <p:par>
                    <p:cTn id="70" fill="hold">
                      <p:stCondLst>
                        <p:cond delay="0"/>
                      </p:stCondLst>
                      <p:childTnLst>
                        <p:par>
                          <p:cTn id="71" fill="hold">
                            <p:stCondLst>
                              <p:cond delay="0"/>
                            </p:stCondLst>
                            <p:childTnLst>
                              <p:par>
                                <p:cTn id="72" presetID="18" presetClass="exit" presetSubtype="12" fill="hold" grpId="0" nodeType="withEffect">
                                  <p:stCondLst>
                                    <p:cond delay="0"/>
                                  </p:stCondLst>
                                  <p:childTnLst>
                                    <p:animEffect transition="out" filter="strips(downLeft)">
                                      <p:cBhvr>
                                        <p:cTn id="73" dur="500"/>
                                        <p:tgtEl>
                                          <p:spTgt spid="15"/>
                                        </p:tgtEl>
                                      </p:cBhvr>
                                    </p:animEffect>
                                    <p:set>
                                      <p:cBhvr>
                                        <p:cTn id="74" dur="1" fill="hold">
                                          <p:stCondLst>
                                            <p:cond delay="499"/>
                                          </p:stCondLst>
                                        </p:cTn>
                                        <p:tgtEl>
                                          <p:spTgt spid="15"/>
                                        </p:tgtEl>
                                        <p:attrNameLst>
                                          <p:attrName>style.visibility</p:attrName>
                                        </p:attrNameLst>
                                      </p:cBhvr>
                                      <p:to>
                                        <p:strVal val="hidden"/>
                                      </p:to>
                                    </p:set>
                                  </p:childTnLst>
                                </p:cTn>
                              </p:par>
                              <p:par>
                                <p:cTn id="75" presetID="18" presetClass="exit" presetSubtype="12" fill="hold" nodeType="withEffect">
                                  <p:stCondLst>
                                    <p:cond delay="0"/>
                                  </p:stCondLst>
                                  <p:childTnLst>
                                    <p:animEffect transition="out" filter="strips(downLeft)">
                                      <p:cBhvr>
                                        <p:cTn id="76" dur="500"/>
                                        <p:tgtEl>
                                          <p:spTgt spid="14"/>
                                        </p:tgtEl>
                                      </p:cBhvr>
                                    </p:animEffect>
                                    <p:set>
                                      <p:cBhvr>
                                        <p:cTn id="77" dur="1" fill="hold">
                                          <p:stCondLst>
                                            <p:cond delay="499"/>
                                          </p:stCondLst>
                                        </p:cTn>
                                        <p:tgtEl>
                                          <p:spTgt spid="14"/>
                                        </p:tgtEl>
                                        <p:attrNameLst>
                                          <p:attrName>style.visibility</p:attrName>
                                        </p:attrNameLst>
                                      </p:cBhvr>
                                      <p:to>
                                        <p:strVal val="hidden"/>
                                      </p:to>
                                    </p:set>
                                  </p:childTnLst>
                                </p:cTn>
                              </p:par>
                              <p:par>
                                <p:cTn id="78" presetID="18" presetClass="exit" presetSubtype="12" fill="hold" nodeType="withEffect">
                                  <p:stCondLst>
                                    <p:cond delay="0"/>
                                  </p:stCondLst>
                                  <p:childTnLst>
                                    <p:animEffect transition="out" filter="strips(downLeft)">
                                      <p:cBhvr>
                                        <p:cTn id="79" dur="500"/>
                                        <p:tgtEl>
                                          <p:spTgt spid="21"/>
                                        </p:tgtEl>
                                      </p:cBhvr>
                                    </p:animEffect>
                                    <p:set>
                                      <p:cBhvr>
                                        <p:cTn id="80" dur="1" fill="hold">
                                          <p:stCondLst>
                                            <p:cond delay="499"/>
                                          </p:stCondLst>
                                        </p:cTn>
                                        <p:tgtEl>
                                          <p:spTgt spid="21"/>
                                        </p:tgtEl>
                                        <p:attrNameLst>
                                          <p:attrName>style.visibility</p:attrName>
                                        </p:attrNameLst>
                                      </p:cBhvr>
                                      <p:to>
                                        <p:strVal val="hidden"/>
                                      </p:to>
                                    </p:set>
                                  </p:childTnLst>
                                </p:cTn>
                              </p:par>
                              <p:par>
                                <p:cTn id="81" presetID="18" presetClass="exit" presetSubtype="12" fill="hold" nodeType="withEffect">
                                  <p:stCondLst>
                                    <p:cond delay="0"/>
                                  </p:stCondLst>
                                  <p:childTnLst>
                                    <p:animEffect transition="out" filter="strips(downLeft)">
                                      <p:cBhvr>
                                        <p:cTn id="82" dur="500"/>
                                        <p:tgtEl>
                                          <p:spTgt spid="26"/>
                                        </p:tgtEl>
                                      </p:cBhvr>
                                    </p:animEffect>
                                    <p:set>
                                      <p:cBhvr>
                                        <p:cTn id="83" dur="1" fill="hold">
                                          <p:stCondLst>
                                            <p:cond delay="499"/>
                                          </p:stCondLst>
                                        </p:cTn>
                                        <p:tgtEl>
                                          <p:spTgt spid="26"/>
                                        </p:tgtEl>
                                        <p:attrNameLst>
                                          <p:attrName>style.visibility</p:attrName>
                                        </p:attrNameLst>
                                      </p:cBhvr>
                                      <p:to>
                                        <p:strVal val="hidden"/>
                                      </p:to>
                                    </p:set>
                                  </p:childTnLst>
                                </p:cTn>
                              </p:par>
                            </p:childTnLst>
                          </p:cTn>
                        </p:par>
                        <p:par>
                          <p:cTn id="84" fill="hold">
                            <p:stCondLst>
                              <p:cond delay="500"/>
                            </p:stCondLst>
                            <p:childTnLst>
                              <p:par>
                                <p:cTn id="85" presetID="53" presetClass="entr" presetSubtype="0" fill="hold" nodeType="after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500" fill="hold"/>
                                        <p:tgtEl>
                                          <p:spTgt spid="16"/>
                                        </p:tgtEl>
                                        <p:attrNameLst>
                                          <p:attrName>ppt_w</p:attrName>
                                        </p:attrNameLst>
                                      </p:cBhvr>
                                      <p:tavLst>
                                        <p:tav tm="0">
                                          <p:val>
                                            <p:fltVal val="0"/>
                                          </p:val>
                                        </p:tav>
                                        <p:tav tm="100000">
                                          <p:val>
                                            <p:strVal val="#ppt_w"/>
                                          </p:val>
                                        </p:tav>
                                      </p:tavLst>
                                    </p:anim>
                                    <p:anim calcmode="lin" valueType="num">
                                      <p:cBhvr>
                                        <p:cTn id="88" dur="500" fill="hold"/>
                                        <p:tgtEl>
                                          <p:spTgt spid="16"/>
                                        </p:tgtEl>
                                        <p:attrNameLst>
                                          <p:attrName>ppt_h</p:attrName>
                                        </p:attrNameLst>
                                      </p:cBhvr>
                                      <p:tavLst>
                                        <p:tav tm="0">
                                          <p:val>
                                            <p:fltVal val="0"/>
                                          </p:val>
                                        </p:tav>
                                        <p:tav tm="100000">
                                          <p:val>
                                            <p:strVal val="#ppt_h"/>
                                          </p:val>
                                        </p:tav>
                                      </p:tavLst>
                                    </p:anim>
                                    <p:animEffect transition="in" filter="fade">
                                      <p:cBhvr>
                                        <p:cTn id="89" dur="500"/>
                                        <p:tgtEl>
                                          <p:spTgt spid="16"/>
                                        </p:tgtEl>
                                      </p:cBhvr>
                                    </p:animEffect>
                                  </p:childTnLst>
                                </p:cTn>
                              </p:par>
                            </p:childTnLst>
                          </p:cTn>
                        </p:par>
                      </p:childTnLst>
                    </p:cTn>
                  </p:par>
                </p:childTnLst>
              </p:cTn>
              <p:nextCondLst>
                <p:cond evt="onClick" delay="0">
                  <p:tgtEl>
                    <p:spTgt spid="14"/>
                  </p:tgtEl>
                </p:cond>
              </p:nextCondLst>
            </p:seq>
          </p:childTnLst>
        </p:cTn>
      </p:par>
    </p:tnLst>
    <p:bldLst>
      <p:bldP spid="29" grpId="0" animBg="1"/>
      <p:bldP spid="15" grpId="0" animBg="1"/>
      <p:bldP spid="22" grpId="0" animBg="1"/>
      <p:bldP spid="22" grpId="1" animBg="1"/>
      <p:bldP spid="23" grpId="0" animBg="1"/>
      <p:bldP spid="23" grpId="1"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3553"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email"/>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179512" y="188640"/>
            <a:ext cx="3384376"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Народные промыслы </a:t>
            </a:r>
          </a:p>
        </p:txBody>
      </p:sp>
      <p:sp>
        <p:nvSpPr>
          <p:cNvPr id="17" name="Скругленный прямоугольник 16"/>
          <p:cNvSpPr/>
          <p:nvPr/>
        </p:nvSpPr>
        <p:spPr>
          <a:xfrm>
            <a:off x="2339975" y="260350"/>
            <a:ext cx="863600" cy="865188"/>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p:cNvPicPr/>
          <p:nvPr/>
        </p:nvPicPr>
        <p:blipFill>
          <a:blip r:embed="rId5" cstate="email"/>
          <a:stretch>
            <a:fillRect/>
          </a:stretch>
        </p:blipFill>
        <p:spPr bwMode="auto">
          <a:xfrm>
            <a:off x="6437313" y="165100"/>
            <a:ext cx="2359025" cy="3529013"/>
          </a:xfrm>
          <a:prstGeom prst="rect">
            <a:avLst/>
          </a:prstGeom>
          <a:ln>
            <a:solidFill>
              <a:schemeClr val="bg2">
                <a:lumMod val="50000"/>
              </a:schemeClr>
            </a:solidFill>
          </a:ln>
          <a:effectLst/>
        </p:spPr>
      </p:pic>
      <p:pic>
        <p:nvPicPr>
          <p:cNvPr id="20" name="Рисунок 19"/>
          <p:cNvPicPr/>
          <p:nvPr/>
        </p:nvPicPr>
        <p:blipFill>
          <a:blip r:embed="rId6" cstate="email"/>
          <a:stretch>
            <a:fillRect/>
          </a:stretch>
        </p:blipFill>
        <p:spPr bwMode="auto">
          <a:xfrm>
            <a:off x="5795963" y="3141663"/>
            <a:ext cx="2663825" cy="3455987"/>
          </a:xfrm>
          <a:prstGeom prst="rect">
            <a:avLst/>
          </a:prstGeom>
          <a:ln>
            <a:solidFill>
              <a:schemeClr val="bg2">
                <a:lumMod val="50000"/>
              </a:schemeClr>
            </a:solidFill>
          </a:ln>
          <a:effectLst/>
        </p:spPr>
      </p:pic>
      <p:sp>
        <p:nvSpPr>
          <p:cNvPr id="15" name="Прямоугольник 14"/>
          <p:cNvSpPr/>
          <p:nvPr/>
        </p:nvSpPr>
        <p:spPr>
          <a:xfrm>
            <a:off x="250825" y="3789363"/>
            <a:ext cx="8569325" cy="2781300"/>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                                                        </a:t>
            </a:r>
          </a:p>
          <a:p>
            <a:pPr algn="ctr" fontAlgn="auto">
              <a:spcBef>
                <a:spcPts val="0"/>
              </a:spcBef>
              <a:spcAft>
                <a:spcPts val="0"/>
              </a:spcAft>
              <a:defRPr/>
            </a:pPr>
            <a:r>
              <a:rPr lang="ru-RU" sz="2400" b="1" dirty="0">
                <a:solidFill>
                  <a:schemeClr val="tx1"/>
                </a:solidFill>
                <a:latin typeface="Monotype Corsiva" pitchFamily="66" charset="0"/>
              </a:rPr>
              <a:t>                                            </a:t>
            </a:r>
          </a:p>
          <a:p>
            <a:pPr algn="ctr" fontAlgn="auto">
              <a:spcBef>
                <a:spcPts val="0"/>
              </a:spcBef>
              <a:spcAft>
                <a:spcPts val="0"/>
              </a:spcAft>
              <a:defRPr/>
            </a:pPr>
            <a:r>
              <a:rPr lang="ru-RU" sz="2400" b="1" dirty="0">
                <a:solidFill>
                  <a:schemeClr val="tx1"/>
                </a:solidFill>
                <a:latin typeface="Monotype Corsiva" pitchFamily="66" charset="0"/>
              </a:rPr>
              <a:t>  </a:t>
            </a: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                  Камнерезный промысел </a:t>
            </a:r>
          </a:p>
          <a:p>
            <a:pPr algn="ctr" fontAlgn="auto">
              <a:spcBef>
                <a:spcPts val="0"/>
              </a:spcBef>
              <a:spcAft>
                <a:spcPts val="0"/>
              </a:spcAft>
              <a:defRPr/>
            </a:pPr>
            <a:r>
              <a:rPr lang="ru-RU" sz="2000" dirty="0">
                <a:solidFill>
                  <a:schemeClr val="tx1"/>
                </a:solidFill>
              </a:rPr>
              <a:t>Издавна на Урале занимались обработкой камня. Поражают красотой изделия  из уральских поделочных камней: яшмы, родонита, горного хрусталя, долерита, мрамора. Каминные часы, письменные приборы, вазы и подсвечники, декоративные тарелки, </a:t>
            </a:r>
            <a:r>
              <a:rPr lang="ru-RU" sz="2000" dirty="0" err="1">
                <a:solidFill>
                  <a:schemeClr val="tx1"/>
                </a:solidFill>
              </a:rPr>
              <a:t>мозайки</a:t>
            </a:r>
            <a:r>
              <a:rPr lang="ru-RU" sz="2000" dirty="0">
                <a:solidFill>
                  <a:schemeClr val="tx1"/>
                </a:solidFill>
              </a:rPr>
              <a:t> и картины, эмблемы, гербы,  символика в технике флорентийской </a:t>
            </a:r>
            <a:r>
              <a:rPr lang="ru-RU" sz="2000" dirty="0" err="1">
                <a:solidFill>
                  <a:schemeClr val="tx1"/>
                </a:solidFill>
              </a:rPr>
              <a:t>мозайки</a:t>
            </a:r>
            <a:r>
              <a:rPr lang="ru-RU" sz="2000" dirty="0">
                <a:solidFill>
                  <a:schemeClr val="tx1"/>
                </a:solidFill>
              </a:rPr>
              <a:t> – изделия оренбургских мастеров станут украшениями любого дома  и  памятными сувенирами для гостей и туристов Оренбуржья.</a:t>
            </a:r>
          </a:p>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000" dirty="0"/>
          </a:p>
          <a:p>
            <a:pPr algn="ctr" fontAlgn="auto">
              <a:spcBef>
                <a:spcPts val="0"/>
              </a:spcBef>
              <a:spcAft>
                <a:spcPts val="0"/>
              </a:spcAft>
              <a:defRPr/>
            </a:pPr>
            <a:endParaRPr lang="ru-RU" sz="2000" dirty="0"/>
          </a:p>
          <a:p>
            <a:pPr algn="ctr" fontAlgn="auto">
              <a:spcBef>
                <a:spcPts val="0"/>
              </a:spcBef>
              <a:spcAft>
                <a:spcPts val="0"/>
              </a:spcAft>
              <a:defRPr/>
            </a:pPr>
            <a:r>
              <a:rPr lang="ru-RU" sz="2000" dirty="0"/>
              <a:t> </a:t>
            </a:r>
            <a:endParaRPr lang="ru-RU" sz="2000" dirty="0">
              <a:solidFill>
                <a:schemeClr val="tx1"/>
              </a:solidFill>
            </a:endParaRPr>
          </a:p>
          <a:p>
            <a:pPr algn="ctr" fontAlgn="auto">
              <a:spcBef>
                <a:spcPts val="0"/>
              </a:spcBef>
              <a:spcAft>
                <a:spcPts val="0"/>
              </a:spcAft>
              <a:defRPr/>
            </a:pPr>
            <a:endParaRPr lang="ru-RU" sz="2000" dirty="0">
              <a:solidFill>
                <a:schemeClr val="tx1"/>
              </a:solidFill>
            </a:endParaRPr>
          </a:p>
          <a:p>
            <a:pPr algn="ctr" fontAlgn="auto">
              <a:spcBef>
                <a:spcPts val="0"/>
              </a:spcBef>
              <a:spcAft>
                <a:spcPts val="0"/>
              </a:spcAft>
              <a:defRPr/>
            </a:pPr>
            <a:r>
              <a:rPr lang="ru-RU" sz="2000" b="1" dirty="0">
                <a:solidFill>
                  <a:schemeClr val="tx1"/>
                </a:solidFill>
                <a:latin typeface="Monotype Corsiva" pitchFamily="66" charset="0"/>
              </a:rPr>
              <a:t>  </a:t>
            </a:r>
          </a:p>
          <a:p>
            <a:pPr algn="ctr" fontAlgn="auto">
              <a:spcBef>
                <a:spcPts val="0"/>
              </a:spcBef>
              <a:spcAft>
                <a:spcPts val="0"/>
              </a:spcAft>
              <a:defRPr/>
            </a:pPr>
            <a:r>
              <a:rPr lang="ru-RU" sz="2000" dirty="0"/>
              <a:t/>
            </a:r>
            <a:br>
              <a:rPr lang="ru-RU" sz="2000" dirty="0"/>
            </a:br>
            <a:endParaRPr lang="ru-RU" sz="2000" dirty="0"/>
          </a:p>
        </p:txBody>
      </p:sp>
      <p:pic>
        <p:nvPicPr>
          <p:cNvPr id="14" name="Содержимое 5" descr="Букабайские изваяния.jpg"/>
          <p:cNvPicPr>
            <a:picLocks noChangeAspect="1"/>
          </p:cNvPicPr>
          <p:nvPr/>
        </p:nvPicPr>
        <p:blipFill>
          <a:blip r:embed="rId7" cstate="email"/>
          <a:srcRect/>
          <a:stretch>
            <a:fillRect/>
          </a:stretch>
        </p:blipFill>
        <p:spPr>
          <a:xfrm>
            <a:off x="5076825" y="260350"/>
            <a:ext cx="3719513" cy="3414713"/>
          </a:xfrm>
          <a:prstGeom prst="rect">
            <a:avLst/>
          </a:prstGeom>
          <a:blipFill>
            <a:blip r:embed="rId8"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
        <p:nvSpPr>
          <p:cNvPr id="16" name="Блок-схема: знак завершения 15">
            <a:hlinkClick r:id="rId9"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К списку</a:t>
            </a:r>
            <a:r>
              <a:rPr lang="ru-RU" dirty="0"/>
              <a:t> </a:t>
            </a:r>
          </a:p>
        </p:txBody>
      </p:sp>
      <p:sp>
        <p:nvSpPr>
          <p:cNvPr id="22" name="Блок-схема: узел 21"/>
          <p:cNvSpPr/>
          <p:nvPr/>
        </p:nvSpPr>
        <p:spPr>
          <a:xfrm>
            <a:off x="1692275" y="1700213"/>
            <a:ext cx="358775"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Блок-схема: узел 22"/>
          <p:cNvSpPr/>
          <p:nvPr/>
        </p:nvSpPr>
        <p:spPr>
          <a:xfrm>
            <a:off x="3059113" y="1844675"/>
            <a:ext cx="360362"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18" name="Рисунок 17"/>
          <p:cNvPicPr/>
          <p:nvPr/>
        </p:nvPicPr>
        <p:blipFill>
          <a:blip r:embed="rId10" cstate="email"/>
          <a:srcRect/>
          <a:stretch>
            <a:fillRect/>
          </a:stretch>
        </p:blipFill>
        <p:spPr bwMode="auto">
          <a:xfrm>
            <a:off x="3851275" y="153988"/>
            <a:ext cx="2449513" cy="1944687"/>
          </a:xfrm>
          <a:prstGeom prst="rect">
            <a:avLst/>
          </a:prstGeom>
          <a:ln>
            <a:solidFill>
              <a:schemeClr val="bg2">
                <a:lumMod val="50000"/>
              </a:schemeClr>
            </a:solidFill>
          </a:ln>
          <a:effectLst/>
        </p:spPr>
      </p:pic>
      <p:sp>
        <p:nvSpPr>
          <p:cNvPr id="24" name="Скругленный прямоугольник 23">
            <a:hlinkClick r:id="rId11" action="ppaction://hlinksldjump"/>
          </p:cNvPr>
          <p:cNvSpPr/>
          <p:nvPr/>
        </p:nvSpPr>
        <p:spPr>
          <a:xfrm>
            <a:off x="4067175" y="2205038"/>
            <a:ext cx="2305050" cy="576262"/>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dirty="0"/>
              <a:t>Узнайте подробнее  </a:t>
            </a:r>
          </a:p>
        </p:txBody>
      </p:sp>
      <p:pic>
        <p:nvPicPr>
          <p:cNvPr id="26" name="Содержимое 5" descr="Букабайские изваяния.jpg"/>
          <p:cNvPicPr>
            <a:picLocks noChangeAspect="1"/>
          </p:cNvPicPr>
          <p:nvPr/>
        </p:nvPicPr>
        <p:blipFill>
          <a:blip r:embed="rId12" cstate="email"/>
          <a:stretch>
            <a:fillRect/>
          </a:stretch>
        </p:blipFill>
        <p:spPr>
          <a:xfrm>
            <a:off x="2411413" y="260350"/>
            <a:ext cx="3168650" cy="2376488"/>
          </a:xfrm>
          <a:prstGeom prst="rect">
            <a:avLst/>
          </a:prstGeom>
          <a:blipFill>
            <a:blip r:embed="rId13"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pic>
        <p:nvPicPr>
          <p:cNvPr id="21" name="Содержимое 5" descr="Букабайские изваяния.jpg"/>
          <p:cNvPicPr>
            <a:picLocks noChangeAspect="1"/>
          </p:cNvPicPr>
          <p:nvPr/>
        </p:nvPicPr>
        <p:blipFill>
          <a:blip r:embed="rId14" cstate="email"/>
          <a:srcRect/>
          <a:stretch>
            <a:fillRect/>
          </a:stretch>
        </p:blipFill>
        <p:spPr>
          <a:xfrm>
            <a:off x="395288" y="2205038"/>
            <a:ext cx="3168650" cy="2000250"/>
          </a:xfrm>
          <a:prstGeom prst="rect">
            <a:avLst/>
          </a:prstGeom>
          <a:blipFill>
            <a:blip r:embed="rId15"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pic>
        <p:nvPicPr>
          <p:cNvPr id="23574" name="Picture 22" descr="5"/>
          <p:cNvPicPr>
            <a:picLocks noChangeAspect="1" noChangeArrowheads="1"/>
          </p:cNvPicPr>
          <p:nvPr/>
        </p:nvPicPr>
        <p:blipFill>
          <a:blip r:embed="rId16" cstate="email"/>
          <a:srcRect/>
          <a:stretch>
            <a:fillRect/>
          </a:stretch>
        </p:blipFill>
        <p:spPr bwMode="auto">
          <a:xfrm>
            <a:off x="250825" y="260350"/>
            <a:ext cx="2141538" cy="2924175"/>
          </a:xfrm>
          <a:prstGeom prst="rect">
            <a:avLst/>
          </a:prstGeom>
          <a:noFill/>
          <a:ln w="9525">
            <a:solidFill>
              <a:srgbClr val="666633"/>
            </a:solidFill>
            <a:miter lim="800000"/>
            <a:headEnd/>
            <a:tailEnd/>
          </a:ln>
        </p:spPr>
      </p:pic>
      <p:pic>
        <p:nvPicPr>
          <p:cNvPr id="28" name="Рисунок 27"/>
          <p:cNvPicPr/>
          <p:nvPr/>
        </p:nvPicPr>
        <p:blipFill>
          <a:blip r:embed="rId17" cstate="email"/>
          <a:stretch>
            <a:fillRect/>
          </a:stretch>
        </p:blipFill>
        <p:spPr bwMode="auto">
          <a:xfrm>
            <a:off x="2195513" y="1196975"/>
            <a:ext cx="1468437" cy="1727200"/>
          </a:xfrm>
          <a:prstGeom prst="rect">
            <a:avLst/>
          </a:prstGeom>
          <a:ln>
            <a:solidFill>
              <a:schemeClr val="bg2">
                <a:lumMod val="50000"/>
              </a:schemeClr>
            </a:solidFill>
          </a:ln>
          <a:effectLst/>
        </p:spPr>
      </p:pic>
      <p:sp>
        <p:nvSpPr>
          <p:cNvPr id="29" name="Прямоугольник 28"/>
          <p:cNvSpPr/>
          <p:nvPr/>
        </p:nvSpPr>
        <p:spPr>
          <a:xfrm>
            <a:off x="250825" y="2781300"/>
            <a:ext cx="5473700" cy="3865563"/>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800" b="1" dirty="0">
              <a:solidFill>
                <a:schemeClr val="tx1"/>
              </a:solidFill>
              <a:latin typeface="Monotype Corsiva" pitchFamily="66" charset="0"/>
            </a:endParaRPr>
          </a:p>
          <a:p>
            <a:pPr algn="r" fontAlgn="auto">
              <a:spcBef>
                <a:spcPts val="0"/>
              </a:spcBef>
              <a:spcAft>
                <a:spcPts val="0"/>
              </a:spcAft>
              <a:defRPr/>
            </a:pPr>
            <a:endParaRPr lang="ru-RU" sz="2800" b="1" dirty="0">
              <a:solidFill>
                <a:schemeClr val="tx1"/>
              </a:solidFill>
              <a:latin typeface="Monotype Corsiva" pitchFamily="66" charset="0"/>
            </a:endParaRPr>
          </a:p>
          <a:p>
            <a:pPr algn="r" fontAlgn="auto">
              <a:spcBef>
                <a:spcPts val="0"/>
              </a:spcBef>
              <a:spcAft>
                <a:spcPts val="0"/>
              </a:spcAft>
              <a:defRPr/>
            </a:pPr>
            <a:r>
              <a:rPr lang="ru-RU" sz="2400" b="1" dirty="0">
                <a:solidFill>
                  <a:schemeClr val="tx1"/>
                </a:solidFill>
                <a:latin typeface="Monotype Corsiva" pitchFamily="66" charset="0"/>
              </a:rPr>
              <a:t>Оренбургский</a:t>
            </a:r>
            <a:r>
              <a:rPr lang="ru-RU" sz="2800" b="1" dirty="0">
                <a:solidFill>
                  <a:schemeClr val="tx1"/>
                </a:solidFill>
                <a:latin typeface="Monotype Corsiva" pitchFamily="66" charset="0"/>
              </a:rPr>
              <a:t> </a:t>
            </a:r>
            <a:r>
              <a:rPr lang="ru-RU" sz="2400" b="1" dirty="0">
                <a:solidFill>
                  <a:schemeClr val="tx1"/>
                </a:solidFill>
                <a:latin typeface="Monotype Corsiva" pitchFamily="66" charset="0"/>
              </a:rPr>
              <a:t>пуховый</a:t>
            </a:r>
            <a:r>
              <a:rPr lang="ru-RU" sz="2800" b="1" dirty="0">
                <a:solidFill>
                  <a:schemeClr val="tx1"/>
                </a:solidFill>
                <a:latin typeface="Monotype Corsiva" pitchFamily="66" charset="0"/>
              </a:rPr>
              <a:t> </a:t>
            </a:r>
            <a:r>
              <a:rPr lang="ru-RU" sz="2400" b="1" dirty="0">
                <a:solidFill>
                  <a:schemeClr val="tx1"/>
                </a:solidFill>
                <a:latin typeface="Monotype Corsiva" pitchFamily="66" charset="0"/>
              </a:rPr>
              <a:t>платок</a:t>
            </a:r>
            <a:endParaRPr lang="ru-RU" sz="2800" b="1" dirty="0">
              <a:solidFill>
                <a:schemeClr val="tx1"/>
              </a:solidFill>
              <a:latin typeface="Monotype Corsiva" pitchFamily="66" charset="0"/>
            </a:endParaRPr>
          </a:p>
          <a:p>
            <a:pPr fontAlgn="auto">
              <a:spcBef>
                <a:spcPts val="0"/>
              </a:spcBef>
              <a:spcAft>
                <a:spcPts val="0"/>
              </a:spcAft>
              <a:defRPr/>
            </a:pPr>
            <a:r>
              <a:rPr lang="ru-RU" sz="2000" dirty="0">
                <a:solidFill>
                  <a:schemeClr val="tx1"/>
                </a:solidFill>
              </a:rPr>
              <a:t>Оренбургский пуховый платок — вязаный платок из козьего пуха и основы. Этот уникальный пуховязальный промысел зародился в Оренбургском крае примерно 250 лет назад, в XVIII веке. В Оренбуржье вяжут платки   нескольких видов, наиболее  распространенные среди которых -  шаль и палантин, а также другие изделия. Самая большая коллекция платков представлена в музее истории Оренбургского пухового платка.  </a:t>
            </a:r>
          </a:p>
          <a:p>
            <a:pPr algn="r" fontAlgn="auto">
              <a:spcBef>
                <a:spcPts val="0"/>
              </a:spcBef>
              <a:spcAft>
                <a:spcPts val="0"/>
              </a:spcAft>
              <a:defRPr/>
            </a:pPr>
            <a:r>
              <a:rPr lang="ru-RU" sz="2800" b="1" dirty="0">
                <a:solidFill>
                  <a:schemeClr val="tx1"/>
                </a:solidFill>
                <a:latin typeface="Monotype Corsiva" pitchFamily="66" charset="0"/>
              </a:rPr>
              <a:t> </a:t>
            </a:r>
            <a:endParaRPr lang="ru-RU" sz="2000" dirty="0">
              <a:solidFill>
                <a:schemeClr val="tx1"/>
              </a:solidFill>
            </a:endParaRPr>
          </a:p>
          <a:p>
            <a:pPr algn="ctr" fontAlgn="auto">
              <a:spcBef>
                <a:spcPts val="0"/>
              </a:spcBef>
              <a:spcAft>
                <a:spcPts val="0"/>
              </a:spcAft>
              <a:defRPr/>
            </a:pPr>
            <a:endParaRPr lang="ru-RU" sz="2000" dirty="0"/>
          </a:p>
          <a:p>
            <a:pPr algn="ctr" fontAlgn="auto">
              <a:spcBef>
                <a:spcPts val="0"/>
              </a:spcBef>
              <a:spcAft>
                <a:spcPts val="0"/>
              </a:spcAft>
              <a:defRPr/>
            </a:pPr>
            <a:endParaRPr lang="ru-RU" sz="2000" dirty="0">
              <a:solidFill>
                <a:schemeClr val="tx1"/>
              </a:solidFill>
            </a:endParaRP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grpId="1"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7" presetClass="emph" presetSubtype="0" repeatCount="3000" fill="hold" grpId="0" nodeType="withEffect">
                                  <p:stCondLst>
                                    <p:cond delay="0"/>
                                  </p:stCondLst>
                                  <p:childTnLst>
                                    <p:animClr clrSpc="rgb" dir="cw">
                                      <p:cBhvr override="childStyle">
                                        <p:cTn id="11" dur="250" autoRev="1" fill="hold"/>
                                        <p:tgtEl>
                                          <p:spTgt spid="22"/>
                                        </p:tgtEl>
                                        <p:attrNameLst>
                                          <p:attrName>style.color</p:attrName>
                                        </p:attrNameLst>
                                      </p:cBhvr>
                                      <p:to>
                                        <a:schemeClr val="folHlink"/>
                                      </p:to>
                                    </p:animClr>
                                    <p:animClr clrSpc="rgb" dir="cw">
                                      <p:cBhvr>
                                        <p:cTn id="12" dur="250" autoRev="1" fill="hold"/>
                                        <p:tgtEl>
                                          <p:spTgt spid="22"/>
                                        </p:tgtEl>
                                        <p:attrNameLst>
                                          <p:attrName>fillcolor</p:attrName>
                                        </p:attrNameLst>
                                      </p:cBhvr>
                                      <p:to>
                                        <a:schemeClr val="folHlink"/>
                                      </p:to>
                                    </p:animClr>
                                    <p:set>
                                      <p:cBhvr>
                                        <p:cTn id="13" dur="250" autoRev="1" fill="hold"/>
                                        <p:tgtEl>
                                          <p:spTgt spid="22"/>
                                        </p:tgtEl>
                                        <p:attrNameLst>
                                          <p:attrName>fill.type</p:attrName>
                                        </p:attrNameLst>
                                      </p:cBhvr>
                                      <p:to>
                                        <p:strVal val="solid"/>
                                      </p:to>
                                    </p:set>
                                    <p:set>
                                      <p:cBhvr>
                                        <p:cTn id="14" dur="250" autoRev="1" fill="hold"/>
                                        <p:tgtEl>
                                          <p:spTgt spid="22"/>
                                        </p:tgtEl>
                                        <p:attrNameLst>
                                          <p:attrName>fill.on</p:attrName>
                                        </p:attrNameLst>
                                      </p:cBhvr>
                                      <p:to>
                                        <p:strVal val="true"/>
                                      </p:to>
                                    </p:set>
                                  </p:childTnLst>
                                </p:cTn>
                              </p:par>
                            </p:childTnLst>
                          </p:cTn>
                        </p:par>
                        <p:par>
                          <p:cTn id="15" fill="hold">
                            <p:stCondLst>
                              <p:cond delay="1500"/>
                            </p:stCondLst>
                            <p:childTnLst>
                              <p:par>
                                <p:cTn id="16" presetID="18" presetClass="entr" presetSubtype="1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strips(downLeft)">
                                      <p:cBhvr>
                                        <p:cTn id="18" dur="500"/>
                                        <p:tgtEl>
                                          <p:spTgt spid="27"/>
                                        </p:tgtEl>
                                      </p:cBhvr>
                                    </p:animEffect>
                                  </p:childTnLst>
                                </p:cTn>
                              </p:par>
                              <p:par>
                                <p:cTn id="19" presetID="18" presetClass="entr" presetSubtype="12" fill="hold" nodeType="withEffect">
                                  <p:stCondLst>
                                    <p:cond delay="0"/>
                                  </p:stCondLst>
                                  <p:childTnLst>
                                    <p:set>
                                      <p:cBhvr>
                                        <p:cTn id="20" dur="1" fill="hold">
                                          <p:stCondLst>
                                            <p:cond delay="0"/>
                                          </p:stCondLst>
                                        </p:cTn>
                                        <p:tgtEl>
                                          <p:spTgt spid="23574"/>
                                        </p:tgtEl>
                                        <p:attrNameLst>
                                          <p:attrName>style.visibility</p:attrName>
                                        </p:attrNameLst>
                                      </p:cBhvr>
                                      <p:to>
                                        <p:strVal val="visible"/>
                                      </p:to>
                                    </p:set>
                                    <p:animEffect transition="in" filter="strips(downLeft)">
                                      <p:cBhvr>
                                        <p:cTn id="21" dur="500"/>
                                        <p:tgtEl>
                                          <p:spTgt spid="23574"/>
                                        </p:tgtEl>
                                      </p:cBhvr>
                                    </p:animEffect>
                                  </p:childTnLst>
                                </p:cTn>
                              </p:par>
                              <p:par>
                                <p:cTn id="22" presetID="18" presetClass="entr" presetSubtype="12"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strips(downLeft)">
                                      <p:cBhvr>
                                        <p:cTn id="24" dur="500"/>
                                        <p:tgtEl>
                                          <p:spTgt spid="20"/>
                                        </p:tgtEl>
                                      </p:cBhvr>
                                    </p:animEffect>
                                  </p:childTnLst>
                                </p:cTn>
                              </p:par>
                              <p:par>
                                <p:cTn id="25" presetID="18" presetClass="entr" presetSubtype="1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strips(downLeft)">
                                      <p:cBhvr>
                                        <p:cTn id="27" dur="500"/>
                                        <p:tgtEl>
                                          <p:spTgt spid="18"/>
                                        </p:tgtEl>
                                      </p:cBhvr>
                                    </p:animEffect>
                                  </p:childTnLst>
                                </p:cTn>
                              </p:par>
                              <p:par>
                                <p:cTn id="28" presetID="18" presetClass="entr" presetSubtype="12"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strips(downLeft)">
                                      <p:cBhvr>
                                        <p:cTn id="30" dur="500"/>
                                        <p:tgtEl>
                                          <p:spTgt spid="28"/>
                                        </p:tgtEl>
                                      </p:cBhvr>
                                    </p:animEffect>
                                  </p:childTnLst>
                                </p:cTn>
                              </p:par>
                              <p:par>
                                <p:cTn id="31" presetID="18" presetClass="entr" presetSubtype="12"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strips(downLeft)">
                                      <p:cBhvr>
                                        <p:cTn id="33" dur="500"/>
                                        <p:tgtEl>
                                          <p:spTgt spid="29"/>
                                        </p:tgtEl>
                                      </p:cBhvr>
                                    </p:animEffect>
                                  </p:childTnLst>
                                </p:cTn>
                              </p:par>
                              <p:par>
                                <p:cTn id="34" presetID="18" presetClass="entr" presetSubtype="12"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strips(downLeft)">
                                      <p:cBhvr>
                                        <p:cTn id="36" dur="5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strips(downLeft)">
                                      <p:cBhvr>
                                        <p:cTn id="41" dur="500"/>
                                        <p:tgtEl>
                                          <p:spTgt spid="14"/>
                                        </p:tgtEl>
                                      </p:cBhvr>
                                    </p:animEffect>
                                  </p:childTnLst>
                                </p:cTn>
                              </p:par>
                              <p:par>
                                <p:cTn id="42" presetID="18" presetClass="entr" presetSubtype="12"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strips(downLeft)">
                                      <p:cBhvr>
                                        <p:cTn id="44" dur="500"/>
                                        <p:tgtEl>
                                          <p:spTgt spid="26"/>
                                        </p:tgtEl>
                                      </p:cBhvr>
                                    </p:animEffect>
                                  </p:childTnLst>
                                </p:cTn>
                              </p:par>
                              <p:par>
                                <p:cTn id="45" presetID="18" presetClass="entr" presetSubtype="12"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strips(downLeft)">
                                      <p:cBhvr>
                                        <p:cTn id="47" dur="500"/>
                                        <p:tgtEl>
                                          <p:spTgt spid="21"/>
                                        </p:tgtEl>
                                      </p:cBhvr>
                                    </p:animEffect>
                                  </p:childTnLst>
                                </p:cTn>
                              </p:par>
                              <p:par>
                                <p:cTn id="48" presetID="18" presetClass="entr" presetSubtype="12" fill="hold"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strips(downLeft)">
                                      <p:cBhvr>
                                        <p:cTn id="50" dur="500"/>
                                        <p:tgtEl>
                                          <p:spTgt spid="15"/>
                                        </p:tgtEl>
                                      </p:cBhvr>
                                    </p:animEffect>
                                  </p:childTnLst>
                                </p:cTn>
                              </p:par>
                            </p:childTnLst>
                          </p:cTn>
                        </p:par>
                      </p:childTnLst>
                    </p:cTn>
                  </p:par>
                </p:childTnLst>
              </p:cTn>
              <p:nextCondLst>
                <p:cond evt="onClick" delay="0">
                  <p:tgtEl>
                    <p:spTgt spid="17"/>
                  </p:tgtEl>
                </p:cond>
              </p:nextCondLst>
            </p:seq>
            <p:seq concurrent="1" nextAc="seek">
              <p:cTn id="51" restart="whenNotActive" fill="hold" evtFilter="cancelBubble" nodeType="interactiveSeq">
                <p:stCondLst>
                  <p:cond evt="onClick" delay="0">
                    <p:tgtEl>
                      <p:spTgt spid="27"/>
                    </p:tgtEl>
                  </p:cond>
                </p:stCondLst>
                <p:endSync evt="end" delay="0">
                  <p:rtn val="all"/>
                </p:endSync>
                <p:childTnLst>
                  <p:par>
                    <p:cTn id="52" fill="hold">
                      <p:stCondLst>
                        <p:cond delay="0"/>
                      </p:stCondLst>
                      <p:childTnLst>
                        <p:par>
                          <p:cTn id="53" fill="hold">
                            <p:stCondLst>
                              <p:cond delay="0"/>
                            </p:stCondLst>
                            <p:childTnLst>
                              <p:par>
                                <p:cTn id="54" presetID="18" presetClass="exit" presetSubtype="12" fill="hold" nodeType="clickEffect">
                                  <p:stCondLst>
                                    <p:cond delay="0"/>
                                  </p:stCondLst>
                                  <p:childTnLst>
                                    <p:animEffect transition="out" filter="strips(downLeft)">
                                      <p:cBhvr>
                                        <p:cTn id="55" dur="500"/>
                                        <p:tgtEl>
                                          <p:spTgt spid="27"/>
                                        </p:tgtEl>
                                      </p:cBhvr>
                                    </p:animEffect>
                                    <p:set>
                                      <p:cBhvr>
                                        <p:cTn id="56" dur="1" fill="hold">
                                          <p:stCondLst>
                                            <p:cond delay="499"/>
                                          </p:stCondLst>
                                        </p:cTn>
                                        <p:tgtEl>
                                          <p:spTgt spid="27"/>
                                        </p:tgtEl>
                                        <p:attrNameLst>
                                          <p:attrName>style.visibility</p:attrName>
                                        </p:attrNameLst>
                                      </p:cBhvr>
                                      <p:to>
                                        <p:strVal val="hidden"/>
                                      </p:to>
                                    </p:set>
                                  </p:childTnLst>
                                </p:cTn>
                              </p:par>
                              <p:par>
                                <p:cTn id="57" presetID="18" presetClass="exit" presetSubtype="12" fill="hold" nodeType="withEffect">
                                  <p:stCondLst>
                                    <p:cond delay="0"/>
                                  </p:stCondLst>
                                  <p:childTnLst>
                                    <p:animEffect transition="out" filter="strips(downLeft)">
                                      <p:cBhvr>
                                        <p:cTn id="58" dur="500"/>
                                        <p:tgtEl>
                                          <p:spTgt spid="20"/>
                                        </p:tgtEl>
                                      </p:cBhvr>
                                    </p:animEffect>
                                    <p:set>
                                      <p:cBhvr>
                                        <p:cTn id="59" dur="1" fill="hold">
                                          <p:stCondLst>
                                            <p:cond delay="499"/>
                                          </p:stCondLst>
                                        </p:cTn>
                                        <p:tgtEl>
                                          <p:spTgt spid="20"/>
                                        </p:tgtEl>
                                        <p:attrNameLst>
                                          <p:attrName>style.visibility</p:attrName>
                                        </p:attrNameLst>
                                      </p:cBhvr>
                                      <p:to>
                                        <p:strVal val="hidden"/>
                                      </p:to>
                                    </p:set>
                                  </p:childTnLst>
                                </p:cTn>
                              </p:par>
                              <p:par>
                                <p:cTn id="60" presetID="18" presetClass="exit" presetSubtype="12" fill="hold" nodeType="withEffect">
                                  <p:stCondLst>
                                    <p:cond delay="0"/>
                                  </p:stCondLst>
                                  <p:childTnLst>
                                    <p:animEffect transition="out" filter="strips(downLeft)">
                                      <p:cBhvr>
                                        <p:cTn id="61" dur="500"/>
                                        <p:tgtEl>
                                          <p:spTgt spid="23574"/>
                                        </p:tgtEl>
                                      </p:cBhvr>
                                    </p:animEffect>
                                    <p:set>
                                      <p:cBhvr>
                                        <p:cTn id="62" dur="1" fill="hold">
                                          <p:stCondLst>
                                            <p:cond delay="499"/>
                                          </p:stCondLst>
                                        </p:cTn>
                                        <p:tgtEl>
                                          <p:spTgt spid="23574"/>
                                        </p:tgtEl>
                                        <p:attrNameLst>
                                          <p:attrName>style.visibility</p:attrName>
                                        </p:attrNameLst>
                                      </p:cBhvr>
                                      <p:to>
                                        <p:strVal val="hidden"/>
                                      </p:to>
                                    </p:set>
                                  </p:childTnLst>
                                </p:cTn>
                              </p:par>
                              <p:par>
                                <p:cTn id="63" presetID="18" presetClass="exit" presetSubtype="12" fill="hold" nodeType="withEffect">
                                  <p:stCondLst>
                                    <p:cond delay="0"/>
                                  </p:stCondLst>
                                  <p:childTnLst>
                                    <p:animEffect transition="out" filter="strips(downLeft)">
                                      <p:cBhvr>
                                        <p:cTn id="64" dur="500"/>
                                        <p:tgtEl>
                                          <p:spTgt spid="18"/>
                                        </p:tgtEl>
                                      </p:cBhvr>
                                    </p:animEffect>
                                    <p:set>
                                      <p:cBhvr>
                                        <p:cTn id="65" dur="1" fill="hold">
                                          <p:stCondLst>
                                            <p:cond delay="499"/>
                                          </p:stCondLst>
                                        </p:cTn>
                                        <p:tgtEl>
                                          <p:spTgt spid="18"/>
                                        </p:tgtEl>
                                        <p:attrNameLst>
                                          <p:attrName>style.visibility</p:attrName>
                                        </p:attrNameLst>
                                      </p:cBhvr>
                                      <p:to>
                                        <p:strVal val="hidden"/>
                                      </p:to>
                                    </p:set>
                                  </p:childTnLst>
                                </p:cTn>
                              </p:par>
                              <p:par>
                                <p:cTn id="66" presetID="18" presetClass="exit" presetSubtype="12" fill="hold" nodeType="withEffect">
                                  <p:stCondLst>
                                    <p:cond delay="0"/>
                                  </p:stCondLst>
                                  <p:childTnLst>
                                    <p:animEffect transition="out" filter="strips(downLeft)">
                                      <p:cBhvr>
                                        <p:cTn id="67" dur="500"/>
                                        <p:tgtEl>
                                          <p:spTgt spid="28"/>
                                        </p:tgtEl>
                                      </p:cBhvr>
                                    </p:animEffect>
                                    <p:set>
                                      <p:cBhvr>
                                        <p:cTn id="68" dur="1" fill="hold">
                                          <p:stCondLst>
                                            <p:cond delay="499"/>
                                          </p:stCondLst>
                                        </p:cTn>
                                        <p:tgtEl>
                                          <p:spTgt spid="28"/>
                                        </p:tgtEl>
                                        <p:attrNameLst>
                                          <p:attrName>style.visibility</p:attrName>
                                        </p:attrNameLst>
                                      </p:cBhvr>
                                      <p:to>
                                        <p:strVal val="hidden"/>
                                      </p:to>
                                    </p:set>
                                  </p:childTnLst>
                                </p:cTn>
                              </p:par>
                              <p:par>
                                <p:cTn id="69" presetID="18" presetClass="exit" presetSubtype="12" fill="hold" grpId="1" nodeType="withEffect">
                                  <p:stCondLst>
                                    <p:cond delay="0"/>
                                  </p:stCondLst>
                                  <p:childTnLst>
                                    <p:animEffect transition="out" filter="strips(downLeft)">
                                      <p:cBhvr>
                                        <p:cTn id="70" dur="500"/>
                                        <p:tgtEl>
                                          <p:spTgt spid="24"/>
                                        </p:tgtEl>
                                      </p:cBhvr>
                                    </p:animEffect>
                                    <p:set>
                                      <p:cBhvr>
                                        <p:cTn id="71" dur="1" fill="hold">
                                          <p:stCondLst>
                                            <p:cond delay="499"/>
                                          </p:stCondLst>
                                        </p:cTn>
                                        <p:tgtEl>
                                          <p:spTgt spid="24"/>
                                        </p:tgtEl>
                                        <p:attrNameLst>
                                          <p:attrName>style.visibility</p:attrName>
                                        </p:attrNameLst>
                                      </p:cBhvr>
                                      <p:to>
                                        <p:strVal val="hidden"/>
                                      </p:to>
                                    </p:set>
                                  </p:childTnLst>
                                </p:cTn>
                              </p:par>
                              <p:par>
                                <p:cTn id="72" presetID="18" presetClass="exit" presetSubtype="12" fill="hold" grpId="0" nodeType="withEffect">
                                  <p:stCondLst>
                                    <p:cond delay="0"/>
                                  </p:stCondLst>
                                  <p:childTnLst>
                                    <p:animEffect transition="out" filter="strips(downLeft)">
                                      <p:cBhvr>
                                        <p:cTn id="73" dur="500"/>
                                        <p:tgtEl>
                                          <p:spTgt spid="29"/>
                                        </p:tgtEl>
                                      </p:cBhvr>
                                    </p:animEffect>
                                    <p:set>
                                      <p:cBhvr>
                                        <p:cTn id="74" dur="1" fill="hold">
                                          <p:stCondLst>
                                            <p:cond delay="499"/>
                                          </p:stCondLst>
                                        </p:cTn>
                                        <p:tgtEl>
                                          <p:spTgt spid="29"/>
                                        </p:tgtEl>
                                        <p:attrNameLst>
                                          <p:attrName>style.visibility</p:attrName>
                                        </p:attrNameLst>
                                      </p:cBhvr>
                                      <p:to>
                                        <p:strVal val="hidden"/>
                                      </p:to>
                                    </p:set>
                                  </p:childTnLst>
                                </p:cTn>
                              </p:par>
                            </p:childTnLst>
                          </p:cTn>
                        </p:par>
                        <p:par>
                          <p:cTn id="75" fill="hold">
                            <p:stCondLst>
                              <p:cond delay="500"/>
                            </p:stCondLst>
                            <p:childTnLst>
                              <p:par>
                                <p:cTn id="76" presetID="53"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500" fill="hold"/>
                                        <p:tgtEl>
                                          <p:spTgt spid="23"/>
                                        </p:tgtEl>
                                        <p:attrNameLst>
                                          <p:attrName>ppt_w</p:attrName>
                                        </p:attrNameLst>
                                      </p:cBhvr>
                                      <p:tavLst>
                                        <p:tav tm="0">
                                          <p:val>
                                            <p:fltVal val="0"/>
                                          </p:val>
                                        </p:tav>
                                        <p:tav tm="100000">
                                          <p:val>
                                            <p:strVal val="#ppt_w"/>
                                          </p:val>
                                        </p:tav>
                                      </p:tavLst>
                                    </p:anim>
                                    <p:anim calcmode="lin" valueType="num">
                                      <p:cBhvr>
                                        <p:cTn id="79" dur="500" fill="hold"/>
                                        <p:tgtEl>
                                          <p:spTgt spid="23"/>
                                        </p:tgtEl>
                                        <p:attrNameLst>
                                          <p:attrName>ppt_h</p:attrName>
                                        </p:attrNameLst>
                                      </p:cBhvr>
                                      <p:tavLst>
                                        <p:tav tm="0">
                                          <p:val>
                                            <p:fltVal val="0"/>
                                          </p:val>
                                        </p:tav>
                                        <p:tav tm="100000">
                                          <p:val>
                                            <p:strVal val="#ppt_h"/>
                                          </p:val>
                                        </p:tav>
                                      </p:tavLst>
                                    </p:anim>
                                    <p:animEffect transition="in" filter="fade">
                                      <p:cBhvr>
                                        <p:cTn id="80" dur="500"/>
                                        <p:tgtEl>
                                          <p:spTgt spid="23"/>
                                        </p:tgtEl>
                                      </p:cBhvr>
                                    </p:animEffect>
                                  </p:childTnLst>
                                </p:cTn>
                              </p:par>
                            </p:childTnLst>
                          </p:cTn>
                        </p:par>
                        <p:par>
                          <p:cTn id="81" fill="hold">
                            <p:stCondLst>
                              <p:cond delay="1000"/>
                            </p:stCondLst>
                            <p:childTnLst>
                              <p:par>
                                <p:cTn id="82" presetID="27" presetClass="emph" presetSubtype="0" repeatCount="3000" fill="hold" grpId="1" nodeType="afterEffect">
                                  <p:stCondLst>
                                    <p:cond delay="0"/>
                                  </p:stCondLst>
                                  <p:childTnLst>
                                    <p:animClr clrSpc="rgb" dir="cw">
                                      <p:cBhvr override="childStyle">
                                        <p:cTn id="83" dur="250" autoRev="1" fill="hold"/>
                                        <p:tgtEl>
                                          <p:spTgt spid="23"/>
                                        </p:tgtEl>
                                        <p:attrNameLst>
                                          <p:attrName>style.color</p:attrName>
                                        </p:attrNameLst>
                                      </p:cBhvr>
                                      <p:to>
                                        <a:schemeClr val="folHlink"/>
                                      </p:to>
                                    </p:animClr>
                                    <p:animClr clrSpc="rgb" dir="cw">
                                      <p:cBhvr>
                                        <p:cTn id="84" dur="250" autoRev="1" fill="hold"/>
                                        <p:tgtEl>
                                          <p:spTgt spid="23"/>
                                        </p:tgtEl>
                                        <p:attrNameLst>
                                          <p:attrName>fillcolor</p:attrName>
                                        </p:attrNameLst>
                                      </p:cBhvr>
                                      <p:to>
                                        <a:schemeClr val="folHlink"/>
                                      </p:to>
                                    </p:animClr>
                                    <p:set>
                                      <p:cBhvr>
                                        <p:cTn id="85" dur="250" autoRev="1" fill="hold"/>
                                        <p:tgtEl>
                                          <p:spTgt spid="23"/>
                                        </p:tgtEl>
                                        <p:attrNameLst>
                                          <p:attrName>fill.type</p:attrName>
                                        </p:attrNameLst>
                                      </p:cBhvr>
                                      <p:to>
                                        <p:strVal val="solid"/>
                                      </p:to>
                                    </p:set>
                                    <p:set>
                                      <p:cBhvr>
                                        <p:cTn id="86" dur="250" autoRev="1" fill="hold"/>
                                        <p:tgtEl>
                                          <p:spTgt spid="23"/>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87" restart="whenNotActive" fill="hold" evtFilter="cancelBubble" nodeType="interactiveSeq">
                <p:stCondLst>
                  <p:cond evt="onClick" delay="0">
                    <p:tgtEl>
                      <p:spTgt spid="14"/>
                    </p:tgtEl>
                  </p:cond>
                </p:stCondLst>
                <p:endSync evt="end" delay="0">
                  <p:rtn val="all"/>
                </p:endSync>
                <p:childTnLst>
                  <p:par>
                    <p:cTn id="88" fill="hold">
                      <p:stCondLst>
                        <p:cond delay="0"/>
                      </p:stCondLst>
                      <p:childTnLst>
                        <p:par>
                          <p:cTn id="89" fill="hold">
                            <p:stCondLst>
                              <p:cond delay="0"/>
                            </p:stCondLst>
                            <p:childTnLst>
                              <p:par>
                                <p:cTn id="90" presetID="18" presetClass="exit" presetSubtype="12" fill="hold" grpId="0" nodeType="withEffect">
                                  <p:stCondLst>
                                    <p:cond delay="0"/>
                                  </p:stCondLst>
                                  <p:childTnLst>
                                    <p:animEffect transition="out" filter="strips(downLeft)">
                                      <p:cBhvr>
                                        <p:cTn id="91" dur="500"/>
                                        <p:tgtEl>
                                          <p:spTgt spid="15"/>
                                        </p:tgtEl>
                                      </p:cBhvr>
                                    </p:animEffect>
                                    <p:set>
                                      <p:cBhvr>
                                        <p:cTn id="92" dur="1" fill="hold">
                                          <p:stCondLst>
                                            <p:cond delay="499"/>
                                          </p:stCondLst>
                                        </p:cTn>
                                        <p:tgtEl>
                                          <p:spTgt spid="15"/>
                                        </p:tgtEl>
                                        <p:attrNameLst>
                                          <p:attrName>style.visibility</p:attrName>
                                        </p:attrNameLst>
                                      </p:cBhvr>
                                      <p:to>
                                        <p:strVal val="hidden"/>
                                      </p:to>
                                    </p:set>
                                  </p:childTnLst>
                                </p:cTn>
                              </p:par>
                              <p:par>
                                <p:cTn id="93" presetID="18" presetClass="exit" presetSubtype="12" fill="hold" nodeType="withEffect">
                                  <p:stCondLst>
                                    <p:cond delay="0"/>
                                  </p:stCondLst>
                                  <p:childTnLst>
                                    <p:animEffect transition="out" filter="strips(downLeft)">
                                      <p:cBhvr>
                                        <p:cTn id="94" dur="500"/>
                                        <p:tgtEl>
                                          <p:spTgt spid="14"/>
                                        </p:tgtEl>
                                      </p:cBhvr>
                                    </p:animEffect>
                                    <p:set>
                                      <p:cBhvr>
                                        <p:cTn id="95" dur="1" fill="hold">
                                          <p:stCondLst>
                                            <p:cond delay="499"/>
                                          </p:stCondLst>
                                        </p:cTn>
                                        <p:tgtEl>
                                          <p:spTgt spid="14"/>
                                        </p:tgtEl>
                                        <p:attrNameLst>
                                          <p:attrName>style.visibility</p:attrName>
                                        </p:attrNameLst>
                                      </p:cBhvr>
                                      <p:to>
                                        <p:strVal val="hidden"/>
                                      </p:to>
                                    </p:set>
                                  </p:childTnLst>
                                </p:cTn>
                              </p:par>
                              <p:par>
                                <p:cTn id="96" presetID="18" presetClass="exit" presetSubtype="12" fill="hold" nodeType="withEffect">
                                  <p:stCondLst>
                                    <p:cond delay="0"/>
                                  </p:stCondLst>
                                  <p:childTnLst>
                                    <p:animEffect transition="out" filter="strips(downLeft)">
                                      <p:cBhvr>
                                        <p:cTn id="97" dur="500"/>
                                        <p:tgtEl>
                                          <p:spTgt spid="21"/>
                                        </p:tgtEl>
                                      </p:cBhvr>
                                    </p:animEffect>
                                    <p:set>
                                      <p:cBhvr>
                                        <p:cTn id="98" dur="1" fill="hold">
                                          <p:stCondLst>
                                            <p:cond delay="499"/>
                                          </p:stCondLst>
                                        </p:cTn>
                                        <p:tgtEl>
                                          <p:spTgt spid="21"/>
                                        </p:tgtEl>
                                        <p:attrNameLst>
                                          <p:attrName>style.visibility</p:attrName>
                                        </p:attrNameLst>
                                      </p:cBhvr>
                                      <p:to>
                                        <p:strVal val="hidden"/>
                                      </p:to>
                                    </p:set>
                                  </p:childTnLst>
                                </p:cTn>
                              </p:par>
                              <p:par>
                                <p:cTn id="99" presetID="18" presetClass="exit" presetSubtype="12" fill="hold" nodeType="withEffect">
                                  <p:stCondLst>
                                    <p:cond delay="0"/>
                                  </p:stCondLst>
                                  <p:childTnLst>
                                    <p:animEffect transition="out" filter="strips(downLeft)">
                                      <p:cBhvr>
                                        <p:cTn id="100" dur="500"/>
                                        <p:tgtEl>
                                          <p:spTgt spid="26"/>
                                        </p:tgtEl>
                                      </p:cBhvr>
                                    </p:animEffect>
                                    <p:set>
                                      <p:cBhvr>
                                        <p:cTn id="101" dur="1" fill="hold">
                                          <p:stCondLst>
                                            <p:cond delay="499"/>
                                          </p:stCondLst>
                                        </p:cTn>
                                        <p:tgtEl>
                                          <p:spTgt spid="26"/>
                                        </p:tgtEl>
                                        <p:attrNameLst>
                                          <p:attrName>style.visibility</p:attrName>
                                        </p:attrNameLst>
                                      </p:cBhvr>
                                      <p:to>
                                        <p:strVal val="hidden"/>
                                      </p:to>
                                    </p:set>
                                  </p:childTnLst>
                                </p:cTn>
                              </p:par>
                            </p:childTnLst>
                          </p:cTn>
                        </p:par>
                        <p:par>
                          <p:cTn id="102" fill="hold">
                            <p:stCondLst>
                              <p:cond delay="500"/>
                            </p:stCondLst>
                            <p:childTnLst>
                              <p:par>
                                <p:cTn id="103" presetID="53" presetClass="entr" presetSubtype="0" fill="hold" nodeType="afterEffect">
                                  <p:stCondLst>
                                    <p:cond delay="0"/>
                                  </p:stCondLst>
                                  <p:childTnLst>
                                    <p:set>
                                      <p:cBhvr>
                                        <p:cTn id="104" dur="1" fill="hold">
                                          <p:stCondLst>
                                            <p:cond delay="0"/>
                                          </p:stCondLst>
                                        </p:cTn>
                                        <p:tgtEl>
                                          <p:spTgt spid="16"/>
                                        </p:tgtEl>
                                        <p:attrNameLst>
                                          <p:attrName>style.visibility</p:attrName>
                                        </p:attrNameLst>
                                      </p:cBhvr>
                                      <p:to>
                                        <p:strVal val="visible"/>
                                      </p:to>
                                    </p:set>
                                    <p:anim calcmode="lin" valueType="num">
                                      <p:cBhvr>
                                        <p:cTn id="105" dur="500" fill="hold"/>
                                        <p:tgtEl>
                                          <p:spTgt spid="16"/>
                                        </p:tgtEl>
                                        <p:attrNameLst>
                                          <p:attrName>ppt_w</p:attrName>
                                        </p:attrNameLst>
                                      </p:cBhvr>
                                      <p:tavLst>
                                        <p:tav tm="0">
                                          <p:val>
                                            <p:fltVal val="0"/>
                                          </p:val>
                                        </p:tav>
                                        <p:tav tm="100000">
                                          <p:val>
                                            <p:strVal val="#ppt_w"/>
                                          </p:val>
                                        </p:tav>
                                      </p:tavLst>
                                    </p:anim>
                                    <p:anim calcmode="lin" valueType="num">
                                      <p:cBhvr>
                                        <p:cTn id="106" dur="500" fill="hold"/>
                                        <p:tgtEl>
                                          <p:spTgt spid="16"/>
                                        </p:tgtEl>
                                        <p:attrNameLst>
                                          <p:attrName>ppt_h</p:attrName>
                                        </p:attrNameLst>
                                      </p:cBhvr>
                                      <p:tavLst>
                                        <p:tav tm="0">
                                          <p:val>
                                            <p:fltVal val="0"/>
                                          </p:val>
                                        </p:tav>
                                        <p:tav tm="100000">
                                          <p:val>
                                            <p:strVal val="#ppt_h"/>
                                          </p:val>
                                        </p:tav>
                                      </p:tavLst>
                                    </p:anim>
                                    <p:animEffect transition="in" filter="fade">
                                      <p:cBhvr>
                                        <p:cTn id="107" dur="500"/>
                                        <p:tgtEl>
                                          <p:spTgt spid="16"/>
                                        </p:tgtEl>
                                      </p:cBhvr>
                                    </p:animEffect>
                                  </p:childTnLst>
                                </p:cTn>
                              </p:par>
                            </p:childTnLst>
                          </p:cTn>
                        </p:par>
                      </p:childTnLst>
                    </p:cTn>
                  </p:par>
                </p:childTnLst>
              </p:cTn>
              <p:nextCondLst>
                <p:cond evt="onClick" delay="0">
                  <p:tgtEl>
                    <p:spTgt spid="14"/>
                  </p:tgtEl>
                </p:cond>
              </p:nextCondLst>
            </p:seq>
          </p:childTnLst>
        </p:cTn>
      </p:par>
    </p:tnLst>
    <p:bldLst>
      <p:bldP spid="15" grpId="0" animBg="1"/>
      <p:bldP spid="22" grpId="0" animBg="1"/>
      <p:bldP spid="22" grpId="1" animBg="1"/>
      <p:bldP spid="23" grpId="0" animBg="1"/>
      <p:bldP spid="23" grpId="1" animBg="1"/>
      <p:bldP spid="24" grpId="0" animBg="1"/>
      <p:bldP spid="24" grpId="1" animBg="1"/>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pPr eaLnBrk="1" hangingPunct="1"/>
            <a:endParaRPr lang="ru-RU" smtClean="0"/>
          </a:p>
        </p:txBody>
      </p:sp>
      <p:sp>
        <p:nvSpPr>
          <p:cNvPr id="24578" name="Rectangle 3"/>
          <p:cNvSpPr>
            <a:spLocks noGrp="1"/>
          </p:cNvSpPr>
          <p:nvPr>
            <p:ph type="body" idx="1"/>
          </p:nvPr>
        </p:nvSpPr>
        <p:spPr/>
        <p:txBody>
          <a:bodyPr/>
          <a:lstStyle/>
          <a:p>
            <a:pPr eaLnBrk="1" hangingPunct="1"/>
            <a:endParaRPr lang="ru-RU" smtClean="0"/>
          </a:p>
        </p:txBody>
      </p:sp>
      <p:pic>
        <p:nvPicPr>
          <p:cNvPr id="24579"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21514" name="Picture 10" descr="80_1_b">
            <a:hlinkClick r:id="rId3" action="ppaction://hlinksldjump" tooltip="мастерица за работой"/>
          </p:cNvPr>
          <p:cNvPicPr>
            <a:picLocks noChangeAspect="1" noChangeArrowheads="1"/>
          </p:cNvPicPr>
          <p:nvPr/>
        </p:nvPicPr>
        <p:blipFill>
          <a:blip r:embed="rId4" cstate="email"/>
          <a:srcRect/>
          <a:stretch>
            <a:fillRect/>
          </a:stretch>
        </p:blipFill>
        <p:spPr bwMode="auto">
          <a:xfrm>
            <a:off x="250825" y="260350"/>
            <a:ext cx="1924050" cy="4248150"/>
          </a:xfrm>
          <a:prstGeom prst="rect">
            <a:avLst/>
          </a:prstGeom>
          <a:noFill/>
          <a:ln w="9525">
            <a:solidFill>
              <a:schemeClr val="bg2">
                <a:lumMod val="50000"/>
              </a:schemeClr>
            </a:solidFill>
            <a:miter lim="800000"/>
            <a:headEnd/>
            <a:tailEnd/>
          </a:ln>
          <a:effectLst>
            <a:outerShdw dist="107763" dir="2700000" algn="ctr" rotWithShape="0">
              <a:srgbClr val="808080">
                <a:alpha val="50000"/>
              </a:srgbClr>
            </a:outerShdw>
          </a:effectLst>
        </p:spPr>
      </p:pic>
      <p:pic>
        <p:nvPicPr>
          <p:cNvPr id="21515" name="Picture 11" descr="79_2_b">
            <a:hlinkClick r:id="rId3" action="ppaction://hlinksldjump" tooltip="ангорские козы на выпасе в губерлинских горах"/>
          </p:cNvPr>
          <p:cNvPicPr>
            <a:picLocks noChangeAspect="1" noChangeArrowheads="1"/>
          </p:cNvPicPr>
          <p:nvPr/>
        </p:nvPicPr>
        <p:blipFill>
          <a:blip r:embed="rId5" cstate="email"/>
          <a:stretch>
            <a:fillRect/>
          </a:stretch>
        </p:blipFill>
        <p:spPr bwMode="auto">
          <a:xfrm>
            <a:off x="2339975" y="2565400"/>
            <a:ext cx="3341688" cy="2506663"/>
          </a:xfrm>
          <a:prstGeom prst="rect">
            <a:avLst/>
          </a:prstGeom>
          <a:noFill/>
          <a:ln w="9525">
            <a:solidFill>
              <a:schemeClr val="bg2">
                <a:lumMod val="50000"/>
              </a:schemeClr>
            </a:solidFill>
            <a:miter lim="800000"/>
            <a:headEnd/>
            <a:tailEnd/>
          </a:ln>
          <a:effectLst>
            <a:outerShdw dist="107763" dir="2700000" algn="ctr" rotWithShape="0">
              <a:srgbClr val="808080">
                <a:alpha val="50000"/>
              </a:srgbClr>
            </a:outerShdw>
          </a:effectLst>
        </p:spPr>
      </p:pic>
      <p:sp>
        <p:nvSpPr>
          <p:cNvPr id="21512" name="Text Box 8"/>
          <p:cNvSpPr txBox="1">
            <a:spLocks noChangeArrowheads="1"/>
          </p:cNvSpPr>
          <p:nvPr/>
        </p:nvSpPr>
        <p:spPr bwMode="auto">
          <a:xfrm>
            <a:off x="250825" y="4711700"/>
            <a:ext cx="8642350" cy="2032000"/>
          </a:xfrm>
          <a:prstGeom prst="rect">
            <a:avLst/>
          </a:prstGeom>
          <a:solidFill>
            <a:schemeClr val="bg2"/>
          </a:solidFill>
          <a:ln w="28575">
            <a:solidFill>
              <a:schemeClr val="bg2">
                <a:lumMod val="50000"/>
              </a:schemeClr>
            </a:solidFill>
            <a:miter lim="800000"/>
            <a:headEnd/>
            <a:tailEnd/>
          </a:ln>
        </p:spPr>
        <p:txBody>
          <a:bodyPr>
            <a:spAutoFit/>
          </a:bodyPr>
          <a:lstStyle/>
          <a:p>
            <a:pPr algn="ctr" fontAlgn="auto">
              <a:spcBef>
                <a:spcPct val="50000"/>
              </a:spcBef>
              <a:spcAft>
                <a:spcPts val="0"/>
              </a:spcAft>
              <a:defRPr/>
            </a:pPr>
            <a:r>
              <a:rPr lang="ru-RU" dirty="0">
                <a:latin typeface="+mn-lt"/>
              </a:rPr>
              <a:t>Пух оренбургских коз — самый тонкий в мире: толщина пуха оренбургских коз — 16-18 мкм, ангорских коз (мохер) — 22-24 мкм. Поэтому изделия из оренбургского пуха — шали и паутинки — особенно нежные и мягкие. Тонкость изделия определяют по 2 параметрам: проходит ли изделие через кольцо и помещается ли в гусином яйце. В Оренбургской области вяжут не только вручную, но и на машинах. Машинные изделия красивые и менее дорогие, но не могут сравниться с платками ручной работы. </a:t>
            </a:r>
          </a:p>
        </p:txBody>
      </p:sp>
      <p:pic>
        <p:nvPicPr>
          <p:cNvPr id="21513" name="Picture 9" descr="platok_b"/>
          <p:cNvPicPr>
            <a:picLocks noChangeAspect="1" noChangeArrowheads="1"/>
          </p:cNvPicPr>
          <p:nvPr/>
        </p:nvPicPr>
        <p:blipFill>
          <a:blip r:embed="rId6" cstate="email"/>
          <a:srcRect/>
          <a:stretch>
            <a:fillRect/>
          </a:stretch>
        </p:blipFill>
        <p:spPr bwMode="auto">
          <a:xfrm>
            <a:off x="2339975" y="260350"/>
            <a:ext cx="2470150" cy="2098675"/>
          </a:xfrm>
          <a:prstGeom prst="rect">
            <a:avLst/>
          </a:prstGeom>
          <a:noFill/>
          <a:ln w="9525">
            <a:solidFill>
              <a:schemeClr val="bg2">
                <a:lumMod val="50000"/>
              </a:schemeClr>
            </a:solidFill>
            <a:miter lim="800000"/>
            <a:headEnd/>
            <a:tailEnd/>
          </a:ln>
          <a:effectLst>
            <a:outerShdw dist="107763" dir="2700000" algn="ctr" rotWithShape="0">
              <a:srgbClr val="808080">
                <a:alpha val="50000"/>
              </a:srgbClr>
            </a:outerShdw>
          </a:effectLst>
        </p:spPr>
      </p:pic>
      <p:pic>
        <p:nvPicPr>
          <p:cNvPr id="20486" name="Picture 9" descr="38206"/>
          <p:cNvPicPr>
            <a:picLocks noChangeAspect="1" noChangeArrowheads="1"/>
          </p:cNvPicPr>
          <p:nvPr/>
        </p:nvPicPr>
        <p:blipFill>
          <a:blip r:embed="rId7" cstate="email"/>
          <a:stretch>
            <a:fillRect/>
          </a:stretch>
        </p:blipFill>
        <p:spPr bwMode="auto">
          <a:xfrm>
            <a:off x="5003800" y="260350"/>
            <a:ext cx="3889375" cy="2586038"/>
          </a:xfrm>
          <a:prstGeom prst="rect">
            <a:avLst/>
          </a:prstGeom>
          <a:noFill/>
          <a:ln w="9525">
            <a:solidFill>
              <a:schemeClr val="bg2">
                <a:lumMod val="50000"/>
              </a:schemeClr>
            </a:solidFill>
            <a:miter lim="800000"/>
            <a:headEnd/>
            <a:tailEnd/>
          </a:ln>
          <a:effectLst>
            <a:outerShdw dist="107763" dir="2700000" algn="ctr" rotWithShape="0">
              <a:srgbClr val="808080"/>
            </a:outerShdw>
          </a:effectLst>
        </p:spPr>
      </p:pic>
      <p:sp>
        <p:nvSpPr>
          <p:cNvPr id="12" name="Скругленный прямоугольник 11">
            <a:hlinkClick r:id="rId8" action="ppaction://hlinksldjump"/>
          </p:cNvPr>
          <p:cNvSpPr/>
          <p:nvPr/>
        </p:nvSpPr>
        <p:spPr>
          <a:xfrm>
            <a:off x="6659563" y="3860800"/>
            <a:ext cx="1441450" cy="504825"/>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dirty="0"/>
              <a:t>Вернуться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6200000">
            <a:off x="-3111959" y="3111959"/>
            <a:ext cx="6858000" cy="634082"/>
          </a:xfrm>
        </p:spPr>
        <p:txBody>
          <a:bodyPr rtlCol="0">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ts val="0"/>
              </a:spcAft>
              <a:defRPr/>
            </a:pP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Ресурсы</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a:xfrm>
            <a:off x="611188" y="260350"/>
            <a:ext cx="8281987" cy="6597650"/>
          </a:xfrm>
        </p:spPr>
        <p:txBody>
          <a:bodyPr rtlCol="0">
            <a:normAutofit fontScale="47500" lnSpcReduction="20000"/>
          </a:bodyPr>
          <a:lstStyle/>
          <a:p>
            <a:pPr eaLnBrk="1" fontAlgn="auto" hangingPunct="1">
              <a:spcAft>
                <a:spcPts val="0"/>
              </a:spcAft>
              <a:buFont typeface="Arial" pitchFamily="34" charset="0"/>
              <a:buChar char="•"/>
              <a:defRPr/>
            </a:pPr>
            <a:r>
              <a:rPr lang="ru-RU" sz="3400" u="sng" dirty="0" smtClean="0">
                <a:hlinkClick r:id="rId2"/>
              </a:rPr>
              <a:t>http://www.slando.ru/photos/live/53/fotoapparat_nikon_d40_kit_rostest_22663853_1_F.jpg</a:t>
            </a:r>
            <a:r>
              <a:rPr lang="ru-RU" sz="3400" dirty="0" smtClean="0"/>
              <a:t> - фотоаппарат</a:t>
            </a:r>
            <a:endParaRPr lang="ru-RU" sz="3400" u="sng" dirty="0" smtClean="0">
              <a:hlinkClick r:id="rId3"/>
            </a:endParaRPr>
          </a:p>
          <a:p>
            <a:pPr eaLnBrk="1" fontAlgn="auto" hangingPunct="1">
              <a:spcAft>
                <a:spcPts val="0"/>
              </a:spcAft>
              <a:buFont typeface="Arial" pitchFamily="34" charset="0"/>
              <a:buChar char="•"/>
              <a:defRPr/>
            </a:pPr>
            <a:r>
              <a:rPr lang="ru-RU" sz="3400" u="sng" dirty="0" smtClean="0">
                <a:hlinkClick r:id="rId3"/>
              </a:rPr>
              <a:t>http://images17.fotki.com/v319/photos/9/908940/3533569/04-vi.jpg</a:t>
            </a:r>
            <a:r>
              <a:rPr lang="ru-RU" sz="3400" u="sng" dirty="0" smtClean="0"/>
              <a:t> </a:t>
            </a:r>
            <a:r>
              <a:rPr lang="ru-RU" sz="3400" dirty="0" smtClean="0"/>
              <a:t>- уральские горы</a:t>
            </a:r>
          </a:p>
          <a:p>
            <a:pPr eaLnBrk="1" fontAlgn="auto" hangingPunct="1">
              <a:spcAft>
                <a:spcPts val="0"/>
              </a:spcAft>
              <a:buFont typeface="Arial" pitchFamily="34" charset="0"/>
              <a:buChar char="•"/>
              <a:defRPr/>
            </a:pPr>
            <a:r>
              <a:rPr lang="en-US" sz="3400" dirty="0" smtClean="0">
                <a:hlinkClick r:id="rId4"/>
              </a:rPr>
              <a:t>http://img-2007-11.photosight.ru/27/2432252.jpg</a:t>
            </a:r>
            <a:r>
              <a:rPr lang="ru-RU" sz="3400" dirty="0" smtClean="0"/>
              <a:t> - колосья пшеницы</a:t>
            </a:r>
          </a:p>
          <a:p>
            <a:pPr eaLnBrk="1" fontAlgn="auto" hangingPunct="1">
              <a:spcAft>
                <a:spcPts val="0"/>
              </a:spcAft>
              <a:buFont typeface="Arial" pitchFamily="34" charset="0"/>
              <a:buChar char="•"/>
              <a:defRPr/>
            </a:pPr>
            <a:r>
              <a:rPr lang="ru-RU" sz="3400" u="sng" dirty="0" smtClean="0">
                <a:hlinkClick r:id="rId5"/>
              </a:rPr>
              <a:t>http://img0.liveinternet.ru/images/attach/c/1/54/270/54270949_0_1d727_727e286f_XL.jpg</a:t>
            </a:r>
            <a:r>
              <a:rPr lang="ru-RU" sz="3400" dirty="0" smtClean="0"/>
              <a:t> - вечерний Оренбург</a:t>
            </a:r>
          </a:p>
          <a:p>
            <a:pPr eaLnBrk="1" fontAlgn="auto" hangingPunct="1">
              <a:spcAft>
                <a:spcPts val="0"/>
              </a:spcAft>
              <a:buFont typeface="Arial" pitchFamily="34" charset="0"/>
              <a:buChar char="•"/>
              <a:defRPr/>
            </a:pPr>
            <a:r>
              <a:rPr lang="ru-RU" sz="3400" u="sng" dirty="0" smtClean="0">
                <a:hlinkClick r:id="rId6"/>
              </a:rPr>
              <a:t>http://www.orenobl.ru/images/priroda/reki/irikla_big2.gif</a:t>
            </a:r>
            <a:r>
              <a:rPr lang="ru-RU" sz="3400" dirty="0" smtClean="0"/>
              <a:t> - река Урал</a:t>
            </a:r>
          </a:p>
          <a:p>
            <a:pPr eaLnBrk="1" fontAlgn="auto" hangingPunct="1">
              <a:spcAft>
                <a:spcPts val="0"/>
              </a:spcAft>
              <a:buFont typeface="Arial" pitchFamily="34" charset="0"/>
              <a:buChar char="•"/>
              <a:defRPr/>
            </a:pPr>
            <a:r>
              <a:rPr lang="ru-RU" sz="3400" u="sng" dirty="0" smtClean="0">
                <a:hlinkClick r:id="rId7"/>
              </a:rPr>
              <a:t>http://www.orenobl.ru/images/priroda/tabun-s.jpg</a:t>
            </a:r>
            <a:r>
              <a:rPr lang="ru-RU" sz="3400" dirty="0" smtClean="0"/>
              <a:t> - табун лошадей </a:t>
            </a:r>
          </a:p>
          <a:p>
            <a:pPr eaLnBrk="1" fontAlgn="auto" hangingPunct="1">
              <a:spcAft>
                <a:spcPts val="0"/>
              </a:spcAft>
              <a:buFont typeface="Arial" pitchFamily="34" charset="0"/>
              <a:buChar char="•"/>
              <a:defRPr/>
            </a:pPr>
            <a:r>
              <a:rPr lang="ru-RU" sz="3400" u="sng" dirty="0" smtClean="0">
                <a:hlinkClick r:id="rId8"/>
              </a:rPr>
              <a:t>http://album.foto.ru:8080/photos/pr0/190499/257590.jpg</a:t>
            </a:r>
            <a:r>
              <a:rPr lang="ru-RU" sz="3400" dirty="0" smtClean="0"/>
              <a:t> - ковыль</a:t>
            </a:r>
          </a:p>
          <a:p>
            <a:pPr eaLnBrk="1" fontAlgn="auto" hangingPunct="1">
              <a:spcAft>
                <a:spcPts val="0"/>
              </a:spcAft>
              <a:buFont typeface="Arial" pitchFamily="34" charset="0"/>
              <a:buChar char="•"/>
              <a:defRPr/>
            </a:pPr>
            <a:r>
              <a:rPr lang="ru-RU" sz="3400" u="sng" dirty="0" smtClean="0">
                <a:hlinkClick r:id="rId9"/>
              </a:rPr>
              <a:t>http://www.expert-ural.com/content/images/images/11884745563.jpg</a:t>
            </a:r>
            <a:r>
              <a:rPr lang="ru-RU" sz="3400" dirty="0" smtClean="0"/>
              <a:t> - карта -коллаж</a:t>
            </a:r>
          </a:p>
          <a:p>
            <a:pPr eaLnBrk="1" fontAlgn="auto" hangingPunct="1">
              <a:spcAft>
                <a:spcPts val="0"/>
              </a:spcAft>
              <a:buFont typeface="Arial" pitchFamily="34" charset="0"/>
              <a:buChar char="•"/>
              <a:defRPr/>
            </a:pPr>
            <a:r>
              <a:rPr lang="ru-RU" sz="3400" u="sng" dirty="0" smtClean="0">
                <a:hlinkClick r:id="rId10"/>
              </a:rPr>
              <a:t>http://planetolog.ru/maps/russia-oblast/Orenburgskaya_Obl.jpg</a:t>
            </a:r>
            <a:r>
              <a:rPr lang="ru-RU" sz="3400" dirty="0" smtClean="0"/>
              <a:t> - физическая карта Оренбургской области</a:t>
            </a:r>
          </a:p>
          <a:p>
            <a:pPr eaLnBrk="1" fontAlgn="auto" hangingPunct="1">
              <a:spcAft>
                <a:spcPts val="0"/>
              </a:spcAft>
              <a:buFont typeface="Arial" pitchFamily="34" charset="0"/>
              <a:buChar char="•"/>
              <a:defRPr/>
            </a:pPr>
            <a:r>
              <a:rPr lang="en-US" sz="3400" dirty="0" smtClean="0">
                <a:hlinkClick r:id="rId11"/>
              </a:rPr>
              <a:t>http://mw2.google.com/mw-panoramio/photos/medium/15938841.jpg</a:t>
            </a:r>
            <a:r>
              <a:rPr lang="ru-RU" sz="3400" dirty="0" smtClean="0"/>
              <a:t> - </a:t>
            </a:r>
            <a:r>
              <a:rPr lang="ru-RU" sz="3400" dirty="0" err="1" smtClean="0"/>
              <a:t>Букабай</a:t>
            </a:r>
            <a:r>
              <a:rPr lang="ru-RU" sz="3400" dirty="0" smtClean="0"/>
              <a:t> ночью</a:t>
            </a:r>
          </a:p>
          <a:p>
            <a:pPr eaLnBrk="1" fontAlgn="auto" hangingPunct="1">
              <a:spcAft>
                <a:spcPts val="0"/>
              </a:spcAft>
              <a:buFont typeface="Arial" pitchFamily="34" charset="0"/>
              <a:buChar char="•"/>
              <a:defRPr/>
            </a:pPr>
            <a:r>
              <a:rPr lang="ru-RU" sz="3400" u="sng" dirty="0" smtClean="0">
                <a:hlinkClick r:id="rId12"/>
              </a:rPr>
              <a:t>http://s47.radikal.ru/i118/1003/b5/688cdc6c5302.jpg</a:t>
            </a:r>
            <a:r>
              <a:rPr lang="ru-RU" sz="3400" dirty="0" smtClean="0"/>
              <a:t> - </a:t>
            </a:r>
            <a:r>
              <a:rPr lang="ru-RU" sz="3400" dirty="0" err="1" smtClean="0"/>
              <a:t>букабай</a:t>
            </a:r>
            <a:r>
              <a:rPr lang="ru-RU" sz="3400" dirty="0" smtClean="0"/>
              <a:t> </a:t>
            </a:r>
          </a:p>
          <a:p>
            <a:pPr eaLnBrk="1" fontAlgn="auto" hangingPunct="1">
              <a:spcAft>
                <a:spcPts val="0"/>
              </a:spcAft>
              <a:buFont typeface="Arial" pitchFamily="34" charset="0"/>
              <a:buChar char="•"/>
              <a:defRPr/>
            </a:pPr>
            <a:r>
              <a:rPr lang="ru-RU" sz="3400" u="sng" dirty="0" smtClean="0">
                <a:hlinkClick r:id="rId13"/>
              </a:rPr>
              <a:t>http://i012.radikal.ru/1003/45/f4f1eef96cb2.jpg</a:t>
            </a:r>
            <a:r>
              <a:rPr lang="ru-RU" sz="3400" u="sng" dirty="0" smtClean="0"/>
              <a:t> </a:t>
            </a:r>
            <a:r>
              <a:rPr lang="ru-RU" sz="3400" dirty="0" smtClean="0"/>
              <a:t>  -  </a:t>
            </a:r>
            <a:r>
              <a:rPr lang="ru-RU" sz="3400" dirty="0" err="1" smtClean="0"/>
              <a:t>светлинское</a:t>
            </a:r>
            <a:r>
              <a:rPr lang="ru-RU" sz="3400" dirty="0" smtClean="0"/>
              <a:t> озеро</a:t>
            </a:r>
          </a:p>
          <a:p>
            <a:pPr eaLnBrk="1" fontAlgn="auto" hangingPunct="1">
              <a:spcAft>
                <a:spcPts val="0"/>
              </a:spcAft>
              <a:buFont typeface="Arial" pitchFamily="34" charset="0"/>
              <a:buChar char="•"/>
              <a:defRPr/>
            </a:pPr>
            <a:r>
              <a:rPr lang="ru-RU" sz="3400" u="sng" dirty="0" smtClean="0">
                <a:hlinkClick r:id="rId14"/>
              </a:rPr>
              <a:t>http://images.izvestia.ru/ruschudo/foto/6268-big.jpg</a:t>
            </a:r>
            <a:r>
              <a:rPr lang="ru-RU" sz="3400" u="sng" dirty="0" smtClean="0"/>
              <a:t> </a:t>
            </a:r>
            <a:r>
              <a:rPr lang="ru-RU" sz="3400" dirty="0" smtClean="0"/>
              <a:t> - Верблюд-гора</a:t>
            </a:r>
          </a:p>
          <a:p>
            <a:pPr eaLnBrk="1" fontAlgn="auto" hangingPunct="1">
              <a:spcAft>
                <a:spcPts val="0"/>
              </a:spcAft>
              <a:buFont typeface="Arial" pitchFamily="34" charset="0"/>
              <a:buChar char="•"/>
              <a:defRPr/>
            </a:pPr>
            <a:r>
              <a:rPr lang="ru-RU" sz="3400" u="sng" dirty="0" smtClean="0">
                <a:hlinkClick r:id="rId15"/>
              </a:rPr>
              <a:t>http://www.gorodurala.ru/post/2010/02/21/ozeraorenburga.html</a:t>
            </a:r>
            <a:r>
              <a:rPr lang="ru-RU" sz="3400" dirty="0" smtClean="0"/>
              <a:t>  -текст об озере Развал</a:t>
            </a:r>
          </a:p>
          <a:p>
            <a:pPr eaLnBrk="1" fontAlgn="auto" hangingPunct="1">
              <a:spcAft>
                <a:spcPts val="0"/>
              </a:spcAft>
              <a:buFont typeface="Arial" pitchFamily="34" charset="0"/>
              <a:buChar char="•"/>
              <a:defRPr/>
            </a:pPr>
            <a:r>
              <a:rPr lang="ru-RU" sz="3400" u="sng" dirty="0" smtClean="0">
                <a:hlinkClick r:id="rId16"/>
              </a:rPr>
              <a:t>http://img-fotki.yandex.ru/get/2709/tatyana-kuropatkina.1/0_1d24_64c8570d_XL</a:t>
            </a:r>
            <a:r>
              <a:rPr lang="ru-RU" sz="3400" dirty="0" smtClean="0"/>
              <a:t> - озеро Развал</a:t>
            </a:r>
          </a:p>
          <a:p>
            <a:pPr eaLnBrk="1" fontAlgn="auto" hangingPunct="1">
              <a:spcAft>
                <a:spcPts val="0"/>
              </a:spcAft>
              <a:buFont typeface="Arial" pitchFamily="34" charset="0"/>
              <a:buChar char="•"/>
              <a:defRPr/>
            </a:pPr>
            <a:r>
              <a:rPr lang="ru-RU" sz="3400" u="sng" dirty="0" smtClean="0">
                <a:hlinkClick r:id="rId17"/>
              </a:rPr>
              <a:t>http://img-fotki.yandex.ru/get/16/goodpc.6/0_9ddc_27686d4a_XL</a:t>
            </a:r>
            <a:r>
              <a:rPr lang="ru-RU" sz="3400" dirty="0" smtClean="0"/>
              <a:t>   - озеро Развал</a:t>
            </a:r>
          </a:p>
          <a:p>
            <a:pPr eaLnBrk="1" fontAlgn="auto" hangingPunct="1">
              <a:spcAft>
                <a:spcPts val="0"/>
              </a:spcAft>
              <a:buFont typeface="Arial" pitchFamily="34" charset="0"/>
              <a:buChar char="•"/>
              <a:defRPr/>
            </a:pPr>
            <a:r>
              <a:rPr lang="ru-RU" sz="3400" u="sng" dirty="0" smtClean="0">
                <a:hlinkClick r:id="rId18"/>
              </a:rPr>
              <a:t>http://s52.radikal.ru/i138/1003/c7/9f06c60ada5d.jpg</a:t>
            </a:r>
            <a:r>
              <a:rPr lang="ru-RU" sz="3400" u="sng" dirty="0" smtClean="0"/>
              <a:t> </a:t>
            </a:r>
            <a:r>
              <a:rPr lang="ru-RU" sz="3400" dirty="0" smtClean="0"/>
              <a:t> - фламинго</a:t>
            </a:r>
          </a:p>
          <a:p>
            <a:pPr eaLnBrk="1" fontAlgn="auto" hangingPunct="1">
              <a:spcAft>
                <a:spcPts val="0"/>
              </a:spcAft>
              <a:buFont typeface="Arial" pitchFamily="34" charset="0"/>
              <a:buChar char="•"/>
              <a:defRPr/>
            </a:pPr>
            <a:r>
              <a:rPr lang="ru-RU" sz="3400" u="sng" dirty="0" smtClean="0">
                <a:hlinkClick r:id="rId19"/>
              </a:rPr>
              <a:t>http://www.uralpressa.ru/assets/images/190809/24.jpg</a:t>
            </a:r>
            <a:r>
              <a:rPr lang="ru-RU" sz="3400" dirty="0" smtClean="0"/>
              <a:t> - пеликаны</a:t>
            </a:r>
          </a:p>
          <a:p>
            <a:pPr eaLnBrk="1" fontAlgn="auto" hangingPunct="1">
              <a:spcAft>
                <a:spcPts val="0"/>
              </a:spcAft>
              <a:buFont typeface="Arial" pitchFamily="34" charset="0"/>
              <a:buChar char="•"/>
              <a:defRPr/>
            </a:pPr>
            <a:r>
              <a:rPr lang="ru-RU" sz="3400" u="sng" dirty="0" smtClean="0">
                <a:hlinkClick r:id="rId20"/>
              </a:rPr>
              <a:t>http://www.uralpressa.ru/news?doc=178</a:t>
            </a:r>
            <a:r>
              <a:rPr lang="ru-RU" sz="3400" dirty="0" smtClean="0"/>
              <a:t> – текст об птицах озер </a:t>
            </a:r>
          </a:p>
          <a:p>
            <a:pPr eaLnBrk="1" fontAlgn="auto" hangingPunct="1">
              <a:spcAft>
                <a:spcPts val="0"/>
              </a:spcAft>
              <a:buFont typeface="Arial" pitchFamily="34" charset="0"/>
              <a:buChar char="•"/>
              <a:defRPr/>
            </a:pPr>
            <a:r>
              <a:rPr lang="ru-RU" sz="3400" u="sng" dirty="0" smtClean="0">
                <a:hlinkClick r:id="rId21"/>
              </a:rPr>
              <a:t>http://foto.nedoma.ru/data/1668/1693IMG_6227.JPG</a:t>
            </a:r>
            <a:r>
              <a:rPr lang="ru-RU" sz="3400" dirty="0" smtClean="0"/>
              <a:t>  - висячие источники </a:t>
            </a:r>
          </a:p>
          <a:p>
            <a:pPr eaLnBrk="1" fontAlgn="auto" hangingPunct="1">
              <a:spcAft>
                <a:spcPts val="0"/>
              </a:spcAft>
              <a:buFont typeface="Arial" pitchFamily="34" charset="0"/>
              <a:buChar char="•"/>
              <a:defRPr/>
            </a:pPr>
            <a:r>
              <a:rPr lang="ru-RU" sz="3400" u="sng" dirty="0" smtClean="0">
                <a:hlinkClick r:id="rId22"/>
              </a:rPr>
              <a:t>http://foto.nedoma.ru/data/1668/1693DPP_0004-med.JPG</a:t>
            </a:r>
            <a:r>
              <a:rPr lang="ru-RU" sz="3400" dirty="0" smtClean="0"/>
              <a:t> - висячие источники </a:t>
            </a:r>
          </a:p>
          <a:p>
            <a:pPr eaLnBrk="1" fontAlgn="auto" hangingPunct="1">
              <a:spcAft>
                <a:spcPts val="0"/>
              </a:spcAft>
              <a:buFont typeface="Arial" pitchFamily="34" charset="0"/>
              <a:buChar char="•"/>
              <a:defRPr/>
            </a:pPr>
            <a:r>
              <a:rPr lang="ru-RU" sz="3400" u="sng" dirty="0" smtClean="0">
                <a:hlinkClick r:id="rId23"/>
              </a:rPr>
              <a:t>http://www.orenburg-gov.ru/magnoliaPublic/regportal/Info/OrbRegion/Nature/fotoalbom.html</a:t>
            </a:r>
            <a:r>
              <a:rPr lang="ru-RU" sz="3400" dirty="0" smtClean="0"/>
              <a:t> текст о памятниках природы</a:t>
            </a:r>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smtClean="0"/>
          </a:p>
          <a:p>
            <a:pPr eaLnBrk="1" fontAlgn="auto" hangingPunct="1">
              <a:spcAft>
                <a:spcPts val="0"/>
              </a:spcAft>
              <a:buFont typeface="Arial" pitchFamily="34" charset="0"/>
              <a:buChar char="•"/>
              <a:defRPr/>
            </a:pPr>
            <a:endParaRPr lang="ru-RU" dirty="0"/>
          </a:p>
        </p:txBody>
      </p:sp>
      <p:sp>
        <p:nvSpPr>
          <p:cNvPr id="4" name="Блок-схема: знак завершения 3">
            <a:hlinkClick r:id="rId24" action="ppaction://hlinksldjump"/>
          </p:cNvPr>
          <p:cNvSpPr/>
          <p:nvPr/>
        </p:nvSpPr>
        <p:spPr>
          <a:xfrm>
            <a:off x="7524328" y="5517232"/>
            <a:ext cx="1368152"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Далее</a:t>
            </a:r>
            <a:r>
              <a:rPr lang="ru-RU" dirty="0"/>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6200000">
            <a:off x="-3039951" y="3039951"/>
            <a:ext cx="6858000" cy="778098"/>
          </a:xfrm>
        </p:spPr>
        <p:txBody>
          <a:bodyPr rtlCol="0">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ts val="0"/>
              </a:spcAft>
              <a:defRPr/>
            </a:pP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Ресурсы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6626" name="Содержимое 2"/>
          <p:cNvSpPr>
            <a:spLocks noGrp="1"/>
          </p:cNvSpPr>
          <p:nvPr>
            <p:ph idx="1"/>
          </p:nvPr>
        </p:nvSpPr>
        <p:spPr>
          <a:xfrm>
            <a:off x="684213" y="260350"/>
            <a:ext cx="8208962" cy="6597650"/>
          </a:xfrm>
        </p:spPr>
        <p:txBody>
          <a:bodyPr/>
          <a:lstStyle/>
          <a:p>
            <a:pPr eaLnBrk="1" hangingPunct="1">
              <a:lnSpc>
                <a:spcPct val="80000"/>
              </a:lnSpc>
            </a:pPr>
            <a:r>
              <a:rPr lang="ru-RU" sz="1800" u="sng" smtClean="0">
                <a:hlinkClick r:id="rId2"/>
              </a:rPr>
              <a:t>http://prirodnoe.narod.ru/interesno.html</a:t>
            </a:r>
            <a:r>
              <a:rPr lang="ru-RU" sz="1800" smtClean="0"/>
              <a:t>  - текст приветственный</a:t>
            </a:r>
          </a:p>
          <a:p>
            <a:pPr eaLnBrk="1" hangingPunct="1">
              <a:lnSpc>
                <a:spcPct val="80000"/>
              </a:lnSpc>
            </a:pPr>
            <a:r>
              <a:rPr lang="en-US" sz="1800" smtClean="0">
                <a:hlinkClick r:id="rId3"/>
              </a:rPr>
              <a:t>http://orenkraeved.ru/priroda-orenburgskoj-oblasti/opisanie-prirody-rajonov-orenburzhya/adamovskij-rajon/</a:t>
            </a:r>
            <a:r>
              <a:rPr lang="ru-RU" sz="1800" smtClean="0"/>
              <a:t> - текст о лиственнице</a:t>
            </a:r>
            <a:endParaRPr lang="en-US" sz="1800" smtClean="0"/>
          </a:p>
          <a:p>
            <a:pPr eaLnBrk="1" hangingPunct="1">
              <a:lnSpc>
                <a:spcPct val="80000"/>
              </a:lnSpc>
            </a:pPr>
            <a:r>
              <a:rPr lang="ru-RU" sz="1800" smtClean="0">
                <a:hlinkClick r:id="rId4"/>
              </a:rPr>
              <a:t>http://i.drom.ru/foto/album_photos/14/13587/131661.jp</a:t>
            </a:r>
            <a:r>
              <a:rPr lang="en-US" sz="1800" smtClean="0">
                <a:hlinkClick r:id="rId5"/>
              </a:rPr>
              <a:t>g</a:t>
            </a:r>
            <a:r>
              <a:rPr lang="en-US" smtClean="0">
                <a:hlinkClick r:id="rId5"/>
              </a:rPr>
              <a:t> </a:t>
            </a:r>
            <a:r>
              <a:rPr lang="ru-RU" sz="1800" smtClean="0"/>
              <a:t>- лиственница</a:t>
            </a:r>
          </a:p>
          <a:p>
            <a:pPr eaLnBrk="1" hangingPunct="1">
              <a:lnSpc>
                <a:spcPct val="80000"/>
              </a:lnSpc>
            </a:pPr>
            <a:r>
              <a:rPr lang="en-US" sz="1800" smtClean="0">
                <a:hlinkClick r:id="rId6"/>
              </a:rPr>
              <a:t>http://i.drom.ru/foto/album_photos/14/13587/131668.jpg</a:t>
            </a:r>
            <a:r>
              <a:rPr lang="ru-RU" sz="1800" smtClean="0"/>
              <a:t> - хвоя лиственницы</a:t>
            </a:r>
          </a:p>
          <a:p>
            <a:pPr eaLnBrk="1" hangingPunct="1">
              <a:lnSpc>
                <a:spcPct val="80000"/>
              </a:lnSpc>
            </a:pPr>
            <a:r>
              <a:rPr lang="ru-RU" sz="1800" u="sng" smtClean="0">
                <a:hlinkClick r:id="rId7"/>
              </a:rPr>
              <a:t>http://www.ecotravel.ru/regions/reserves/1/25/163/</a:t>
            </a:r>
            <a:r>
              <a:rPr lang="ru-RU" sz="1800" smtClean="0"/>
              <a:t>  -  текст о Бузулукском боре</a:t>
            </a:r>
          </a:p>
          <a:p>
            <a:pPr eaLnBrk="1" hangingPunct="1">
              <a:lnSpc>
                <a:spcPct val="80000"/>
              </a:lnSpc>
            </a:pPr>
            <a:r>
              <a:rPr lang="ru-RU" sz="1800" u="sng" smtClean="0">
                <a:hlinkClick r:id="rId8"/>
              </a:rPr>
              <a:t>http://kargaly.ru/chto-takoe-kargaly.html</a:t>
            </a:r>
            <a:r>
              <a:rPr lang="ru-RU" sz="1800" smtClean="0"/>
              <a:t>  - текст о рудниках</a:t>
            </a:r>
          </a:p>
          <a:p>
            <a:pPr eaLnBrk="1" hangingPunct="1">
              <a:lnSpc>
                <a:spcPct val="80000"/>
              </a:lnSpc>
            </a:pPr>
            <a:r>
              <a:rPr lang="ru-RU" sz="1800" u="sng" smtClean="0">
                <a:hlinkClick r:id="rId9"/>
              </a:rPr>
              <a:t>http://kargaly.ru/images/phocagallery/2010_07/thumbs/phoca_thumb_m_DSC05702.JPG</a:t>
            </a:r>
            <a:r>
              <a:rPr lang="ru-RU" sz="1800" smtClean="0"/>
              <a:t> - находки в Каргале</a:t>
            </a:r>
          </a:p>
          <a:p>
            <a:pPr eaLnBrk="1" hangingPunct="1">
              <a:lnSpc>
                <a:spcPct val="80000"/>
              </a:lnSpc>
            </a:pPr>
            <a:r>
              <a:rPr lang="ru-RU" sz="1800" u="sng" smtClean="0">
                <a:hlinkClick r:id="rId10"/>
              </a:rPr>
              <a:t>http://kargaly.ru/images/phocagallery/2010_07/thumbs/phoca_thumb_m_DSC05583.JPG</a:t>
            </a:r>
            <a:r>
              <a:rPr lang="ru-RU" sz="1800" smtClean="0"/>
              <a:t> - у входа в копь</a:t>
            </a:r>
          </a:p>
          <a:p>
            <a:pPr eaLnBrk="1" hangingPunct="1">
              <a:lnSpc>
                <a:spcPct val="80000"/>
              </a:lnSpc>
            </a:pPr>
            <a:r>
              <a:rPr lang="ru-RU" sz="1800" u="sng" smtClean="0">
                <a:hlinkClick r:id="rId11"/>
              </a:rPr>
              <a:t>http://kargaly.ru/images/phocagallery/2010_07/thumbs/phoca_thumb_m_DSC05555.JPG</a:t>
            </a:r>
            <a:r>
              <a:rPr lang="ru-RU" sz="1800" smtClean="0"/>
              <a:t> - каргалинские рудники</a:t>
            </a:r>
          </a:p>
          <a:p>
            <a:pPr eaLnBrk="1" hangingPunct="1">
              <a:lnSpc>
                <a:spcPct val="80000"/>
              </a:lnSpc>
            </a:pPr>
            <a:r>
              <a:rPr lang="ru-RU" sz="1800" u="sng" smtClean="0">
                <a:hlinkClick r:id="rId12"/>
              </a:rPr>
              <a:t>http://mw2.google.com/mw-panoramio/photos/medium/4653201.jpg</a:t>
            </a:r>
            <a:r>
              <a:rPr lang="ru-RU" sz="1800" smtClean="0"/>
              <a:t> - водопад на Губерле</a:t>
            </a:r>
          </a:p>
          <a:p>
            <a:pPr eaLnBrk="1" hangingPunct="1">
              <a:lnSpc>
                <a:spcPct val="80000"/>
              </a:lnSpc>
            </a:pPr>
            <a:r>
              <a:rPr lang="ru-RU" sz="1800" u="sng" smtClean="0">
                <a:hlinkClick r:id="rId13"/>
              </a:rPr>
              <a:t>http://mpr.orinfo.ru/assets/galleries/76/00832453254.jpg</a:t>
            </a:r>
            <a:r>
              <a:rPr lang="ru-RU" sz="1800" smtClean="0"/>
              <a:t> - Карагай зимой</a:t>
            </a:r>
          </a:p>
          <a:p>
            <a:pPr eaLnBrk="1" hangingPunct="1">
              <a:lnSpc>
                <a:spcPct val="80000"/>
              </a:lnSpc>
            </a:pPr>
            <a:r>
              <a:rPr lang="ru-RU" sz="1800" u="sng" smtClean="0">
                <a:hlinkClick r:id="rId14"/>
              </a:rPr>
              <a:t>http://img-fotki.yandex.ru/get/3814/lio900.1/0_35b16_2084177f_XL</a:t>
            </a:r>
            <a:r>
              <a:rPr lang="ru-RU" sz="1800" smtClean="0"/>
              <a:t>   - бор Карагай</a:t>
            </a:r>
          </a:p>
          <a:p>
            <a:pPr eaLnBrk="1" hangingPunct="1">
              <a:lnSpc>
                <a:spcPct val="80000"/>
              </a:lnSpc>
            </a:pPr>
            <a:r>
              <a:rPr lang="ru-RU" sz="1800" u="sng" smtClean="0">
                <a:hlinkClick r:id="rId15"/>
              </a:rPr>
              <a:t>http://www.orenburg-gov.ru/magnoliaPublic/regportal/Info/Turism/Potencial/Kuvandyk/Forest.html</a:t>
            </a:r>
            <a:r>
              <a:rPr lang="ru-RU" sz="1800" smtClean="0"/>
              <a:t> -  текст о Карагае</a:t>
            </a:r>
          </a:p>
          <a:p>
            <a:pPr eaLnBrk="1" hangingPunct="1">
              <a:lnSpc>
                <a:spcPct val="80000"/>
              </a:lnSpc>
            </a:pPr>
            <a:r>
              <a:rPr lang="ru-RU" sz="1800" smtClean="0">
                <a:hlinkClick r:id="rId16"/>
              </a:rPr>
              <a:t>http://kraeved.opck.org/biblioteka/towns/orsk_250/80_1_b.jpg</a:t>
            </a:r>
            <a:r>
              <a:rPr lang="ru-RU" sz="1800" smtClean="0"/>
              <a:t>  -мастерица </a:t>
            </a:r>
          </a:p>
          <a:p>
            <a:pPr eaLnBrk="1" hangingPunct="1">
              <a:lnSpc>
                <a:spcPct val="80000"/>
              </a:lnSpc>
            </a:pPr>
            <a:r>
              <a:rPr lang="ru-RU" sz="1600" u="sng" smtClean="0">
                <a:hlinkClick r:id="rId17"/>
              </a:rPr>
              <a:t>http://kp.by/f/4/image/95/04/340495.jpg</a:t>
            </a:r>
            <a:r>
              <a:rPr lang="ru-RU" sz="1600" u="sng" smtClean="0"/>
              <a:t> - </a:t>
            </a:r>
            <a:r>
              <a:rPr lang="ru-RU" sz="1600" smtClean="0"/>
              <a:t> платок в кольце </a:t>
            </a:r>
          </a:p>
          <a:p>
            <a:pPr eaLnBrk="1" hangingPunct="1">
              <a:lnSpc>
                <a:spcPct val="80000"/>
              </a:lnSpc>
            </a:pPr>
            <a:r>
              <a:rPr lang="ru-RU" sz="1600" u="sng" smtClean="0">
                <a:hlinkClick r:id="rId18"/>
              </a:rPr>
              <a:t>http://www.tpp.novotroitsk.ru/IMG/danila/Danila02.jpg</a:t>
            </a:r>
            <a:r>
              <a:rPr lang="ru-RU" sz="1600" smtClean="0"/>
              <a:t> - изделие из камня</a:t>
            </a:r>
            <a:endParaRPr lang="ru-RU" sz="1800" smtClean="0"/>
          </a:p>
          <a:p>
            <a:pPr eaLnBrk="1" hangingPunct="1">
              <a:lnSpc>
                <a:spcPct val="80000"/>
              </a:lnSpc>
              <a:buFont typeface="Arial" charset="0"/>
              <a:buNone/>
            </a:pPr>
            <a:endParaRPr lang="ru-RU" sz="2500" smtClean="0"/>
          </a:p>
          <a:p>
            <a:pPr eaLnBrk="1" hangingPunct="1">
              <a:lnSpc>
                <a:spcPct val="80000"/>
              </a:lnSpc>
            </a:pPr>
            <a:endParaRPr lang="ru-RU" sz="2500" smtClean="0"/>
          </a:p>
          <a:p>
            <a:pPr eaLnBrk="1" hangingPunct="1">
              <a:lnSpc>
                <a:spcPct val="80000"/>
              </a:lnSpc>
            </a:pPr>
            <a:endParaRPr lang="ru-RU" sz="2500" smtClean="0"/>
          </a:p>
          <a:p>
            <a:pPr eaLnBrk="1" hangingPunct="1">
              <a:lnSpc>
                <a:spcPct val="80000"/>
              </a:lnSpc>
            </a:pPr>
            <a:endParaRPr lang="ru-RU" sz="2500" smtClean="0"/>
          </a:p>
        </p:txBody>
      </p:sp>
      <p:sp>
        <p:nvSpPr>
          <p:cNvPr id="4" name="Блок-схема: знак завершения 3">
            <a:hlinkClick r:id="rId19" action="ppaction://hlinksldjump"/>
          </p:cNvPr>
          <p:cNvSpPr/>
          <p:nvPr/>
        </p:nvSpPr>
        <p:spPr>
          <a:xfrm>
            <a:off x="7524328" y="6165304"/>
            <a:ext cx="1368152"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Далее</a:t>
            </a:r>
            <a:r>
              <a:rPr lang="ru-RU" dirty="0"/>
              <a:t>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6200000">
            <a:off x="-3111959" y="3111959"/>
            <a:ext cx="6858000" cy="634082"/>
          </a:xfrm>
        </p:spPr>
        <p:txBody>
          <a:bodyPr rtlCol="0">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ts val="0"/>
              </a:spcAft>
              <a:defRPr/>
            </a:pP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Ресурсы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a:xfrm>
            <a:off x="684213" y="260350"/>
            <a:ext cx="8208962" cy="6597650"/>
          </a:xfrm>
        </p:spPr>
        <p:txBody>
          <a:bodyPr>
            <a:normAutofit/>
          </a:bodyPr>
          <a:lstStyle/>
          <a:p>
            <a:pPr eaLnBrk="1" hangingPunct="1">
              <a:lnSpc>
                <a:spcPct val="80000"/>
              </a:lnSpc>
              <a:buFont typeface="Arial" charset="0"/>
              <a:buNone/>
            </a:pPr>
            <a:r>
              <a:rPr lang="ru-RU" sz="1600" u="sng" smtClean="0">
                <a:hlinkClick r:id="rId2"/>
              </a:rPr>
              <a:t>http://www.orenobl.ru/priroda/medv_lob.php</a:t>
            </a:r>
            <a:r>
              <a:rPr lang="ru-RU" sz="1600" smtClean="0"/>
              <a:t>  - текст об Араповой горе</a:t>
            </a:r>
          </a:p>
          <a:p>
            <a:pPr eaLnBrk="1" hangingPunct="1">
              <a:lnSpc>
                <a:spcPct val="80000"/>
              </a:lnSpc>
              <a:buFont typeface="Arial" charset="0"/>
              <a:buNone/>
            </a:pPr>
            <a:r>
              <a:rPr lang="ru-RU" sz="1600" u="sng" smtClean="0">
                <a:hlinkClick r:id="rId3"/>
              </a:rPr>
              <a:t>http://forums.drom.ru/attachment.php?attachmentid=541668&amp;stc=1&amp;d=1246214865</a:t>
            </a:r>
            <a:r>
              <a:rPr lang="ru-RU" sz="1600" smtClean="0"/>
              <a:t> – вид с горы Медвежий лоб</a:t>
            </a:r>
          </a:p>
          <a:p>
            <a:pPr eaLnBrk="1" hangingPunct="1">
              <a:lnSpc>
                <a:spcPct val="80000"/>
              </a:lnSpc>
              <a:buFont typeface="Arial" charset="0"/>
              <a:buNone/>
            </a:pPr>
            <a:r>
              <a:rPr lang="ru-RU" sz="1600" u="sng" smtClean="0">
                <a:hlinkClick r:id="rId4"/>
              </a:rPr>
              <a:t>http://www.oreneda.ru/article591</a:t>
            </a:r>
            <a:r>
              <a:rPr lang="ru-RU" sz="1600" smtClean="0"/>
              <a:t> - текст о святых пещерах</a:t>
            </a:r>
          </a:p>
          <a:p>
            <a:pPr eaLnBrk="1" hangingPunct="1">
              <a:lnSpc>
                <a:spcPct val="80000"/>
              </a:lnSpc>
              <a:buFont typeface="Arial" charset="0"/>
              <a:buNone/>
            </a:pPr>
            <a:r>
              <a:rPr lang="ru-RU" sz="1600" u="sng" smtClean="0">
                <a:hlinkClick r:id="rId5"/>
              </a:rPr>
              <a:t>http://www.cofe.ru/images/pictures/blagovest/old/images/pocrovka04.jpg</a:t>
            </a:r>
            <a:r>
              <a:rPr lang="ru-RU" sz="1600" smtClean="0"/>
              <a:t> - в святых пещерах</a:t>
            </a:r>
          </a:p>
          <a:p>
            <a:pPr eaLnBrk="1" hangingPunct="1">
              <a:lnSpc>
                <a:spcPct val="80000"/>
              </a:lnSpc>
              <a:buFont typeface="Arial" charset="0"/>
              <a:buNone/>
            </a:pPr>
            <a:r>
              <a:rPr lang="ru-RU" sz="1600" u="sng" smtClean="0">
                <a:hlinkClick r:id="rId6"/>
              </a:rPr>
              <a:t>http://palomniki.su/assets/images/palom/2010/05/25-pokrovka/01.jpg</a:t>
            </a:r>
            <a:r>
              <a:rPr lang="ru-RU" sz="1600" smtClean="0"/>
              <a:t> -  подземная келья</a:t>
            </a:r>
          </a:p>
          <a:p>
            <a:pPr eaLnBrk="1" hangingPunct="1">
              <a:lnSpc>
                <a:spcPct val="80000"/>
              </a:lnSpc>
              <a:buFont typeface="Arial" charset="0"/>
              <a:buNone/>
            </a:pPr>
            <a:r>
              <a:rPr lang="ru-RU" sz="1600" u="sng" smtClean="0">
                <a:hlinkClick r:id="rId7"/>
              </a:rPr>
              <a:t>http://palomniki.su/assets/images/palom/2010/05/25-pokrovka/06.jpg</a:t>
            </a:r>
            <a:r>
              <a:rPr lang="ru-RU" sz="1600" smtClean="0"/>
              <a:t>  - вход в лабиринт</a:t>
            </a:r>
          </a:p>
          <a:p>
            <a:pPr eaLnBrk="1" hangingPunct="1">
              <a:lnSpc>
                <a:spcPct val="80000"/>
              </a:lnSpc>
              <a:buFont typeface="Arial" charset="0"/>
              <a:buNone/>
            </a:pPr>
            <a:r>
              <a:rPr lang="ru-RU" sz="1600" u="sng" smtClean="0">
                <a:hlinkClick r:id="rId8"/>
              </a:rPr>
              <a:t>http://www.ski-kurort.ru/otdih-na-kurorte-dolina.php</a:t>
            </a:r>
            <a:r>
              <a:rPr lang="ru-RU" sz="1600" smtClean="0"/>
              <a:t> - текст о «Долине»</a:t>
            </a:r>
          </a:p>
          <a:p>
            <a:pPr eaLnBrk="1" hangingPunct="1">
              <a:lnSpc>
                <a:spcPct val="80000"/>
              </a:lnSpc>
              <a:buFont typeface="Arial" charset="0"/>
              <a:buNone/>
            </a:pPr>
            <a:r>
              <a:rPr lang="ru-RU" sz="1600" u="sng" smtClean="0">
                <a:hlinkClick r:id="rId9"/>
              </a:rPr>
              <a:t>http://www.ski-season.ru/data/i/1/Resize%20of%20boarder2.jpg</a:t>
            </a:r>
            <a:r>
              <a:rPr lang="ru-RU" sz="1600" smtClean="0"/>
              <a:t> – лыжник</a:t>
            </a:r>
          </a:p>
          <a:p>
            <a:pPr eaLnBrk="1" hangingPunct="1">
              <a:lnSpc>
                <a:spcPct val="80000"/>
              </a:lnSpc>
              <a:buFont typeface="Arial" charset="0"/>
              <a:buNone/>
            </a:pPr>
            <a:r>
              <a:rPr lang="ru-RU" sz="1600" u="sng" smtClean="0">
                <a:hlinkClick r:id="rId10"/>
              </a:rPr>
              <a:t>http://h1.orenavia.com/foto/000227.jpg</a:t>
            </a:r>
            <a:r>
              <a:rPr lang="ru-RU" sz="1600" smtClean="0"/>
              <a:t> - полет дельтаплана</a:t>
            </a:r>
          </a:p>
          <a:p>
            <a:pPr eaLnBrk="1" hangingPunct="1">
              <a:lnSpc>
                <a:spcPct val="80000"/>
              </a:lnSpc>
              <a:buFont typeface="Arial" charset="0"/>
              <a:buNone/>
            </a:pPr>
            <a:r>
              <a:rPr lang="ru-RU" sz="1600" u="sng" smtClean="0">
                <a:hlinkClick r:id="rId11"/>
              </a:rPr>
              <a:t>http://turizm.lib.ru/img/h/habib_s/nadgorojtornataujarkoswetitsolnce/bkd2.jpg</a:t>
            </a:r>
            <a:r>
              <a:rPr lang="ru-RU" sz="1600" smtClean="0"/>
              <a:t> - горный склон </a:t>
            </a:r>
          </a:p>
          <a:p>
            <a:pPr eaLnBrk="1" hangingPunct="1">
              <a:lnSpc>
                <a:spcPct val="80000"/>
              </a:lnSpc>
              <a:buFont typeface="Arial" charset="0"/>
              <a:buNone/>
            </a:pPr>
            <a:r>
              <a:rPr lang="ru-RU" sz="1600" u="sng" smtClean="0">
                <a:hlinkClick r:id="rId12"/>
              </a:rPr>
              <a:t>http://otdih56.ru/img/gia/5-1.jpg</a:t>
            </a:r>
            <a:r>
              <a:rPr lang="ru-RU" sz="1600" smtClean="0"/>
              <a:t> - грязи курорта Гай</a:t>
            </a:r>
          </a:p>
          <a:p>
            <a:pPr eaLnBrk="1" hangingPunct="1">
              <a:lnSpc>
                <a:spcPct val="80000"/>
              </a:lnSpc>
              <a:buFont typeface="Arial" charset="0"/>
              <a:buNone/>
            </a:pPr>
            <a:r>
              <a:rPr lang="ru-RU" sz="1600" u="sng" smtClean="0">
                <a:hlinkClick r:id="rId13"/>
              </a:rPr>
              <a:t>http://www.orenburg-traditions.ru/UserFiles/Image/previews/2008-04/77be2b4a700cd8c_s.jpg</a:t>
            </a:r>
            <a:r>
              <a:rPr lang="ru-RU" sz="1600" u="sng" smtClean="0"/>
              <a:t> </a:t>
            </a:r>
            <a:r>
              <a:rPr lang="ru-RU" sz="1600" smtClean="0"/>
              <a:t> - ангорские козы</a:t>
            </a:r>
          </a:p>
          <a:p>
            <a:pPr eaLnBrk="1" hangingPunct="1">
              <a:lnSpc>
                <a:spcPct val="80000"/>
              </a:lnSpc>
              <a:buFont typeface="Arial" charset="0"/>
              <a:buNone/>
            </a:pPr>
            <a:r>
              <a:rPr lang="ru-RU" sz="1600" u="sng" smtClean="0">
                <a:hlinkClick r:id="rId14"/>
              </a:rPr>
              <a:t>http://www.tvshoprus.ru/dl/catalog/full/palantin27.jpg</a:t>
            </a:r>
            <a:r>
              <a:rPr lang="ru-RU" sz="1600" u="sng" smtClean="0"/>
              <a:t> - </a:t>
            </a:r>
            <a:r>
              <a:rPr lang="ru-RU" sz="1600" smtClean="0"/>
              <a:t>платок-палантин</a:t>
            </a:r>
            <a:endParaRPr lang="en-US" sz="1600" smtClean="0"/>
          </a:p>
          <a:p>
            <a:pPr eaLnBrk="1" hangingPunct="1">
              <a:lnSpc>
                <a:spcPct val="80000"/>
              </a:lnSpc>
              <a:buFont typeface="Arial" charset="0"/>
              <a:buNone/>
            </a:pPr>
            <a:r>
              <a:rPr lang="en-US" sz="1600" smtClean="0">
                <a:hlinkClick r:id="rId15"/>
              </a:rPr>
              <a:t>http://orenpyh.ru/images/products/--/kofta_big.jpg</a:t>
            </a:r>
            <a:r>
              <a:rPr lang="ru-RU" smtClean="0"/>
              <a:t> </a:t>
            </a:r>
            <a:r>
              <a:rPr lang="ru-RU" sz="1600" smtClean="0"/>
              <a:t>- девушка в вязаной кофте</a:t>
            </a:r>
          </a:p>
          <a:p>
            <a:pPr eaLnBrk="1" hangingPunct="1">
              <a:lnSpc>
                <a:spcPct val="80000"/>
              </a:lnSpc>
              <a:buFont typeface="Arial" charset="0"/>
              <a:buNone/>
            </a:pPr>
            <a:r>
              <a:rPr lang="ru-RU" sz="1600" u="sng" smtClean="0">
                <a:hlinkClick r:id="rId16"/>
              </a:rPr>
              <a:t>http://www.pushinka.ru/upload/iblock/647/%20%20prwl%20mhgt.jpg</a:t>
            </a:r>
            <a:r>
              <a:rPr lang="ru-RU" sz="1600" smtClean="0"/>
              <a:t> – шаль</a:t>
            </a:r>
          </a:p>
          <a:p>
            <a:pPr eaLnBrk="1" hangingPunct="1">
              <a:lnSpc>
                <a:spcPct val="80000"/>
              </a:lnSpc>
              <a:buFont typeface="Arial" charset="0"/>
              <a:buNone/>
            </a:pPr>
            <a:r>
              <a:rPr lang="en-US" sz="1600" u="sng" smtClean="0">
                <a:hlinkClick r:id="rId17"/>
              </a:rPr>
              <a:t>http</a:t>
            </a:r>
            <a:r>
              <a:rPr lang="ru-RU" sz="1600" u="sng" smtClean="0">
                <a:hlinkClick r:id="rId17"/>
              </a:rPr>
              <a:t>://</a:t>
            </a:r>
            <a:r>
              <a:rPr lang="en-US" sz="1600" u="sng" smtClean="0">
                <a:hlinkClick r:id="rId17"/>
              </a:rPr>
              <a:t>lh</a:t>
            </a:r>
            <a:r>
              <a:rPr lang="ru-RU" sz="1600" u="sng" smtClean="0">
                <a:hlinkClick r:id="rId17"/>
              </a:rPr>
              <a:t>3.</a:t>
            </a:r>
            <a:r>
              <a:rPr lang="en-US" sz="1600" u="sng" smtClean="0">
                <a:hlinkClick r:id="rId17"/>
              </a:rPr>
              <a:t>ggpht</a:t>
            </a:r>
            <a:r>
              <a:rPr lang="ru-RU" sz="1600" u="sng" smtClean="0">
                <a:hlinkClick r:id="rId17"/>
              </a:rPr>
              <a:t>.</a:t>
            </a:r>
            <a:r>
              <a:rPr lang="en-US" sz="1600" u="sng" smtClean="0">
                <a:hlinkClick r:id="rId17"/>
              </a:rPr>
              <a:t>com</a:t>
            </a:r>
            <a:r>
              <a:rPr lang="ru-RU" sz="1600" u="sng" smtClean="0">
                <a:hlinkClick r:id="rId17"/>
              </a:rPr>
              <a:t>/_</a:t>
            </a:r>
            <a:r>
              <a:rPr lang="en-US" sz="1600" u="sng" smtClean="0">
                <a:hlinkClick r:id="rId17"/>
              </a:rPr>
              <a:t>Wa</a:t>
            </a:r>
            <a:r>
              <a:rPr lang="ru-RU" sz="1600" u="sng" smtClean="0">
                <a:hlinkClick r:id="rId17"/>
              </a:rPr>
              <a:t>3</a:t>
            </a:r>
            <a:r>
              <a:rPr lang="en-US" sz="1600" u="sng" smtClean="0">
                <a:hlinkClick r:id="rId17"/>
              </a:rPr>
              <a:t>RZHQzPeQ</a:t>
            </a:r>
            <a:r>
              <a:rPr lang="ru-RU" sz="1600" u="sng" smtClean="0">
                <a:hlinkClick r:id="rId17"/>
              </a:rPr>
              <a:t>/</a:t>
            </a:r>
            <a:r>
              <a:rPr lang="en-US" sz="1600" u="sng" smtClean="0">
                <a:hlinkClick r:id="rId17"/>
              </a:rPr>
              <a:t>TAPbsZVOo</a:t>
            </a:r>
            <a:r>
              <a:rPr lang="ru-RU" sz="1600" u="sng" smtClean="0">
                <a:hlinkClick r:id="rId17"/>
              </a:rPr>
              <a:t>-</a:t>
            </a:r>
            <a:r>
              <a:rPr lang="en-US" sz="1600" u="sng" smtClean="0">
                <a:hlinkClick r:id="rId17"/>
              </a:rPr>
              <a:t>I</a:t>
            </a:r>
            <a:r>
              <a:rPr lang="ru-RU" sz="1600" u="sng" smtClean="0">
                <a:hlinkClick r:id="rId17"/>
              </a:rPr>
              <a:t>/</a:t>
            </a:r>
            <a:r>
              <a:rPr lang="en-US" sz="1600" u="sng" smtClean="0">
                <a:hlinkClick r:id="rId17"/>
              </a:rPr>
              <a:t>AAAAAAAAF</a:t>
            </a:r>
            <a:r>
              <a:rPr lang="ru-RU" sz="1600" u="sng" smtClean="0">
                <a:hlinkClick r:id="rId17"/>
              </a:rPr>
              <a:t>78/</a:t>
            </a:r>
            <a:r>
              <a:rPr lang="en-US" sz="1600" u="sng" smtClean="0">
                <a:hlinkClick r:id="rId17"/>
              </a:rPr>
              <a:t>I</a:t>
            </a:r>
            <a:r>
              <a:rPr lang="ru-RU" sz="1600" u="sng" smtClean="0">
                <a:hlinkClick r:id="rId17"/>
              </a:rPr>
              <a:t>9</a:t>
            </a:r>
            <a:r>
              <a:rPr lang="en-US" sz="1600" u="sng" smtClean="0">
                <a:hlinkClick r:id="rId17"/>
              </a:rPr>
              <a:t>B</a:t>
            </a:r>
            <a:r>
              <a:rPr lang="ru-RU" sz="1600" u="sng" smtClean="0">
                <a:hlinkClick r:id="rId17"/>
              </a:rPr>
              <a:t>-9</a:t>
            </a:r>
            <a:r>
              <a:rPr lang="en-US" sz="1600" u="sng" smtClean="0">
                <a:hlinkClick r:id="rId17"/>
              </a:rPr>
              <a:t>DXCops</a:t>
            </a:r>
            <a:r>
              <a:rPr lang="ru-RU" sz="1600" u="sng" smtClean="0">
                <a:hlinkClick r:id="rId17"/>
              </a:rPr>
              <a:t>/</a:t>
            </a:r>
            <a:r>
              <a:rPr lang="en-US" sz="1600" u="sng" smtClean="0">
                <a:hlinkClick r:id="rId17"/>
              </a:rPr>
              <a:t>P</a:t>
            </a:r>
            <a:r>
              <a:rPr lang="ru-RU" sz="1600" u="sng" smtClean="0">
                <a:hlinkClick r:id="rId17"/>
              </a:rPr>
              <a:t>5260845.</a:t>
            </a:r>
            <a:r>
              <a:rPr lang="en-US" sz="1600" u="sng" smtClean="0">
                <a:hlinkClick r:id="rId17"/>
              </a:rPr>
              <a:t>JPG</a:t>
            </a:r>
            <a:r>
              <a:rPr lang="ru-RU" sz="1600" smtClean="0"/>
              <a:t> -  в музее Оренбургского платка </a:t>
            </a:r>
          </a:p>
          <a:p>
            <a:pPr eaLnBrk="1" hangingPunct="1">
              <a:lnSpc>
                <a:spcPct val="80000"/>
              </a:lnSpc>
              <a:buFont typeface="Arial" charset="0"/>
              <a:buNone/>
            </a:pPr>
            <a:r>
              <a:rPr lang="ru-RU" sz="1600" u="sng" smtClean="0">
                <a:hlinkClick r:id="rId18"/>
              </a:rPr>
              <a:t>http://izpuha.ru/foto/80b.jpg</a:t>
            </a:r>
            <a:r>
              <a:rPr lang="ru-RU" sz="1600" smtClean="0"/>
              <a:t> - музей Оренбургского платка </a:t>
            </a:r>
          </a:p>
          <a:p>
            <a:pPr eaLnBrk="1" hangingPunct="1">
              <a:lnSpc>
                <a:spcPct val="80000"/>
              </a:lnSpc>
              <a:buFont typeface="Arial" charset="0"/>
              <a:buNone/>
            </a:pPr>
            <a:r>
              <a:rPr lang="en-US" sz="1600" smtClean="0">
                <a:hlinkClick r:id="rId19"/>
              </a:rPr>
              <a:t>http://kraeved.opck.org/kraevedenie/narodnoe_tvorchestvo/foto/platok_m.jpg</a:t>
            </a:r>
            <a:r>
              <a:rPr lang="ru-RU" sz="1600" smtClean="0"/>
              <a:t> - платок в гусином яйце</a:t>
            </a:r>
          </a:p>
          <a:p>
            <a:pPr eaLnBrk="1" hangingPunct="1">
              <a:lnSpc>
                <a:spcPct val="80000"/>
              </a:lnSpc>
              <a:buFont typeface="Arial" charset="0"/>
              <a:buNone/>
            </a:pPr>
            <a:r>
              <a:rPr lang="ru-RU" sz="1500" u="sng" smtClean="0">
                <a:hlinkClick r:id="rId20"/>
              </a:rPr>
              <a:t>http://www.tpp.novotroitsk.ru/IMG/danila/Danila04.jpg</a:t>
            </a:r>
            <a:r>
              <a:rPr lang="ru-RU" sz="1500" smtClean="0"/>
              <a:t> - шкатулка </a:t>
            </a:r>
          </a:p>
          <a:p>
            <a:pPr eaLnBrk="1" hangingPunct="1">
              <a:lnSpc>
                <a:spcPct val="80000"/>
              </a:lnSpc>
              <a:buFont typeface="Arial" charset="0"/>
              <a:buNone/>
            </a:pPr>
            <a:r>
              <a:rPr lang="ru-RU" sz="1500" u="sng" smtClean="0">
                <a:hlinkClick r:id="rId21"/>
              </a:rPr>
              <a:t>http://www.tpp.novotroitsk.ru/IMG/danila/Danila05.jpg</a:t>
            </a:r>
            <a:r>
              <a:rPr lang="ru-RU" sz="1500" smtClean="0"/>
              <a:t> - сувенир из яшмы</a:t>
            </a:r>
          </a:p>
          <a:p>
            <a:pPr eaLnBrk="1" hangingPunct="1">
              <a:lnSpc>
                <a:spcPct val="80000"/>
              </a:lnSpc>
            </a:pPr>
            <a:endParaRPr lang="ru-RU" sz="1500" smtClean="0"/>
          </a:p>
          <a:p>
            <a:pPr eaLnBrk="1" hangingPunct="1">
              <a:lnSpc>
                <a:spcPct val="80000"/>
              </a:lnSpc>
            </a:pPr>
            <a:endParaRPr lang="ru-RU" sz="1500" smtClean="0"/>
          </a:p>
          <a:p>
            <a:pPr eaLnBrk="1" hangingPunct="1">
              <a:lnSpc>
                <a:spcPct val="80000"/>
              </a:lnSpc>
            </a:pPr>
            <a:endParaRPr lang="ru-RU" sz="1500" smtClean="0"/>
          </a:p>
          <a:p>
            <a:pPr eaLnBrk="1" hangingPunct="1">
              <a:lnSpc>
                <a:spcPct val="80000"/>
              </a:lnSpc>
            </a:pPr>
            <a:endParaRPr lang="ru-RU" sz="1500" smtClean="0"/>
          </a:p>
          <a:p>
            <a:pPr eaLnBrk="1" hangingPunct="1">
              <a:lnSpc>
                <a:spcPct val="80000"/>
              </a:lnSpc>
            </a:pPr>
            <a:endParaRPr lang="ru-RU" sz="1500" smtClean="0"/>
          </a:p>
          <a:p>
            <a:pPr eaLnBrk="1" hangingPunct="1">
              <a:lnSpc>
                <a:spcPct val="80000"/>
              </a:lnSpc>
            </a:pPr>
            <a:endParaRPr lang="ru-RU" sz="1500" smtClean="0"/>
          </a:p>
          <a:p>
            <a:pPr eaLnBrk="1" hangingPunct="1">
              <a:lnSpc>
                <a:spcPct val="80000"/>
              </a:lnSpc>
            </a:pPr>
            <a:endParaRPr lang="ru-RU" sz="1500" smtClean="0"/>
          </a:p>
          <a:p>
            <a:pPr eaLnBrk="1" hangingPunct="1">
              <a:lnSpc>
                <a:spcPct val="80000"/>
              </a:lnSpc>
            </a:pPr>
            <a:endParaRPr lang="ru-RU" sz="1500" smtClean="0"/>
          </a:p>
        </p:txBody>
      </p:sp>
      <p:sp>
        <p:nvSpPr>
          <p:cNvPr id="4" name="Блок-схема: знак завершения 3">
            <a:hlinkClick r:id="" action="ppaction://hlinkshowjump?jump=firstslide"/>
          </p:cNvPr>
          <p:cNvSpPr/>
          <p:nvPr/>
        </p:nvSpPr>
        <p:spPr>
          <a:xfrm>
            <a:off x="7452320" y="6093296"/>
            <a:ext cx="1368152"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В начало </a:t>
            </a:r>
            <a:r>
              <a:rPr lang="ru-RU" dirty="0"/>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Рисунок 67"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52" name="Рисунок 51" descr="коллаж.bmp"/>
          <p:cNvPicPr>
            <a:picLocks noChangeAspect="1"/>
          </p:cNvPicPr>
          <p:nvPr/>
        </p:nvPicPr>
        <p:blipFill>
          <a:blip r:embed="rId3" cstate="email">
            <a:clrChange>
              <a:clrFrom>
                <a:srgbClr val="C3DBE7"/>
              </a:clrFrom>
              <a:clrTo>
                <a:srgbClr val="C3DBE7">
                  <a:alpha val="0"/>
                </a:srgbClr>
              </a:clrTo>
            </a:clrChange>
          </a:blip>
          <a:stretch>
            <a:fillRect/>
          </a:stretch>
        </p:blipFill>
        <p:spPr>
          <a:xfrm>
            <a:off x="0" y="5400971"/>
            <a:ext cx="2232249" cy="1457029"/>
          </a:xfrm>
          <a:prstGeom prst="rect">
            <a:avLst/>
          </a:prstGeom>
          <a:ln>
            <a:noFill/>
          </a:ln>
          <a:effectLst>
            <a:softEdge rad="112500"/>
          </a:effectLst>
        </p:spPr>
      </p:pic>
      <p:sp>
        <p:nvSpPr>
          <p:cNvPr id="8" name="Скругленный прямоугольник 7"/>
          <p:cNvSpPr/>
          <p:nvPr/>
        </p:nvSpPr>
        <p:spPr>
          <a:xfrm>
            <a:off x="251520" y="333375"/>
            <a:ext cx="8641655" cy="5759921"/>
          </a:xfrm>
          <a:prstGeom prst="roundRect">
            <a:avLst/>
          </a:prstGeom>
          <a:solidFill>
            <a:schemeClr val="bg1">
              <a:lumMod val="65000"/>
              <a:alpha val="4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600" dirty="0">
              <a:solidFill>
                <a:schemeClr val="tx1"/>
              </a:solidFill>
            </a:endParaRPr>
          </a:p>
          <a:p>
            <a:pPr algn="ctr" fontAlgn="auto">
              <a:spcBef>
                <a:spcPts val="0"/>
              </a:spcBef>
              <a:spcAft>
                <a:spcPts val="0"/>
              </a:spcAft>
              <a:defRPr/>
            </a:pPr>
            <a:r>
              <a:rPr lang="ru-RU" sz="2600" dirty="0">
                <a:solidFill>
                  <a:schemeClr val="tx1"/>
                </a:solidFill>
                <a:latin typeface="Monotype Corsiva" pitchFamily="66" charset="0"/>
              </a:rPr>
              <a:t>Мне  довелось жить в прекрасном месте – в крае Оренбургском – замечательном и необычном во многих </a:t>
            </a:r>
          </a:p>
          <a:p>
            <a:pPr algn="ctr" fontAlgn="auto">
              <a:spcBef>
                <a:spcPts val="0"/>
              </a:spcBef>
              <a:spcAft>
                <a:spcPts val="0"/>
              </a:spcAft>
              <a:defRPr/>
            </a:pPr>
            <a:r>
              <a:rPr lang="ru-RU" sz="2600" dirty="0">
                <a:solidFill>
                  <a:schemeClr val="tx1"/>
                </a:solidFill>
                <a:latin typeface="Monotype Corsiva" pitchFamily="66" charset="0"/>
              </a:rPr>
              <a:t>отношениях...</a:t>
            </a:r>
          </a:p>
          <a:p>
            <a:pPr algn="ctr" fontAlgn="auto">
              <a:spcBef>
                <a:spcPts val="0"/>
              </a:spcBef>
              <a:spcAft>
                <a:spcPts val="0"/>
              </a:spcAft>
              <a:defRPr/>
            </a:pPr>
            <a:r>
              <a:rPr lang="ru-RU" sz="2600" dirty="0">
                <a:solidFill>
                  <a:schemeClr val="tx1"/>
                </a:solidFill>
                <a:latin typeface="Monotype Corsiva" pitchFamily="66" charset="0"/>
              </a:rPr>
              <a:t>Люди совершают экскурсии в другие страны, желая увидеть разнообразие природных ландшафтов, ощутить разницу климата, познакомиться  с традициями и историей других народов.</a:t>
            </a:r>
          </a:p>
          <a:p>
            <a:pPr algn="ctr" fontAlgn="auto">
              <a:spcBef>
                <a:spcPts val="0"/>
              </a:spcBef>
              <a:spcAft>
                <a:spcPts val="0"/>
              </a:spcAft>
              <a:defRPr/>
            </a:pPr>
            <a:r>
              <a:rPr lang="ru-RU" sz="2600" dirty="0">
                <a:solidFill>
                  <a:schemeClr val="tx1"/>
                </a:solidFill>
                <a:latin typeface="Monotype Corsiva" pitchFamily="66" charset="0"/>
              </a:rPr>
              <a:t>Нам не </a:t>
            </a:r>
            <a:r>
              <a:rPr lang="ru-RU" sz="2600">
                <a:solidFill>
                  <a:schemeClr val="tx1"/>
                </a:solidFill>
                <a:latin typeface="Monotype Corsiva" pitchFamily="66" charset="0"/>
              </a:rPr>
              <a:t>нужно </a:t>
            </a:r>
            <a:r>
              <a:rPr lang="ru-RU" sz="2600" smtClean="0">
                <a:solidFill>
                  <a:schemeClr val="tx1"/>
                </a:solidFill>
                <a:latin typeface="Monotype Corsiva" pitchFamily="66" charset="0"/>
              </a:rPr>
              <a:t> </a:t>
            </a:r>
            <a:r>
              <a:rPr lang="ru-RU" sz="2600" dirty="0">
                <a:solidFill>
                  <a:schemeClr val="tx1"/>
                </a:solidFill>
                <a:latin typeface="Monotype Corsiva" pitchFamily="66" charset="0"/>
              </a:rPr>
              <a:t>ездить за «тридевять земель», чтобы осуществить подобные мечты. </a:t>
            </a:r>
          </a:p>
          <a:p>
            <a:pPr algn="ctr" fontAlgn="auto">
              <a:spcBef>
                <a:spcPts val="0"/>
              </a:spcBef>
              <a:spcAft>
                <a:spcPts val="0"/>
              </a:spcAft>
              <a:defRPr/>
            </a:pPr>
            <a:r>
              <a:rPr lang="ru-RU" sz="2600" dirty="0">
                <a:solidFill>
                  <a:schemeClr val="tx1"/>
                </a:solidFill>
                <a:latin typeface="Monotype Corsiva" pitchFamily="66" charset="0"/>
              </a:rPr>
              <a:t>Живя в Оренбуржье,  мы можем увидеть самые разнообразные интересности природные или рукотворные, было бы только желание!</a:t>
            </a:r>
          </a:p>
          <a:p>
            <a:pPr algn="ctr" fontAlgn="auto">
              <a:spcBef>
                <a:spcPts val="0"/>
              </a:spcBef>
              <a:spcAft>
                <a:spcPts val="0"/>
              </a:spcAft>
              <a:defRPr/>
            </a:pPr>
            <a:r>
              <a:rPr lang="ru-RU" sz="2600" dirty="0">
                <a:solidFill>
                  <a:schemeClr val="tx1"/>
                </a:solidFill>
                <a:latin typeface="Monotype Corsiva" pitchFamily="66" charset="0"/>
              </a:rPr>
              <a:t>Приглашаю Вас совершить  виртуальную прогулку по  некоторым  интересным  местам Оренбургского края.</a:t>
            </a:r>
          </a:p>
          <a:p>
            <a:pPr algn="ctr" fontAlgn="auto">
              <a:spcBef>
                <a:spcPts val="0"/>
              </a:spcBef>
              <a:spcAft>
                <a:spcPts val="0"/>
              </a:spcAft>
              <a:defRPr/>
            </a:pPr>
            <a:endParaRPr lang="ru-RU" sz="2000" dirty="0">
              <a:solidFill>
                <a:schemeClr val="tx1"/>
              </a:solidFill>
            </a:endParaRPr>
          </a:p>
        </p:txBody>
      </p:sp>
      <p:sp>
        <p:nvSpPr>
          <p:cNvPr id="6" name="Блок-схема: знак завершения 5">
            <a:hlinkClick r:id="rId4"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Далее</a:t>
            </a:r>
            <a:r>
              <a:rPr lang="ru-RU" dirty="0"/>
              <a:t> </a:t>
            </a:r>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Рисунок 67"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sp>
        <p:nvSpPr>
          <p:cNvPr id="9" name="Заголовок 8"/>
          <p:cNvSpPr>
            <a:spLocks noGrp="1"/>
          </p:cNvSpPr>
          <p:nvPr>
            <p:ph type="title"/>
          </p:nvPr>
        </p:nvSpPr>
        <p:spPr>
          <a:xfrm>
            <a:off x="467544" y="0"/>
            <a:ext cx="8229600" cy="980728"/>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Инструкция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pSp>
        <p:nvGrpSpPr>
          <p:cNvPr id="16" name="Группа 15"/>
          <p:cNvGrpSpPr/>
          <p:nvPr/>
        </p:nvGrpSpPr>
        <p:grpSpPr>
          <a:xfrm>
            <a:off x="539552" y="855762"/>
            <a:ext cx="8280920" cy="1637134"/>
            <a:chOff x="539552" y="764704"/>
            <a:chExt cx="8280920" cy="1224136"/>
          </a:xfrm>
        </p:grpSpPr>
        <p:sp>
          <p:nvSpPr>
            <p:cNvPr id="15" name="Прямоугольник 14"/>
            <p:cNvSpPr/>
            <p:nvPr/>
          </p:nvSpPr>
          <p:spPr>
            <a:xfrm>
              <a:off x="539552" y="764704"/>
              <a:ext cx="8280920" cy="1224136"/>
            </a:xfrm>
            <a:prstGeom prst="rect">
              <a:avLst/>
            </a:prstGeom>
            <a:solidFill>
              <a:schemeClr val="accent1">
                <a:alpha val="3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solidFill>
                </a:rPr>
                <a:t> </a:t>
              </a:r>
              <a:r>
                <a:rPr lang="ru-RU" sz="2800" dirty="0" smtClean="0">
                  <a:solidFill>
                    <a:schemeClr val="tx1"/>
                  </a:solidFill>
                </a:rPr>
                <a:t>Кнопки навигации управляют                демонстрацией  </a:t>
              </a:r>
              <a:endParaRPr lang="ru-RU" sz="2800" dirty="0">
                <a:solidFill>
                  <a:schemeClr val="tx1"/>
                </a:solidFill>
              </a:endParaRPr>
            </a:p>
          </p:txBody>
        </p:sp>
        <p:sp>
          <p:nvSpPr>
            <p:cNvPr id="11" name="Блок-схема: знак завершения 10"/>
            <p:cNvSpPr/>
            <p:nvPr/>
          </p:nvSpPr>
          <p:spPr>
            <a:xfrm>
              <a:off x="7308304" y="908720"/>
              <a:ext cx="1368152"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Далее</a:t>
              </a:r>
              <a:r>
                <a:rPr lang="ru-RU" dirty="0"/>
                <a:t> </a:t>
              </a:r>
            </a:p>
          </p:txBody>
        </p:sp>
        <p:sp>
          <p:nvSpPr>
            <p:cNvPr id="12" name="Блок-схема: знак завершения 11"/>
            <p:cNvSpPr/>
            <p:nvPr/>
          </p:nvSpPr>
          <p:spPr>
            <a:xfrm>
              <a:off x="5652120" y="1484784"/>
              <a:ext cx="1512168"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Источники </a:t>
              </a:r>
              <a:r>
                <a:rPr lang="ru-RU" dirty="0"/>
                <a:t> </a:t>
              </a:r>
            </a:p>
          </p:txBody>
        </p:sp>
        <p:sp>
          <p:nvSpPr>
            <p:cNvPr id="13" name="Скругленный прямоугольник 12">
              <a:hlinkClick r:id="" action="ppaction://noaction" highlightClick="1"/>
            </p:cNvPr>
            <p:cNvSpPr/>
            <p:nvPr/>
          </p:nvSpPr>
          <p:spPr>
            <a:xfrm>
              <a:off x="7380312" y="1484784"/>
              <a:ext cx="1296144" cy="383282"/>
            </a:xfrm>
            <a:prstGeom prst="roundRect">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Выход</a:t>
              </a:r>
              <a:endParaRPr lang="ru-RU" b="1" dirty="0"/>
            </a:p>
          </p:txBody>
        </p:sp>
        <p:sp>
          <p:nvSpPr>
            <p:cNvPr id="14" name="Скругленный прямоугольник 13"/>
            <p:cNvSpPr/>
            <p:nvPr/>
          </p:nvSpPr>
          <p:spPr>
            <a:xfrm>
              <a:off x="5796136" y="908720"/>
              <a:ext cx="1296144" cy="504825"/>
            </a:xfrm>
            <a:prstGeom prst="roundRect">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t>Вернуться</a:t>
              </a:r>
              <a:r>
                <a:rPr lang="ru-RU" dirty="0"/>
                <a:t>   </a:t>
              </a:r>
            </a:p>
          </p:txBody>
        </p:sp>
      </p:grpSp>
      <p:grpSp>
        <p:nvGrpSpPr>
          <p:cNvPr id="25" name="Группа 24"/>
          <p:cNvGrpSpPr/>
          <p:nvPr/>
        </p:nvGrpSpPr>
        <p:grpSpPr>
          <a:xfrm>
            <a:off x="539552" y="2780928"/>
            <a:ext cx="8280920" cy="3096344"/>
            <a:chOff x="539552" y="2276872"/>
            <a:chExt cx="8280920" cy="2592288"/>
          </a:xfrm>
        </p:grpSpPr>
        <p:sp>
          <p:nvSpPr>
            <p:cNvPr id="18" name="Прямоугольник 17"/>
            <p:cNvSpPr/>
            <p:nvPr/>
          </p:nvSpPr>
          <p:spPr>
            <a:xfrm>
              <a:off x="539552" y="2276872"/>
              <a:ext cx="8280920" cy="2592288"/>
            </a:xfrm>
            <a:prstGeom prst="rect">
              <a:avLst/>
            </a:prstGeom>
            <a:solidFill>
              <a:schemeClr val="accent1">
                <a:alpha val="3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dirty="0" smtClean="0">
                  <a:solidFill>
                    <a:schemeClr val="tx1"/>
                  </a:solidFill>
                </a:rPr>
                <a:t>переход к содержимому                                        страниц   презентации </a:t>
              </a:r>
              <a:endParaRPr lang="ru-RU" sz="2800" dirty="0">
                <a:solidFill>
                  <a:schemeClr val="tx1"/>
                </a:solidFill>
              </a:endParaRPr>
            </a:p>
          </p:txBody>
        </p:sp>
        <p:graphicFrame>
          <p:nvGraphicFramePr>
            <p:cNvPr id="24" name="Схема 23"/>
            <p:cNvGraphicFramePr/>
            <p:nvPr/>
          </p:nvGraphicFramePr>
          <p:xfrm>
            <a:off x="4499992" y="2420888"/>
            <a:ext cx="4248472" cy="2304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
        <p:nvSpPr>
          <p:cNvPr id="31" name="Блок-схема: знак завершения 30">
            <a:hlinkClick r:id="rId8"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Далее</a:t>
            </a:r>
            <a:r>
              <a:rPr lang="ru-RU" dirty="0"/>
              <a:t> </a:t>
            </a: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57" name="Рисунок 18" descr="04-vi.jpg"/>
          <p:cNvPicPr>
            <a:picLocks noChangeAspect="1"/>
          </p:cNvPicPr>
          <p:nvPr/>
        </p:nvPicPr>
        <p:blipFill>
          <a:blip r:embed="rId2" cstate="print">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print"/>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17" name="Скругленный прямоугольник 16"/>
          <p:cNvSpPr/>
          <p:nvPr/>
        </p:nvSpPr>
        <p:spPr>
          <a:xfrm>
            <a:off x="2771775" y="765175"/>
            <a:ext cx="863600" cy="863600"/>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p:cNvPicPr/>
          <p:nvPr/>
        </p:nvPicPr>
        <p:blipFill>
          <a:blip r:embed="rId5" cstate="print"/>
          <a:stretch>
            <a:fillRect/>
          </a:stretch>
        </p:blipFill>
        <p:spPr bwMode="auto">
          <a:xfrm>
            <a:off x="4499992" y="333375"/>
            <a:ext cx="4320158" cy="3527673"/>
          </a:xfrm>
          <a:prstGeom prst="rect">
            <a:avLst/>
          </a:prstGeom>
          <a:ln>
            <a:solidFill>
              <a:schemeClr val="bg2">
                <a:lumMod val="50000"/>
              </a:schemeClr>
            </a:solidFill>
          </a:ln>
          <a:effectLst/>
        </p:spPr>
      </p:pic>
      <p:sp>
        <p:nvSpPr>
          <p:cNvPr id="22" name="Блок-схема: узел 21"/>
          <p:cNvSpPr/>
          <p:nvPr/>
        </p:nvSpPr>
        <p:spPr>
          <a:xfrm>
            <a:off x="3779838" y="1773238"/>
            <a:ext cx="360362"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33" name="Группа 32"/>
          <p:cNvGrpSpPr/>
          <p:nvPr/>
        </p:nvGrpSpPr>
        <p:grpSpPr>
          <a:xfrm>
            <a:off x="251520" y="1556792"/>
            <a:ext cx="4896544" cy="3096344"/>
            <a:chOff x="251520" y="1556792"/>
            <a:chExt cx="4896544" cy="3096344"/>
          </a:xfrm>
        </p:grpSpPr>
        <p:cxnSp>
          <p:nvCxnSpPr>
            <p:cNvPr id="20" name="Прямая со стрелкой 19"/>
            <p:cNvCxnSpPr/>
            <p:nvPr/>
          </p:nvCxnSpPr>
          <p:spPr>
            <a:xfrm rot="5400000" flipH="1" flipV="1">
              <a:off x="2087724" y="1592796"/>
              <a:ext cx="720080" cy="648072"/>
            </a:xfrm>
            <a:prstGeom prst="straightConnector1">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Овал 23"/>
            <p:cNvSpPr/>
            <p:nvPr/>
          </p:nvSpPr>
          <p:spPr>
            <a:xfrm>
              <a:off x="251520" y="2276872"/>
              <a:ext cx="4896544" cy="2376264"/>
            </a:xfrm>
            <a:prstGeom prst="ellipse">
              <a:avLst/>
            </a:prstGeom>
            <a:solidFill>
              <a:schemeClr val="bg1"/>
            </a:solid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rgbClr val="FF0000"/>
                  </a:solidFill>
                </a:rPr>
                <a:t>1.  кликнуть на фотоаппарат- откроется информация  </a:t>
              </a:r>
              <a:endParaRPr lang="ru-RU" sz="3200" dirty="0">
                <a:solidFill>
                  <a:srgbClr val="FF0000"/>
                </a:solidFill>
              </a:endParaRPr>
            </a:p>
          </p:txBody>
        </p:sp>
      </p:grpSp>
      <p:grpSp>
        <p:nvGrpSpPr>
          <p:cNvPr id="37" name="Группа 36"/>
          <p:cNvGrpSpPr/>
          <p:nvPr/>
        </p:nvGrpSpPr>
        <p:grpSpPr>
          <a:xfrm>
            <a:off x="4644008" y="2564904"/>
            <a:ext cx="4104456" cy="3744416"/>
            <a:chOff x="467544" y="1268760"/>
            <a:chExt cx="4104456" cy="3744416"/>
          </a:xfrm>
        </p:grpSpPr>
        <p:cxnSp>
          <p:nvCxnSpPr>
            <p:cNvPr id="38" name="Прямая со стрелкой 37"/>
            <p:cNvCxnSpPr/>
            <p:nvPr/>
          </p:nvCxnSpPr>
          <p:spPr>
            <a:xfrm rot="5400000" flipH="1" flipV="1">
              <a:off x="1655676" y="1736812"/>
              <a:ext cx="1008112" cy="72008"/>
            </a:xfrm>
            <a:prstGeom prst="straightConnector1">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Овал 38"/>
            <p:cNvSpPr/>
            <p:nvPr/>
          </p:nvSpPr>
          <p:spPr>
            <a:xfrm>
              <a:off x="467544" y="2276872"/>
              <a:ext cx="4104456" cy="2736304"/>
            </a:xfrm>
            <a:prstGeom prst="ellipse">
              <a:avLst/>
            </a:prstGeom>
            <a:solidFill>
              <a:schemeClr val="bg1"/>
            </a:solid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rgbClr val="FF0000"/>
                  </a:solidFill>
                </a:rPr>
                <a:t>2. Фото в верхнем правом углу скроет информацию </a:t>
              </a:r>
              <a:endParaRPr lang="ru-RU" sz="3200" dirty="0">
                <a:solidFill>
                  <a:srgbClr val="FF0000"/>
                </a:solidFill>
              </a:endParaRPr>
            </a:p>
          </p:txBody>
        </p:sp>
      </p:grpSp>
      <p:sp>
        <p:nvSpPr>
          <p:cNvPr id="44" name="Скругленный прямоугольник 43">
            <a:hlinkClick r:id="rId6" action="ppaction://hlinksldjump"/>
          </p:cNvPr>
          <p:cNvSpPr/>
          <p:nvPr/>
        </p:nvSpPr>
        <p:spPr>
          <a:xfrm>
            <a:off x="7452320" y="6093296"/>
            <a:ext cx="1441450" cy="504825"/>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t>Вернуться</a:t>
            </a:r>
            <a:r>
              <a:rPr lang="ru-RU" dirty="0"/>
              <a: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67"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52" name="Рисунок 51" descr="коллаж.bmp"/>
          <p:cNvPicPr>
            <a:picLocks noChangeAspect="1"/>
          </p:cNvPicPr>
          <p:nvPr/>
        </p:nvPicPr>
        <p:blipFill>
          <a:blip r:embed="rId3" cstate="email">
            <a:clrChange>
              <a:clrFrom>
                <a:srgbClr val="C3DBE7"/>
              </a:clrFrom>
              <a:clrTo>
                <a:srgbClr val="C3DBE7">
                  <a:alpha val="0"/>
                </a:srgbClr>
              </a:clrTo>
            </a:clrChange>
          </a:blip>
          <a:stretch>
            <a:fillRect/>
          </a:stretch>
        </p:blipFill>
        <p:spPr>
          <a:xfrm>
            <a:off x="251520" y="4725144"/>
            <a:ext cx="2592289" cy="1692033"/>
          </a:xfrm>
          <a:prstGeom prst="rect">
            <a:avLst/>
          </a:prstGeom>
          <a:ln>
            <a:noFill/>
          </a:ln>
          <a:effectLst>
            <a:softEdge rad="112500"/>
          </a:effectLst>
        </p:spPr>
      </p:pic>
      <p:sp>
        <p:nvSpPr>
          <p:cNvPr id="55" name="Прямоугольник 54"/>
          <p:cNvSpPr/>
          <p:nvPr/>
        </p:nvSpPr>
        <p:spPr>
          <a:xfrm>
            <a:off x="467544" y="260648"/>
            <a:ext cx="8136904" cy="646331"/>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rPr>
              <a:t>Достопримечательности  Оренбуржья</a:t>
            </a:r>
          </a:p>
        </p:txBody>
      </p:sp>
      <p:sp>
        <p:nvSpPr>
          <p:cNvPr id="53" name="Прямоугольник 52"/>
          <p:cNvSpPr/>
          <p:nvPr/>
        </p:nvSpPr>
        <p:spPr>
          <a:xfrm>
            <a:off x="1187450" y="5084763"/>
            <a:ext cx="1439863" cy="2159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chemeClr val="accent2">
                    <a:lumMod val="50000"/>
                  </a:schemeClr>
                </a:solidFill>
                <a:latin typeface="Monotype Corsiva" pitchFamily="66" charset="0"/>
              </a:rPr>
              <a:t>И. Гаврилова</a:t>
            </a:r>
          </a:p>
        </p:txBody>
      </p:sp>
      <p:graphicFrame>
        <p:nvGraphicFramePr>
          <p:cNvPr id="65" name="Схема 64"/>
          <p:cNvGraphicFramePr/>
          <p:nvPr/>
        </p:nvGraphicFramePr>
        <p:xfrm>
          <a:off x="2771800" y="908720"/>
          <a:ext cx="6372200" cy="57606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Прямоугольник 8">
            <a:hlinkClick r:id="rId9" action="ppaction://hlinksldjump"/>
          </p:cNvPr>
          <p:cNvSpPr/>
          <p:nvPr/>
        </p:nvSpPr>
        <p:spPr>
          <a:xfrm>
            <a:off x="4427538" y="908050"/>
            <a:ext cx="3673475" cy="57626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Прямоугольник 9">
            <a:hlinkClick r:id="rId10" action="ppaction://hlinksldjump"/>
          </p:cNvPr>
          <p:cNvSpPr/>
          <p:nvPr/>
        </p:nvSpPr>
        <p:spPr>
          <a:xfrm>
            <a:off x="4500563" y="1773238"/>
            <a:ext cx="3671887" cy="57626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Прямоугольник 10">
            <a:hlinkClick r:id="rId11" action="ppaction://hlinksldjump"/>
          </p:cNvPr>
          <p:cNvSpPr/>
          <p:nvPr/>
        </p:nvSpPr>
        <p:spPr>
          <a:xfrm>
            <a:off x="4500563" y="2636838"/>
            <a:ext cx="3671887" cy="57626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Прямоугольник 11">
            <a:hlinkClick r:id="rId12" action="ppaction://hlinksldjump"/>
          </p:cNvPr>
          <p:cNvSpPr/>
          <p:nvPr/>
        </p:nvSpPr>
        <p:spPr>
          <a:xfrm>
            <a:off x="4427538" y="3429000"/>
            <a:ext cx="3673475" cy="57626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 name="Прямоугольник 12">
            <a:hlinkClick r:id="rId13" action="ppaction://hlinksldjump"/>
          </p:cNvPr>
          <p:cNvSpPr/>
          <p:nvPr/>
        </p:nvSpPr>
        <p:spPr>
          <a:xfrm>
            <a:off x="4500563" y="4292600"/>
            <a:ext cx="3671887" cy="576263"/>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Прямоугольник 13">
            <a:hlinkClick r:id="rId14" action="ppaction://hlinksldjump"/>
          </p:cNvPr>
          <p:cNvSpPr/>
          <p:nvPr/>
        </p:nvSpPr>
        <p:spPr>
          <a:xfrm>
            <a:off x="4427538" y="5157788"/>
            <a:ext cx="3673475" cy="574675"/>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Прямоугольник 14">
            <a:hlinkClick r:id="rId15" action="ppaction://hlinksldjump"/>
          </p:cNvPr>
          <p:cNvSpPr/>
          <p:nvPr/>
        </p:nvSpPr>
        <p:spPr>
          <a:xfrm>
            <a:off x="4427538" y="6021388"/>
            <a:ext cx="3673475" cy="57626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Блок-схема: знак завершения 22">
            <a:hlinkClick r:id="rId16" action="ppaction://hlinksldjump"/>
          </p:cNvPr>
          <p:cNvSpPr/>
          <p:nvPr/>
        </p:nvSpPr>
        <p:spPr>
          <a:xfrm>
            <a:off x="395536" y="6165304"/>
            <a:ext cx="1512168" cy="432048"/>
          </a:xfrm>
          <a:prstGeom prst="flowChartTerminator">
            <a:avLst/>
          </a:prstGeom>
          <a:ln/>
          <a:scene3d>
            <a:camera prst="orthographicFront"/>
            <a:lightRig rig="threePt" dir="t"/>
          </a:scene3d>
          <a:sp3d>
            <a:bevelT w="165100" prst="coolSlan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Источники </a:t>
            </a:r>
            <a:r>
              <a:rPr lang="ru-RU" dirty="0"/>
              <a:t> </a:t>
            </a:r>
          </a:p>
        </p:txBody>
      </p:sp>
      <p:sp>
        <p:nvSpPr>
          <p:cNvPr id="59" name="TextBox 58"/>
          <p:cNvSpPr txBox="1"/>
          <p:nvPr/>
        </p:nvSpPr>
        <p:spPr>
          <a:xfrm>
            <a:off x="0" y="1628775"/>
            <a:ext cx="3203575" cy="3540125"/>
          </a:xfrm>
          <a:prstGeom prst="rect">
            <a:avLst/>
          </a:prstGeom>
          <a:noFill/>
        </p:spPr>
        <p:txBody>
          <a:bodyPr>
            <a:spAutoFit/>
          </a:bodyPr>
          <a:lstStyle/>
          <a:p>
            <a:pPr fontAlgn="auto">
              <a:spcBef>
                <a:spcPts val="0"/>
              </a:spcBef>
              <a:spcAft>
                <a:spcPts val="0"/>
              </a:spcAft>
              <a:defRPr/>
            </a:pPr>
            <a:r>
              <a:rPr lang="ru-RU" sz="2800" b="1" dirty="0">
                <a:solidFill>
                  <a:schemeClr val="accent2">
                    <a:lumMod val="50000"/>
                  </a:schemeClr>
                </a:solidFill>
                <a:latin typeface="Monotype Corsiva" pitchFamily="66" charset="0"/>
              </a:rPr>
              <a:t>Люблю бескрайние просторы,</a:t>
            </a:r>
          </a:p>
          <a:p>
            <a:pPr fontAlgn="auto">
              <a:spcBef>
                <a:spcPts val="0"/>
              </a:spcBef>
              <a:spcAft>
                <a:spcPts val="0"/>
              </a:spcAft>
              <a:defRPr/>
            </a:pPr>
            <a:r>
              <a:rPr lang="ru-RU" sz="2800" b="1" dirty="0">
                <a:solidFill>
                  <a:schemeClr val="accent2">
                    <a:lumMod val="50000"/>
                  </a:schemeClr>
                </a:solidFill>
                <a:latin typeface="Monotype Corsiva" pitchFamily="66" charset="0"/>
              </a:rPr>
              <a:t>Край необъятный странный наш,</a:t>
            </a:r>
          </a:p>
          <a:p>
            <a:pPr fontAlgn="auto">
              <a:spcBef>
                <a:spcPts val="0"/>
              </a:spcBef>
              <a:spcAft>
                <a:spcPts val="0"/>
              </a:spcAft>
              <a:defRPr/>
            </a:pPr>
            <a:r>
              <a:rPr lang="ru-RU" sz="2800" b="1" dirty="0">
                <a:solidFill>
                  <a:schemeClr val="accent2">
                    <a:lumMod val="50000"/>
                  </a:schemeClr>
                </a:solidFill>
                <a:latin typeface="Monotype Corsiva" pitchFamily="66" charset="0"/>
              </a:rPr>
              <a:t>Платков изящные узоры,</a:t>
            </a:r>
          </a:p>
          <a:p>
            <a:pPr fontAlgn="auto">
              <a:spcBef>
                <a:spcPts val="0"/>
              </a:spcBef>
              <a:spcAft>
                <a:spcPts val="0"/>
              </a:spcAft>
              <a:defRPr/>
            </a:pPr>
            <a:r>
              <a:rPr lang="ru-RU" sz="2800" b="1" dirty="0">
                <a:solidFill>
                  <a:schemeClr val="accent2">
                    <a:lumMod val="50000"/>
                  </a:schemeClr>
                </a:solidFill>
                <a:latin typeface="Monotype Corsiva" pitchFamily="66" charset="0"/>
              </a:rPr>
              <a:t>Степей и гор простой пейзаж.</a:t>
            </a:r>
          </a:p>
        </p:txBody>
      </p:sp>
      <p:sp>
        <p:nvSpPr>
          <p:cNvPr id="16386" name="AutoShape 2"/>
          <p:cNvSpPr>
            <a:spLocks noChangeArrowheads="1"/>
          </p:cNvSpPr>
          <p:nvPr/>
        </p:nvSpPr>
        <p:spPr bwMode="ltGray">
          <a:xfrm rot="5400000">
            <a:off x="-1152525" y="1304925"/>
            <a:ext cx="4824413" cy="460851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401 w 21600"/>
              <a:gd name="T13" fmla="*/ 0 h 21600"/>
              <a:gd name="T14" fmla="*/ 21199 w 21600"/>
              <a:gd name="T15" fmla="*/ 13628 h 21600"/>
            </a:gdLst>
            <a:ahLst/>
            <a:cxnLst>
              <a:cxn ang="T8">
                <a:pos x="T0" y="T1"/>
              </a:cxn>
              <a:cxn ang="T9">
                <a:pos x="T2" y="T3"/>
              </a:cxn>
              <a:cxn ang="T10">
                <a:pos x="T4" y="T5"/>
              </a:cxn>
              <a:cxn ang="T11">
                <a:pos x="T6" y="T7"/>
              </a:cxn>
            </a:cxnLst>
            <a:rect l="T12" t="T13" r="T14" b="T15"/>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0">
            <a:gsLst>
              <a:gs pos="0">
                <a:srgbClr val="FFF200"/>
              </a:gs>
              <a:gs pos="45000">
                <a:srgbClr val="FF7A00"/>
              </a:gs>
              <a:gs pos="70000">
                <a:srgbClr val="FF0300"/>
              </a:gs>
              <a:gs pos="100000">
                <a:srgbClr val="4D0808"/>
              </a:gs>
            </a:gsLst>
            <a:lin ang="0"/>
          </a:gradFill>
          <a:ln w="9525" algn="ctr">
            <a:noFill/>
            <a:miter lim="800000"/>
            <a:headEnd/>
            <a:tailEnd/>
          </a:ln>
        </p:spPr>
        <p:txBody>
          <a:bodyPr wrap="none" anchor="ctr"/>
          <a:lstStyle/>
          <a:p>
            <a:endParaRPr lang="ru-RU">
              <a:latin typeface="Calibri" pitchFamily="34" charset="0"/>
            </a:endParaRPr>
          </a:p>
        </p:txBody>
      </p:sp>
      <p:sp>
        <p:nvSpPr>
          <p:cNvPr id="17" name="Скругленный прямоугольник 16">
            <a:hlinkClick r:id="" action="ppaction://hlinkshowjump?jump=endshow" highlightClick="1"/>
          </p:cNvPr>
          <p:cNvSpPr/>
          <p:nvPr/>
        </p:nvSpPr>
        <p:spPr>
          <a:xfrm>
            <a:off x="2123728" y="6165304"/>
            <a:ext cx="1440160" cy="432048"/>
          </a:xfrm>
          <a:prstGeom prst="roundRect">
            <a:avLst/>
          </a:prstGeom>
          <a:scene3d>
            <a:camera prst="orthographicFront"/>
            <a:lightRig rig="threePt" dir="t"/>
          </a:scene3d>
          <a:sp3d>
            <a:bevelT prst="angle"/>
          </a:sp3d>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Выход</a:t>
            </a:r>
            <a:endParaRPr lang="ru-RU" b="1" dirty="0"/>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7409"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email"/>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17" name="Скругленный прямоугольник 16"/>
          <p:cNvSpPr/>
          <p:nvPr/>
        </p:nvSpPr>
        <p:spPr>
          <a:xfrm>
            <a:off x="2987675" y="260350"/>
            <a:ext cx="863600" cy="865188"/>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 name="Прямоугольник 6"/>
          <p:cNvSpPr/>
          <p:nvPr/>
        </p:nvSpPr>
        <p:spPr>
          <a:xfrm>
            <a:off x="179512" y="188640"/>
            <a:ext cx="3384376" cy="980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Геологические</a:t>
            </a:r>
          </a:p>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памятники </a:t>
            </a:r>
          </a:p>
        </p:txBody>
      </p:sp>
      <p:sp>
        <p:nvSpPr>
          <p:cNvPr id="22" name="Блок-схема: узел 21"/>
          <p:cNvSpPr/>
          <p:nvPr/>
        </p:nvSpPr>
        <p:spPr>
          <a:xfrm>
            <a:off x="755650" y="1196975"/>
            <a:ext cx="360363"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Блок-схема: узел 22"/>
          <p:cNvSpPr/>
          <p:nvPr/>
        </p:nvSpPr>
        <p:spPr>
          <a:xfrm>
            <a:off x="1403350" y="1989138"/>
            <a:ext cx="360363"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p:cNvPicPr/>
          <p:nvPr/>
        </p:nvPicPr>
        <p:blipFill>
          <a:blip r:embed="rId5" cstate="email"/>
          <a:srcRect/>
          <a:stretch>
            <a:fillRect/>
          </a:stretch>
        </p:blipFill>
        <p:spPr bwMode="auto">
          <a:xfrm>
            <a:off x="4067175" y="188913"/>
            <a:ext cx="4897438" cy="3527425"/>
          </a:xfrm>
          <a:prstGeom prst="rect">
            <a:avLst/>
          </a:prstGeom>
          <a:ln>
            <a:solidFill>
              <a:schemeClr val="bg2">
                <a:lumMod val="50000"/>
              </a:schemeClr>
            </a:solidFill>
          </a:ln>
          <a:effectLst/>
        </p:spPr>
      </p:pic>
      <p:sp>
        <p:nvSpPr>
          <p:cNvPr id="29" name="Прямоугольник 28"/>
          <p:cNvSpPr/>
          <p:nvPr/>
        </p:nvSpPr>
        <p:spPr>
          <a:xfrm>
            <a:off x="133350" y="4005263"/>
            <a:ext cx="8785225" cy="2447925"/>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b="1" dirty="0">
                <a:solidFill>
                  <a:schemeClr val="tx1"/>
                </a:solidFill>
                <a:latin typeface="Monotype Corsiva" pitchFamily="66" charset="0"/>
              </a:rPr>
              <a:t>Красные камни</a:t>
            </a:r>
          </a:p>
          <a:p>
            <a:pPr algn="ctr" fontAlgn="auto">
              <a:spcBef>
                <a:spcPts val="0"/>
              </a:spcBef>
              <a:spcAft>
                <a:spcPts val="0"/>
              </a:spcAft>
              <a:defRPr/>
            </a:pPr>
            <a:r>
              <a:rPr lang="ru-RU" sz="2000" dirty="0">
                <a:solidFill>
                  <a:schemeClr val="tx1"/>
                </a:solidFill>
              </a:rPr>
              <a:t>Обрыв высотой до 15 м, книзу сменяющийся крутым осыпающимся склоном, сложенный  красноцветными песчаниками. </a:t>
            </a:r>
          </a:p>
          <a:p>
            <a:pPr algn="ctr" fontAlgn="auto">
              <a:spcBef>
                <a:spcPts val="0"/>
              </a:spcBef>
              <a:spcAft>
                <a:spcPts val="0"/>
              </a:spcAft>
              <a:defRPr/>
            </a:pPr>
            <a:r>
              <a:rPr lang="ru-RU" sz="2000" dirty="0">
                <a:solidFill>
                  <a:schemeClr val="tx1"/>
                </a:solidFill>
              </a:rPr>
              <a:t>Песчаниковый обрыв украшен характерными для Предуралья формами:  нишами выдувания и вымывания, овальными карнизами. </a:t>
            </a:r>
          </a:p>
          <a:p>
            <a:pPr algn="ctr" fontAlgn="auto">
              <a:spcBef>
                <a:spcPts val="0"/>
              </a:spcBef>
              <a:spcAft>
                <a:spcPts val="0"/>
              </a:spcAft>
              <a:defRPr/>
            </a:pPr>
            <a:r>
              <a:rPr lang="ru-RU" sz="2000" dirty="0">
                <a:solidFill>
                  <a:schemeClr val="tx1"/>
                </a:solidFill>
              </a:rPr>
              <a:t>Трещины расчленяют  обрыв на зубцы, благодаря которым все природное сооружение издали напоминает крепостную стену. </a:t>
            </a:r>
          </a:p>
        </p:txBody>
      </p:sp>
      <p:pic>
        <p:nvPicPr>
          <p:cNvPr id="13" name="Рисунок 12"/>
          <p:cNvPicPr/>
          <p:nvPr/>
        </p:nvPicPr>
        <p:blipFill>
          <a:blip r:embed="rId6" cstate="email"/>
          <a:stretch>
            <a:fillRect/>
          </a:stretch>
        </p:blipFill>
        <p:spPr bwMode="auto">
          <a:xfrm>
            <a:off x="250825" y="260350"/>
            <a:ext cx="3744913" cy="3168650"/>
          </a:xfrm>
          <a:prstGeom prst="rect">
            <a:avLst/>
          </a:prstGeom>
          <a:ln>
            <a:solidFill>
              <a:schemeClr val="bg2">
                <a:lumMod val="50000"/>
              </a:schemeClr>
            </a:solidFill>
          </a:ln>
          <a:effectLst>
            <a:outerShdw blurRad="292100" dist="139700" dir="2700000" algn="tl" rotWithShape="0">
              <a:srgbClr val="333333">
                <a:alpha val="65000"/>
              </a:srgbClr>
            </a:outerShdw>
          </a:effectLst>
        </p:spPr>
      </p:pic>
      <p:pic>
        <p:nvPicPr>
          <p:cNvPr id="14" name="Содержимое 5" descr="Букабайские изваяния.jpg"/>
          <p:cNvPicPr>
            <a:picLocks noChangeAspect="1"/>
          </p:cNvPicPr>
          <p:nvPr/>
        </p:nvPicPr>
        <p:blipFill>
          <a:blip r:embed="rId7" cstate="email"/>
          <a:srcRect/>
          <a:stretch>
            <a:fillRect/>
          </a:stretch>
        </p:blipFill>
        <p:spPr>
          <a:xfrm>
            <a:off x="4067175" y="188913"/>
            <a:ext cx="4841875" cy="3455987"/>
          </a:xfrm>
          <a:prstGeom prst="rect">
            <a:avLst/>
          </a:prstGeom>
          <a:ln>
            <a:solidFill>
              <a:schemeClr val="bg2">
                <a:lumMod val="50000"/>
              </a:schemeClr>
            </a:solidFill>
          </a:ln>
          <a:effectLst>
            <a:outerShdw blurRad="292100" dist="139700" dir="2700000" algn="tl" rotWithShape="0">
              <a:srgbClr val="333333">
                <a:alpha val="65000"/>
              </a:srgbClr>
            </a:outerShdw>
          </a:effectLst>
        </p:spPr>
      </p:pic>
      <p:sp>
        <p:nvSpPr>
          <p:cNvPr id="15" name="Прямоугольник 14"/>
          <p:cNvSpPr/>
          <p:nvPr/>
        </p:nvSpPr>
        <p:spPr>
          <a:xfrm>
            <a:off x="323850" y="4221163"/>
            <a:ext cx="8424863" cy="2087562"/>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r>
              <a:rPr lang="ru-RU" sz="2400" b="1" dirty="0" err="1">
                <a:solidFill>
                  <a:schemeClr val="tx1"/>
                </a:solidFill>
                <a:latin typeface="Monotype Corsiva" pitchFamily="66" charset="0"/>
              </a:rPr>
              <a:t>Букабайский</a:t>
            </a:r>
            <a:r>
              <a:rPr lang="ru-RU" sz="2400" b="1" dirty="0">
                <a:solidFill>
                  <a:schemeClr val="tx1"/>
                </a:solidFill>
                <a:latin typeface="Monotype Corsiva" pitchFamily="66" charset="0"/>
              </a:rPr>
              <a:t> яр</a:t>
            </a:r>
          </a:p>
          <a:p>
            <a:pPr algn="ctr" fontAlgn="auto">
              <a:spcBef>
                <a:spcPts val="0"/>
              </a:spcBef>
              <a:spcAft>
                <a:spcPts val="0"/>
              </a:spcAft>
              <a:defRPr/>
            </a:pPr>
            <a:r>
              <a:rPr lang="ru-RU" sz="2000" dirty="0">
                <a:solidFill>
                  <a:schemeClr val="tx1"/>
                </a:solidFill>
              </a:rPr>
              <a:t>Протекающий  ручей </a:t>
            </a:r>
            <a:r>
              <a:rPr lang="ru-RU" sz="2000" dirty="0" err="1">
                <a:solidFill>
                  <a:schemeClr val="tx1"/>
                </a:solidFill>
              </a:rPr>
              <a:t>Букабай</a:t>
            </a:r>
            <a:r>
              <a:rPr lang="ru-RU" sz="2000" dirty="0">
                <a:solidFill>
                  <a:schemeClr val="tx1"/>
                </a:solidFill>
              </a:rPr>
              <a:t> окружают глубокие, заросшие растительностью овраги с трещинами в земле. Камни здесь представляют собой абсолютно круглые шары. Им свыше 250 миллионов лет. Такую удивительную форму создали вода, мороз и ветер. «Каменное чудо» расположено в глубоком овраге и скрыто от глаз. </a:t>
            </a:r>
            <a:r>
              <a:rPr lang="ru-RU" sz="2000" dirty="0"/>
              <a:t/>
            </a:r>
            <a:br>
              <a:rPr lang="ru-RU" sz="2000" dirty="0"/>
            </a:br>
            <a:endParaRPr lang="ru-RU" sz="2000" dirty="0"/>
          </a:p>
        </p:txBody>
      </p:sp>
      <p:sp>
        <p:nvSpPr>
          <p:cNvPr id="24" name="Блок-схема: узел 23"/>
          <p:cNvSpPr/>
          <p:nvPr/>
        </p:nvSpPr>
        <p:spPr>
          <a:xfrm>
            <a:off x="3059113" y="1773238"/>
            <a:ext cx="360362"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 name="Блок-схема: узел 24"/>
          <p:cNvSpPr/>
          <p:nvPr/>
        </p:nvSpPr>
        <p:spPr>
          <a:xfrm>
            <a:off x="3708400" y="1844675"/>
            <a:ext cx="358775"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16" name="Рисунок 15"/>
          <p:cNvPicPr/>
          <p:nvPr/>
        </p:nvPicPr>
        <p:blipFill>
          <a:blip r:embed="rId8" cstate="email"/>
          <a:srcRect/>
          <a:stretch>
            <a:fillRect/>
          </a:stretch>
        </p:blipFill>
        <p:spPr bwMode="auto">
          <a:xfrm>
            <a:off x="5148263" y="260350"/>
            <a:ext cx="3779837" cy="5113338"/>
          </a:xfrm>
          <a:prstGeom prst="rect">
            <a:avLst/>
          </a:prstGeom>
          <a:noFill/>
          <a:ln w="9525">
            <a:solidFill>
              <a:schemeClr val="bg2">
                <a:lumMod val="50000"/>
              </a:schemeClr>
            </a:solidFill>
            <a:miter lim="800000"/>
            <a:headEnd/>
            <a:tailEnd/>
          </a:ln>
        </p:spPr>
      </p:pic>
      <p:sp>
        <p:nvSpPr>
          <p:cNvPr id="18" name="Прямоугольник 17"/>
          <p:cNvSpPr/>
          <p:nvPr/>
        </p:nvSpPr>
        <p:spPr>
          <a:xfrm>
            <a:off x="250825" y="2852738"/>
            <a:ext cx="4681538" cy="3717925"/>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err="1">
                <a:solidFill>
                  <a:schemeClr val="tx1"/>
                </a:solidFill>
                <a:latin typeface="Monotype Corsiva" pitchFamily="66" charset="0"/>
              </a:rPr>
              <a:t>Подстепкинская</a:t>
            </a:r>
            <a:r>
              <a:rPr lang="ru-RU" sz="2400" b="1" dirty="0">
                <a:solidFill>
                  <a:schemeClr val="tx1"/>
                </a:solidFill>
                <a:latin typeface="Monotype Corsiva" pitchFamily="66" charset="0"/>
              </a:rPr>
              <a:t> скала</a:t>
            </a:r>
          </a:p>
          <a:p>
            <a:pPr algn="ctr" fontAlgn="auto">
              <a:spcBef>
                <a:spcPts val="0"/>
              </a:spcBef>
              <a:spcAft>
                <a:spcPts val="0"/>
              </a:spcAft>
              <a:defRPr/>
            </a:pPr>
            <a:r>
              <a:rPr lang="ru-RU" sz="2000" dirty="0">
                <a:solidFill>
                  <a:schemeClr val="tx1"/>
                </a:solidFill>
              </a:rPr>
              <a:t>Над левым берегом </a:t>
            </a:r>
            <a:r>
              <a:rPr lang="ru-RU" sz="2000" dirty="0" err="1">
                <a:solidFill>
                  <a:schemeClr val="tx1"/>
                </a:solidFill>
              </a:rPr>
              <a:t>старичного</a:t>
            </a:r>
            <a:r>
              <a:rPr lang="ru-RU" sz="2000" dirty="0">
                <a:solidFill>
                  <a:schemeClr val="tx1"/>
                </a:solidFill>
              </a:rPr>
              <a:t> озера нависает, похожая на башню, одиночная скала высотой 24 м. Она сложена  кремнистыми и глинисто-кремнистыми породами. Некоторые слои имеют вишневый цвет или окраску железной окалины. </a:t>
            </a:r>
            <a:r>
              <a:rPr lang="ru-RU" sz="2000" dirty="0" err="1">
                <a:solidFill>
                  <a:schemeClr val="tx1"/>
                </a:solidFill>
              </a:rPr>
              <a:t>Подстепкинская</a:t>
            </a:r>
            <a:r>
              <a:rPr lang="ru-RU" sz="2000" dirty="0">
                <a:solidFill>
                  <a:schemeClr val="tx1"/>
                </a:solidFill>
              </a:rPr>
              <a:t> скала – одна из наиболее оригинальных </a:t>
            </a:r>
            <a:r>
              <a:rPr lang="ru-RU" sz="2000" dirty="0" err="1">
                <a:solidFill>
                  <a:schemeClr val="tx1"/>
                </a:solidFill>
              </a:rPr>
              <a:t>скально-останцовых</a:t>
            </a:r>
            <a:r>
              <a:rPr lang="ru-RU" sz="2000" dirty="0">
                <a:solidFill>
                  <a:schemeClr val="tx1"/>
                </a:solidFill>
              </a:rPr>
              <a:t> скульптур неживой природы Оренбургской области.</a:t>
            </a:r>
          </a:p>
          <a:p>
            <a:pPr algn="ctr" fontAlgn="auto">
              <a:spcBef>
                <a:spcPts val="0"/>
              </a:spcBef>
              <a:spcAft>
                <a:spcPts val="0"/>
              </a:spcAft>
              <a:defRPr/>
            </a:pPr>
            <a:endParaRPr lang="ru-RU" dirty="0"/>
          </a:p>
        </p:txBody>
      </p:sp>
      <p:pic>
        <p:nvPicPr>
          <p:cNvPr id="20" name="Рисунок 19"/>
          <p:cNvPicPr/>
          <p:nvPr/>
        </p:nvPicPr>
        <p:blipFill>
          <a:blip r:embed="rId9" cstate="email"/>
          <a:srcRect/>
          <a:stretch>
            <a:fillRect/>
          </a:stretch>
        </p:blipFill>
        <p:spPr bwMode="auto">
          <a:xfrm>
            <a:off x="4067175" y="260350"/>
            <a:ext cx="4897438" cy="3357563"/>
          </a:xfrm>
          <a:prstGeom prst="rect">
            <a:avLst/>
          </a:prstGeom>
          <a:noFill/>
          <a:ln w="9525">
            <a:solidFill>
              <a:schemeClr val="bg2">
                <a:lumMod val="50000"/>
              </a:schemeClr>
            </a:solidFill>
            <a:miter lim="800000"/>
            <a:headEnd/>
            <a:tailEnd/>
          </a:ln>
        </p:spPr>
      </p:pic>
      <p:sp>
        <p:nvSpPr>
          <p:cNvPr id="26" name="Блок-схема: узел 25"/>
          <p:cNvSpPr/>
          <p:nvPr/>
        </p:nvSpPr>
        <p:spPr>
          <a:xfrm>
            <a:off x="3995738" y="2133600"/>
            <a:ext cx="360362" cy="358775"/>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Прямоугольник 20"/>
          <p:cNvSpPr/>
          <p:nvPr/>
        </p:nvSpPr>
        <p:spPr>
          <a:xfrm>
            <a:off x="250825" y="4005263"/>
            <a:ext cx="8713788" cy="2519362"/>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Скала  </a:t>
            </a:r>
            <a:r>
              <a:rPr lang="ru-RU" sz="2400" b="1" dirty="0" err="1">
                <a:solidFill>
                  <a:schemeClr val="tx1"/>
                </a:solidFill>
                <a:latin typeface="Monotype Corsiva" pitchFamily="66" charset="0"/>
              </a:rPr>
              <a:t>Шонкал</a:t>
            </a:r>
            <a:endParaRPr lang="ru-RU" sz="2400" b="1" dirty="0">
              <a:solidFill>
                <a:schemeClr val="tx1"/>
              </a:solidFill>
              <a:latin typeface="Monotype Corsiva" pitchFamily="66" charset="0"/>
            </a:endParaRPr>
          </a:p>
          <a:p>
            <a:pPr algn="ctr" fontAlgn="auto">
              <a:spcBef>
                <a:spcPts val="0"/>
              </a:spcBef>
              <a:spcAft>
                <a:spcPts val="0"/>
              </a:spcAft>
              <a:defRPr/>
            </a:pPr>
            <a:r>
              <a:rPr lang="ru-RU" sz="2000" dirty="0">
                <a:solidFill>
                  <a:schemeClr val="tx1"/>
                </a:solidFill>
              </a:rPr>
              <a:t>Гряда из пяти каменных бастионов, возвышающихся на 10-30 м над каменисто-степными склонами. Протяженность гряды составляет 3 км, она сложена светло-серыми  гранитами. В расщелинах растут </a:t>
            </a:r>
            <a:r>
              <a:rPr lang="ru-RU" sz="2000" dirty="0" err="1">
                <a:solidFill>
                  <a:schemeClr val="tx1"/>
                </a:solidFill>
              </a:rPr>
              <a:t>карагана</a:t>
            </a:r>
            <a:r>
              <a:rPr lang="ru-RU" sz="2000" dirty="0">
                <a:solidFill>
                  <a:schemeClr val="tx1"/>
                </a:solidFill>
              </a:rPr>
              <a:t>, кизильник черноплодный и низкорослые березы. Наблюдается обилие мхов и лишайников. Березы в сочетании с гранитными архитектурными ансамблями выглядят оазисом среди степного однообразия.</a:t>
            </a:r>
          </a:p>
          <a:p>
            <a:pPr algn="ctr" fontAlgn="auto">
              <a:spcBef>
                <a:spcPts val="0"/>
              </a:spcBef>
              <a:spcAft>
                <a:spcPts val="0"/>
              </a:spcAft>
              <a:defRPr/>
            </a:pPr>
            <a:endParaRPr lang="ru-RU" sz="2000" dirty="0">
              <a:solidFill>
                <a:schemeClr val="tx1"/>
              </a:solidFill>
            </a:endParaRPr>
          </a:p>
        </p:txBody>
      </p:sp>
      <p:pic>
        <p:nvPicPr>
          <p:cNvPr id="28" name="Рисунок 27"/>
          <p:cNvPicPr/>
          <p:nvPr/>
        </p:nvPicPr>
        <p:blipFill>
          <a:blip r:embed="rId10" cstate="email"/>
          <a:stretch>
            <a:fillRect/>
          </a:stretch>
        </p:blipFill>
        <p:spPr bwMode="auto">
          <a:xfrm>
            <a:off x="4500563" y="263525"/>
            <a:ext cx="4319587" cy="2874963"/>
          </a:xfrm>
          <a:prstGeom prst="rect">
            <a:avLst/>
          </a:prstGeom>
          <a:solidFill>
            <a:schemeClr val="bg2">
              <a:lumMod val="90000"/>
            </a:schemeClr>
          </a:solidFill>
          <a:ln>
            <a:solidFill>
              <a:schemeClr val="bg2">
                <a:lumMod val="50000"/>
              </a:schemeClr>
            </a:solidFill>
          </a:ln>
          <a:effectLst/>
        </p:spPr>
      </p:pic>
      <p:sp>
        <p:nvSpPr>
          <p:cNvPr id="30" name="Прямоугольник 29"/>
          <p:cNvSpPr/>
          <p:nvPr/>
        </p:nvSpPr>
        <p:spPr>
          <a:xfrm>
            <a:off x="395288" y="3429000"/>
            <a:ext cx="8389937" cy="2808288"/>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ru-RU" dirty="0">
              <a:solidFill>
                <a:schemeClr val="tx1"/>
              </a:solidFill>
            </a:endParaRPr>
          </a:p>
          <a:p>
            <a:pPr algn="just" fontAlgn="auto">
              <a:spcBef>
                <a:spcPts val="0"/>
              </a:spcBef>
              <a:spcAft>
                <a:spcPts val="0"/>
              </a:spcAft>
              <a:defRPr/>
            </a:pPr>
            <a:r>
              <a:rPr lang="ru-RU" sz="2400" b="1" dirty="0">
                <a:solidFill>
                  <a:schemeClr val="tx1"/>
                </a:solidFill>
                <a:latin typeface="Monotype Corsiva" pitchFamily="66" charset="0"/>
              </a:rPr>
              <a:t>Верблюд-гора</a:t>
            </a:r>
            <a:r>
              <a:rPr lang="ru-RU" sz="2000" dirty="0">
                <a:solidFill>
                  <a:schemeClr val="tx1"/>
                </a:solidFill>
              </a:rPr>
              <a:t> самая оригинальная  природная скульптура и своеобразный символ Оренбургского Зауралья.  Она представляет собой скальный останец выветривания, высотой до 20 м, который  создан природными силами без участия человека.</a:t>
            </a:r>
          </a:p>
          <a:p>
            <a:pPr algn="just" fontAlgn="auto">
              <a:spcBef>
                <a:spcPts val="0"/>
              </a:spcBef>
              <a:spcAft>
                <a:spcPts val="0"/>
              </a:spcAft>
              <a:defRPr/>
            </a:pPr>
            <a:r>
              <a:rPr lang="ru-RU" sz="2000" dirty="0">
                <a:solidFill>
                  <a:schemeClr val="tx1"/>
                </a:solidFill>
              </a:rPr>
              <a:t>Останец состоит из двух кварцитовых скал высотой до 14 м при совмещенном осмотре удивительно похожие на каменного верблюда. </a:t>
            </a:r>
          </a:p>
          <a:p>
            <a:pPr algn="just" fontAlgn="auto">
              <a:spcBef>
                <a:spcPts val="0"/>
              </a:spcBef>
              <a:spcAft>
                <a:spcPts val="0"/>
              </a:spcAft>
              <a:defRPr/>
            </a:pPr>
            <a:r>
              <a:rPr lang="ru-RU" sz="2000" dirty="0">
                <a:solidFill>
                  <a:schemeClr val="tx1"/>
                </a:solidFill>
              </a:rPr>
              <a:t>От скалы Верблюд в балке </a:t>
            </a:r>
            <a:r>
              <a:rPr lang="ru-RU" sz="2000" dirty="0" err="1">
                <a:solidFill>
                  <a:schemeClr val="tx1"/>
                </a:solidFill>
              </a:rPr>
              <a:t>Ащису</a:t>
            </a:r>
            <a:r>
              <a:rPr lang="ru-RU" sz="2000" dirty="0">
                <a:solidFill>
                  <a:schemeClr val="tx1"/>
                </a:solidFill>
              </a:rPr>
              <a:t> начинается каменная река (</a:t>
            </a:r>
            <a:r>
              <a:rPr lang="ru-RU" sz="2000" dirty="0" err="1">
                <a:solidFill>
                  <a:schemeClr val="tx1"/>
                </a:solidFill>
              </a:rPr>
              <a:t>курум</a:t>
            </a:r>
            <a:r>
              <a:rPr lang="ru-RU" sz="2000" dirty="0">
                <a:solidFill>
                  <a:schemeClr val="tx1"/>
                </a:solidFill>
              </a:rPr>
              <a:t>), которая тянется по днищу балки на расстоянии около 2 км. </a:t>
            </a:r>
          </a:p>
          <a:p>
            <a:pPr algn="ctr" fontAlgn="auto">
              <a:spcBef>
                <a:spcPts val="0"/>
              </a:spcBef>
              <a:spcAft>
                <a:spcPts val="0"/>
              </a:spcAft>
              <a:defRPr/>
            </a:pPr>
            <a:endParaRPr lang="ru-RU" dirty="0"/>
          </a:p>
        </p:txBody>
      </p:sp>
      <p:sp>
        <p:nvSpPr>
          <p:cNvPr id="31" name="Блок-схема: знак завершения 30">
            <a:hlinkClick r:id="rId11"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К списку</a:t>
            </a:r>
            <a:r>
              <a:rPr lang="ru-RU" dirty="0"/>
              <a:t> </a:t>
            </a: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grpId="1"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7" presetClass="emph" presetSubtype="0" repeatCount="3000" fill="hold" grpId="0" nodeType="withEffect">
                                  <p:stCondLst>
                                    <p:cond delay="0"/>
                                  </p:stCondLst>
                                  <p:childTnLst>
                                    <p:animClr clrSpc="rgb" dir="cw">
                                      <p:cBhvr override="childStyle">
                                        <p:cTn id="11" dur="250" autoRev="1" fill="hold"/>
                                        <p:tgtEl>
                                          <p:spTgt spid="22"/>
                                        </p:tgtEl>
                                        <p:attrNameLst>
                                          <p:attrName>style.color</p:attrName>
                                        </p:attrNameLst>
                                      </p:cBhvr>
                                      <p:to>
                                        <a:schemeClr val="folHlink"/>
                                      </p:to>
                                    </p:animClr>
                                    <p:animClr clrSpc="rgb" dir="cw">
                                      <p:cBhvr>
                                        <p:cTn id="12" dur="250" autoRev="1" fill="hold"/>
                                        <p:tgtEl>
                                          <p:spTgt spid="22"/>
                                        </p:tgtEl>
                                        <p:attrNameLst>
                                          <p:attrName>fillcolor</p:attrName>
                                        </p:attrNameLst>
                                      </p:cBhvr>
                                      <p:to>
                                        <a:schemeClr val="folHlink"/>
                                      </p:to>
                                    </p:animClr>
                                    <p:set>
                                      <p:cBhvr>
                                        <p:cTn id="13" dur="250" autoRev="1" fill="hold"/>
                                        <p:tgtEl>
                                          <p:spTgt spid="22"/>
                                        </p:tgtEl>
                                        <p:attrNameLst>
                                          <p:attrName>fill.type</p:attrName>
                                        </p:attrNameLst>
                                      </p:cBhvr>
                                      <p:to>
                                        <p:strVal val="solid"/>
                                      </p:to>
                                    </p:set>
                                    <p:set>
                                      <p:cBhvr>
                                        <p:cTn id="14" dur="250" autoRev="1" fill="hold"/>
                                        <p:tgtEl>
                                          <p:spTgt spid="22"/>
                                        </p:tgtEl>
                                        <p:attrNameLst>
                                          <p:attrName>fill.on</p:attrName>
                                        </p:attrNameLst>
                                      </p:cBhvr>
                                      <p:to>
                                        <p:strVal val="true"/>
                                      </p:to>
                                    </p:set>
                                  </p:childTnLst>
                                </p:cTn>
                              </p:par>
                            </p:childTnLst>
                          </p:cTn>
                        </p:par>
                        <p:par>
                          <p:cTn id="15" fill="hold">
                            <p:stCondLst>
                              <p:cond delay="1500"/>
                            </p:stCondLst>
                            <p:childTnLst>
                              <p:par>
                                <p:cTn id="16" presetID="18" presetClass="entr" presetSubtype="1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strips(downLeft)">
                                      <p:cBhvr>
                                        <p:cTn id="18" dur="500"/>
                                        <p:tgtEl>
                                          <p:spTgt spid="27"/>
                                        </p:tgtEl>
                                      </p:cBhvr>
                                    </p:animEffect>
                                  </p:childTnLst>
                                </p:cTn>
                              </p:par>
                              <p:par>
                                <p:cTn id="19" presetID="18" presetClass="entr" presetSubtype="12"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strips(downLeft)">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strips(downLeft)">
                                      <p:cBhvr>
                                        <p:cTn id="26" dur="500"/>
                                        <p:tgtEl>
                                          <p:spTgt spid="14"/>
                                        </p:tgtEl>
                                      </p:cBhvr>
                                    </p:animEffect>
                                  </p:childTnLst>
                                </p:cTn>
                              </p:par>
                              <p:par>
                                <p:cTn id="27" presetID="18" presetClass="entr" presetSubtype="12"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strips(downLeft)">
                                      <p:cBhvr>
                                        <p:cTn id="29" dur="500"/>
                                        <p:tgtEl>
                                          <p:spTgt spid="13"/>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strips(down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strips(downLeft)">
                                      <p:cBhvr>
                                        <p:cTn id="37" dur="500"/>
                                        <p:tgtEl>
                                          <p:spTgt spid="16"/>
                                        </p:tgtEl>
                                      </p:cBhvr>
                                    </p:animEffect>
                                  </p:childTnLst>
                                </p:cTn>
                              </p:par>
                              <p:par>
                                <p:cTn id="38" presetID="18" presetClass="entr" presetSubtype="12" fill="hold" grpId="1"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strips(downLeft)">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strips(downLeft)">
                                      <p:cBhvr>
                                        <p:cTn id="45" dur="500"/>
                                        <p:tgtEl>
                                          <p:spTgt spid="20"/>
                                        </p:tgtEl>
                                      </p:cBhvr>
                                    </p:animEffect>
                                  </p:childTnLst>
                                </p:cTn>
                              </p:par>
                              <p:par>
                                <p:cTn id="46" presetID="18" presetClass="entr" presetSubtype="12"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strips(downLeft)">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18" presetClass="entr" presetSubtype="12" fill="hold" nodeType="click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strips(downLeft)">
                                      <p:cBhvr>
                                        <p:cTn id="53" dur="500"/>
                                        <p:tgtEl>
                                          <p:spTgt spid="28"/>
                                        </p:tgtEl>
                                      </p:cBhvr>
                                    </p:animEffect>
                                  </p:childTnLst>
                                </p:cTn>
                              </p:par>
                              <p:par>
                                <p:cTn id="54" presetID="18" presetClass="entr" presetSubtype="12"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strips(downLeft)">
                                      <p:cBhvr>
                                        <p:cTn id="56" dur="500"/>
                                        <p:tgtEl>
                                          <p:spTgt spid="30"/>
                                        </p:tgtEl>
                                      </p:cBhvr>
                                    </p:animEffect>
                                  </p:childTnLst>
                                </p:cTn>
                              </p:par>
                            </p:childTnLst>
                          </p:cTn>
                        </p:par>
                      </p:childTnLst>
                    </p:cTn>
                  </p:par>
                </p:childTnLst>
              </p:cTn>
              <p:nextCondLst>
                <p:cond evt="onClick" delay="0">
                  <p:tgtEl>
                    <p:spTgt spid="17"/>
                  </p:tgtEl>
                </p:cond>
              </p:nextCondLst>
            </p:seq>
            <p:seq concurrent="1" nextAc="seek">
              <p:cTn id="57" restart="whenNotActive" fill="hold" evtFilter="cancelBubble" nodeType="interactiveSeq">
                <p:stCondLst>
                  <p:cond evt="onClick" delay="0">
                    <p:tgtEl>
                      <p:spTgt spid="27"/>
                    </p:tgtEl>
                  </p:cond>
                </p:stCondLst>
                <p:endSync evt="end" delay="0">
                  <p:rtn val="all"/>
                </p:endSync>
                <p:childTnLst>
                  <p:par>
                    <p:cTn id="58" fill="hold">
                      <p:stCondLst>
                        <p:cond delay="0"/>
                      </p:stCondLst>
                      <p:childTnLst>
                        <p:par>
                          <p:cTn id="59" fill="hold">
                            <p:stCondLst>
                              <p:cond delay="0"/>
                            </p:stCondLst>
                            <p:childTnLst>
                              <p:par>
                                <p:cTn id="60" presetID="18" presetClass="exit" presetSubtype="12" fill="hold" nodeType="clickEffect">
                                  <p:stCondLst>
                                    <p:cond delay="0"/>
                                  </p:stCondLst>
                                  <p:childTnLst>
                                    <p:animEffect transition="out" filter="strips(downLeft)">
                                      <p:cBhvr>
                                        <p:cTn id="61" dur="500"/>
                                        <p:tgtEl>
                                          <p:spTgt spid="27"/>
                                        </p:tgtEl>
                                      </p:cBhvr>
                                    </p:animEffect>
                                    <p:set>
                                      <p:cBhvr>
                                        <p:cTn id="62" dur="1" fill="hold">
                                          <p:stCondLst>
                                            <p:cond delay="499"/>
                                          </p:stCondLst>
                                        </p:cTn>
                                        <p:tgtEl>
                                          <p:spTgt spid="27"/>
                                        </p:tgtEl>
                                        <p:attrNameLst>
                                          <p:attrName>style.visibility</p:attrName>
                                        </p:attrNameLst>
                                      </p:cBhvr>
                                      <p:to>
                                        <p:strVal val="hidden"/>
                                      </p:to>
                                    </p:set>
                                  </p:childTnLst>
                                </p:cTn>
                              </p:par>
                              <p:par>
                                <p:cTn id="63" presetID="18" presetClass="exit" presetSubtype="12" fill="hold" grpId="1" nodeType="withEffect">
                                  <p:stCondLst>
                                    <p:cond delay="0"/>
                                  </p:stCondLst>
                                  <p:childTnLst>
                                    <p:animEffect transition="out" filter="strips(downLeft)">
                                      <p:cBhvr>
                                        <p:cTn id="64" dur="500"/>
                                        <p:tgtEl>
                                          <p:spTgt spid="29"/>
                                        </p:tgtEl>
                                      </p:cBhvr>
                                    </p:animEffect>
                                    <p:set>
                                      <p:cBhvr>
                                        <p:cTn id="65" dur="1" fill="hold">
                                          <p:stCondLst>
                                            <p:cond delay="499"/>
                                          </p:stCondLst>
                                        </p:cTn>
                                        <p:tgtEl>
                                          <p:spTgt spid="29"/>
                                        </p:tgtEl>
                                        <p:attrNameLst>
                                          <p:attrName>style.visibility</p:attrName>
                                        </p:attrNameLst>
                                      </p:cBhvr>
                                      <p:to>
                                        <p:strVal val="hidden"/>
                                      </p:to>
                                    </p:set>
                                  </p:childTnLst>
                                </p:cTn>
                              </p:par>
                            </p:childTnLst>
                          </p:cTn>
                        </p:par>
                        <p:par>
                          <p:cTn id="66" fill="hold">
                            <p:stCondLst>
                              <p:cond delay="500"/>
                            </p:stCondLst>
                            <p:childTnLst>
                              <p:par>
                                <p:cTn id="67" presetID="53"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animEffect transition="in" filter="fade">
                                      <p:cBhvr>
                                        <p:cTn id="71" dur="500"/>
                                        <p:tgtEl>
                                          <p:spTgt spid="23"/>
                                        </p:tgtEl>
                                      </p:cBhvr>
                                    </p:animEffect>
                                  </p:childTnLst>
                                </p:cTn>
                              </p:par>
                            </p:childTnLst>
                          </p:cTn>
                        </p:par>
                        <p:par>
                          <p:cTn id="72" fill="hold">
                            <p:stCondLst>
                              <p:cond delay="1000"/>
                            </p:stCondLst>
                            <p:childTnLst>
                              <p:par>
                                <p:cTn id="73" presetID="27" presetClass="emph" presetSubtype="0" repeatCount="3000" fill="hold" grpId="1" nodeType="afterEffect">
                                  <p:stCondLst>
                                    <p:cond delay="0"/>
                                  </p:stCondLst>
                                  <p:childTnLst>
                                    <p:animClr clrSpc="rgb" dir="cw">
                                      <p:cBhvr override="childStyle">
                                        <p:cTn id="74" dur="250" autoRev="1" fill="hold"/>
                                        <p:tgtEl>
                                          <p:spTgt spid="23"/>
                                        </p:tgtEl>
                                        <p:attrNameLst>
                                          <p:attrName>style.color</p:attrName>
                                        </p:attrNameLst>
                                      </p:cBhvr>
                                      <p:to>
                                        <a:schemeClr val="folHlink"/>
                                      </p:to>
                                    </p:animClr>
                                    <p:animClr clrSpc="rgb" dir="cw">
                                      <p:cBhvr>
                                        <p:cTn id="75" dur="250" autoRev="1" fill="hold"/>
                                        <p:tgtEl>
                                          <p:spTgt spid="23"/>
                                        </p:tgtEl>
                                        <p:attrNameLst>
                                          <p:attrName>fillcolor</p:attrName>
                                        </p:attrNameLst>
                                      </p:cBhvr>
                                      <p:to>
                                        <a:schemeClr val="folHlink"/>
                                      </p:to>
                                    </p:animClr>
                                    <p:set>
                                      <p:cBhvr>
                                        <p:cTn id="76" dur="250" autoRev="1" fill="hold"/>
                                        <p:tgtEl>
                                          <p:spTgt spid="23"/>
                                        </p:tgtEl>
                                        <p:attrNameLst>
                                          <p:attrName>fill.type</p:attrName>
                                        </p:attrNameLst>
                                      </p:cBhvr>
                                      <p:to>
                                        <p:strVal val="solid"/>
                                      </p:to>
                                    </p:set>
                                    <p:set>
                                      <p:cBhvr>
                                        <p:cTn id="77" dur="250" autoRev="1" fill="hold"/>
                                        <p:tgtEl>
                                          <p:spTgt spid="23"/>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78" restart="whenNotActive" fill="hold" evtFilter="cancelBubble" nodeType="interactiveSeq">
                <p:stCondLst>
                  <p:cond evt="onClick" delay="0">
                    <p:tgtEl>
                      <p:spTgt spid="14"/>
                    </p:tgtEl>
                  </p:cond>
                </p:stCondLst>
                <p:endSync evt="end" delay="0">
                  <p:rtn val="all"/>
                </p:endSync>
                <p:childTnLst>
                  <p:par>
                    <p:cTn id="79" fill="hold">
                      <p:stCondLst>
                        <p:cond delay="0"/>
                      </p:stCondLst>
                      <p:childTnLst>
                        <p:par>
                          <p:cTn id="80" fill="hold">
                            <p:stCondLst>
                              <p:cond delay="0"/>
                            </p:stCondLst>
                            <p:childTnLst>
                              <p:par>
                                <p:cTn id="81" presetID="18" presetClass="exit" presetSubtype="12" fill="hold" nodeType="clickEffect">
                                  <p:stCondLst>
                                    <p:cond delay="0"/>
                                  </p:stCondLst>
                                  <p:childTnLst>
                                    <p:animEffect transition="out" filter="strips(downLeft)">
                                      <p:cBhvr>
                                        <p:cTn id="82" dur="500"/>
                                        <p:tgtEl>
                                          <p:spTgt spid="13"/>
                                        </p:tgtEl>
                                      </p:cBhvr>
                                    </p:animEffect>
                                    <p:set>
                                      <p:cBhvr>
                                        <p:cTn id="83" dur="1" fill="hold">
                                          <p:stCondLst>
                                            <p:cond delay="499"/>
                                          </p:stCondLst>
                                        </p:cTn>
                                        <p:tgtEl>
                                          <p:spTgt spid="13"/>
                                        </p:tgtEl>
                                        <p:attrNameLst>
                                          <p:attrName>style.visibility</p:attrName>
                                        </p:attrNameLst>
                                      </p:cBhvr>
                                      <p:to>
                                        <p:strVal val="hidden"/>
                                      </p:to>
                                    </p:set>
                                  </p:childTnLst>
                                </p:cTn>
                              </p:par>
                              <p:par>
                                <p:cTn id="84" presetID="18" presetClass="exit" presetSubtype="12" fill="hold" grpId="1" nodeType="withEffect">
                                  <p:stCondLst>
                                    <p:cond delay="0"/>
                                  </p:stCondLst>
                                  <p:childTnLst>
                                    <p:animEffect transition="out" filter="strips(downLeft)">
                                      <p:cBhvr>
                                        <p:cTn id="85" dur="500"/>
                                        <p:tgtEl>
                                          <p:spTgt spid="15"/>
                                        </p:tgtEl>
                                      </p:cBhvr>
                                    </p:animEffect>
                                    <p:set>
                                      <p:cBhvr>
                                        <p:cTn id="86" dur="1" fill="hold">
                                          <p:stCondLst>
                                            <p:cond delay="499"/>
                                          </p:stCondLst>
                                        </p:cTn>
                                        <p:tgtEl>
                                          <p:spTgt spid="15"/>
                                        </p:tgtEl>
                                        <p:attrNameLst>
                                          <p:attrName>style.visibility</p:attrName>
                                        </p:attrNameLst>
                                      </p:cBhvr>
                                      <p:to>
                                        <p:strVal val="hidden"/>
                                      </p:to>
                                    </p:set>
                                  </p:childTnLst>
                                </p:cTn>
                              </p:par>
                              <p:par>
                                <p:cTn id="87" presetID="18" presetClass="exit" presetSubtype="12" fill="hold" nodeType="withEffect">
                                  <p:stCondLst>
                                    <p:cond delay="0"/>
                                  </p:stCondLst>
                                  <p:childTnLst>
                                    <p:animEffect transition="out" filter="strips(downLeft)">
                                      <p:cBhvr>
                                        <p:cTn id="88" dur="500"/>
                                        <p:tgtEl>
                                          <p:spTgt spid="14"/>
                                        </p:tgtEl>
                                      </p:cBhvr>
                                    </p:animEffect>
                                    <p:set>
                                      <p:cBhvr>
                                        <p:cTn id="89" dur="1" fill="hold">
                                          <p:stCondLst>
                                            <p:cond delay="499"/>
                                          </p:stCondLst>
                                        </p:cTn>
                                        <p:tgtEl>
                                          <p:spTgt spid="14"/>
                                        </p:tgtEl>
                                        <p:attrNameLst>
                                          <p:attrName>style.visibility</p:attrName>
                                        </p:attrNameLst>
                                      </p:cBhvr>
                                      <p:to>
                                        <p:strVal val="hidden"/>
                                      </p:to>
                                    </p:set>
                                  </p:childTnLst>
                                </p:cTn>
                              </p:par>
                            </p:childTnLst>
                          </p:cTn>
                        </p:par>
                        <p:par>
                          <p:cTn id="90" fill="hold">
                            <p:stCondLst>
                              <p:cond delay="500"/>
                            </p:stCondLst>
                            <p:childTnLst>
                              <p:par>
                                <p:cTn id="91" presetID="53" presetClass="entr" presetSubtype="0"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p:cTn id="93" dur="500" fill="hold"/>
                                        <p:tgtEl>
                                          <p:spTgt spid="24"/>
                                        </p:tgtEl>
                                        <p:attrNameLst>
                                          <p:attrName>ppt_w</p:attrName>
                                        </p:attrNameLst>
                                      </p:cBhvr>
                                      <p:tavLst>
                                        <p:tav tm="0">
                                          <p:val>
                                            <p:fltVal val="0"/>
                                          </p:val>
                                        </p:tav>
                                        <p:tav tm="100000">
                                          <p:val>
                                            <p:strVal val="#ppt_w"/>
                                          </p:val>
                                        </p:tav>
                                      </p:tavLst>
                                    </p:anim>
                                    <p:anim calcmode="lin" valueType="num">
                                      <p:cBhvr>
                                        <p:cTn id="94" dur="500" fill="hold"/>
                                        <p:tgtEl>
                                          <p:spTgt spid="24"/>
                                        </p:tgtEl>
                                        <p:attrNameLst>
                                          <p:attrName>ppt_h</p:attrName>
                                        </p:attrNameLst>
                                      </p:cBhvr>
                                      <p:tavLst>
                                        <p:tav tm="0">
                                          <p:val>
                                            <p:fltVal val="0"/>
                                          </p:val>
                                        </p:tav>
                                        <p:tav tm="100000">
                                          <p:val>
                                            <p:strVal val="#ppt_h"/>
                                          </p:val>
                                        </p:tav>
                                      </p:tavLst>
                                    </p:anim>
                                    <p:animEffect transition="in" filter="fade">
                                      <p:cBhvr>
                                        <p:cTn id="95" dur="500"/>
                                        <p:tgtEl>
                                          <p:spTgt spid="24"/>
                                        </p:tgtEl>
                                      </p:cBhvr>
                                    </p:animEffect>
                                  </p:childTnLst>
                                </p:cTn>
                              </p:par>
                            </p:childTnLst>
                          </p:cTn>
                        </p:par>
                        <p:par>
                          <p:cTn id="96" fill="hold">
                            <p:stCondLst>
                              <p:cond delay="1000"/>
                            </p:stCondLst>
                            <p:childTnLst>
                              <p:par>
                                <p:cTn id="97" presetID="27" presetClass="emph" presetSubtype="0" repeatCount="3000" fill="hold" grpId="1" nodeType="afterEffect">
                                  <p:stCondLst>
                                    <p:cond delay="0"/>
                                  </p:stCondLst>
                                  <p:childTnLst>
                                    <p:animClr clrSpc="rgb" dir="cw">
                                      <p:cBhvr override="childStyle">
                                        <p:cTn id="98" dur="250" autoRev="1" fill="hold"/>
                                        <p:tgtEl>
                                          <p:spTgt spid="24"/>
                                        </p:tgtEl>
                                        <p:attrNameLst>
                                          <p:attrName>style.color</p:attrName>
                                        </p:attrNameLst>
                                      </p:cBhvr>
                                      <p:to>
                                        <a:schemeClr val="folHlink"/>
                                      </p:to>
                                    </p:animClr>
                                    <p:animClr clrSpc="rgb" dir="cw">
                                      <p:cBhvr>
                                        <p:cTn id="99" dur="250" autoRev="1" fill="hold"/>
                                        <p:tgtEl>
                                          <p:spTgt spid="24"/>
                                        </p:tgtEl>
                                        <p:attrNameLst>
                                          <p:attrName>fillcolor</p:attrName>
                                        </p:attrNameLst>
                                      </p:cBhvr>
                                      <p:to>
                                        <a:schemeClr val="folHlink"/>
                                      </p:to>
                                    </p:animClr>
                                    <p:set>
                                      <p:cBhvr>
                                        <p:cTn id="100" dur="250" autoRev="1" fill="hold"/>
                                        <p:tgtEl>
                                          <p:spTgt spid="24"/>
                                        </p:tgtEl>
                                        <p:attrNameLst>
                                          <p:attrName>fill.type</p:attrName>
                                        </p:attrNameLst>
                                      </p:cBhvr>
                                      <p:to>
                                        <p:strVal val="solid"/>
                                      </p:to>
                                    </p:set>
                                    <p:set>
                                      <p:cBhvr>
                                        <p:cTn id="101" dur="250" autoRev="1" fill="hold"/>
                                        <p:tgtEl>
                                          <p:spTgt spid="2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102" restart="whenNotActive" fill="hold" evtFilter="cancelBubble" nodeType="interactiveSeq">
                <p:stCondLst>
                  <p:cond evt="onClick" delay="0">
                    <p:tgtEl>
                      <p:spTgt spid="16"/>
                    </p:tgtEl>
                  </p:cond>
                </p:stCondLst>
                <p:endSync evt="end" delay="0">
                  <p:rtn val="all"/>
                </p:endSync>
                <p:childTnLst>
                  <p:par>
                    <p:cTn id="103" fill="hold">
                      <p:stCondLst>
                        <p:cond delay="0"/>
                      </p:stCondLst>
                      <p:childTnLst>
                        <p:par>
                          <p:cTn id="104" fill="hold">
                            <p:stCondLst>
                              <p:cond delay="0"/>
                            </p:stCondLst>
                            <p:childTnLst>
                              <p:par>
                                <p:cTn id="105" presetID="18" presetClass="exit" presetSubtype="12" fill="hold" nodeType="withEffect">
                                  <p:stCondLst>
                                    <p:cond delay="0"/>
                                  </p:stCondLst>
                                  <p:childTnLst>
                                    <p:animEffect transition="out" filter="strips(downLeft)">
                                      <p:cBhvr>
                                        <p:cTn id="106" dur="500"/>
                                        <p:tgtEl>
                                          <p:spTgt spid="16"/>
                                        </p:tgtEl>
                                      </p:cBhvr>
                                    </p:animEffect>
                                    <p:set>
                                      <p:cBhvr>
                                        <p:cTn id="107" dur="1" fill="hold">
                                          <p:stCondLst>
                                            <p:cond delay="499"/>
                                          </p:stCondLst>
                                        </p:cTn>
                                        <p:tgtEl>
                                          <p:spTgt spid="16"/>
                                        </p:tgtEl>
                                        <p:attrNameLst>
                                          <p:attrName>style.visibility</p:attrName>
                                        </p:attrNameLst>
                                      </p:cBhvr>
                                      <p:to>
                                        <p:strVal val="hidden"/>
                                      </p:to>
                                    </p:set>
                                  </p:childTnLst>
                                </p:cTn>
                              </p:par>
                              <p:par>
                                <p:cTn id="108" presetID="18" presetClass="exit" presetSubtype="12" fill="hold" grpId="0" nodeType="withEffect">
                                  <p:stCondLst>
                                    <p:cond delay="0"/>
                                  </p:stCondLst>
                                  <p:childTnLst>
                                    <p:animEffect transition="out" filter="strips(downLeft)">
                                      <p:cBhvr>
                                        <p:cTn id="109" dur="500"/>
                                        <p:tgtEl>
                                          <p:spTgt spid="18"/>
                                        </p:tgtEl>
                                      </p:cBhvr>
                                    </p:animEffect>
                                    <p:set>
                                      <p:cBhvr>
                                        <p:cTn id="110" dur="1" fill="hold">
                                          <p:stCondLst>
                                            <p:cond delay="499"/>
                                          </p:stCondLst>
                                        </p:cTn>
                                        <p:tgtEl>
                                          <p:spTgt spid="18"/>
                                        </p:tgtEl>
                                        <p:attrNameLst>
                                          <p:attrName>style.visibility</p:attrName>
                                        </p:attrNameLst>
                                      </p:cBhvr>
                                      <p:to>
                                        <p:strVal val="hidden"/>
                                      </p:to>
                                    </p:set>
                                  </p:childTnLst>
                                </p:cTn>
                              </p:par>
                            </p:childTnLst>
                          </p:cTn>
                        </p:par>
                        <p:par>
                          <p:cTn id="111" fill="hold">
                            <p:stCondLst>
                              <p:cond delay="500"/>
                            </p:stCondLst>
                            <p:childTnLst>
                              <p:par>
                                <p:cTn id="112" presetID="53" presetClass="entr" presetSubtype="0"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childTnLst>
                          </p:cTn>
                        </p:par>
                        <p:par>
                          <p:cTn id="117" fill="hold">
                            <p:stCondLst>
                              <p:cond delay="1000"/>
                            </p:stCondLst>
                            <p:childTnLst>
                              <p:par>
                                <p:cTn id="118" presetID="27" presetClass="emph" presetSubtype="0" repeatCount="3000" fill="hold" grpId="1" nodeType="afterEffect">
                                  <p:stCondLst>
                                    <p:cond delay="0"/>
                                  </p:stCondLst>
                                  <p:childTnLst>
                                    <p:animClr clrSpc="rgb" dir="cw">
                                      <p:cBhvr override="childStyle">
                                        <p:cTn id="119" dur="250" autoRev="1" fill="hold"/>
                                        <p:tgtEl>
                                          <p:spTgt spid="25"/>
                                        </p:tgtEl>
                                        <p:attrNameLst>
                                          <p:attrName>style.color</p:attrName>
                                        </p:attrNameLst>
                                      </p:cBhvr>
                                      <p:to>
                                        <a:schemeClr val="folHlink"/>
                                      </p:to>
                                    </p:animClr>
                                    <p:animClr clrSpc="rgb" dir="cw">
                                      <p:cBhvr>
                                        <p:cTn id="120" dur="250" autoRev="1" fill="hold"/>
                                        <p:tgtEl>
                                          <p:spTgt spid="25"/>
                                        </p:tgtEl>
                                        <p:attrNameLst>
                                          <p:attrName>fillcolor</p:attrName>
                                        </p:attrNameLst>
                                      </p:cBhvr>
                                      <p:to>
                                        <a:schemeClr val="folHlink"/>
                                      </p:to>
                                    </p:animClr>
                                    <p:set>
                                      <p:cBhvr>
                                        <p:cTn id="121" dur="250" autoRev="1" fill="hold"/>
                                        <p:tgtEl>
                                          <p:spTgt spid="25"/>
                                        </p:tgtEl>
                                        <p:attrNameLst>
                                          <p:attrName>fill.type</p:attrName>
                                        </p:attrNameLst>
                                      </p:cBhvr>
                                      <p:to>
                                        <p:strVal val="solid"/>
                                      </p:to>
                                    </p:set>
                                    <p:set>
                                      <p:cBhvr>
                                        <p:cTn id="122" dur="250" autoRev="1" fill="hold"/>
                                        <p:tgtEl>
                                          <p:spTgt spid="25"/>
                                        </p:tgtEl>
                                        <p:attrNameLst>
                                          <p:attrName>fill.on</p:attrName>
                                        </p:attrNameLst>
                                      </p:cBhvr>
                                      <p:to>
                                        <p:strVal val="true"/>
                                      </p:to>
                                    </p:set>
                                  </p:childTnLst>
                                </p:cTn>
                              </p:par>
                            </p:childTnLst>
                          </p:cTn>
                        </p:par>
                      </p:childTnLst>
                    </p:cTn>
                  </p:par>
                </p:childTnLst>
              </p:cTn>
              <p:nextCondLst>
                <p:cond evt="onClick" delay="0">
                  <p:tgtEl>
                    <p:spTgt spid="16"/>
                  </p:tgtEl>
                </p:cond>
              </p:nextCondLst>
            </p:seq>
            <p:seq concurrent="1" nextAc="seek">
              <p:cTn id="123" restart="whenNotActive" fill="hold" evtFilter="cancelBubble" nodeType="interactiveSeq">
                <p:stCondLst>
                  <p:cond evt="onClick" delay="0">
                    <p:tgtEl>
                      <p:spTgt spid="20"/>
                    </p:tgtEl>
                  </p:cond>
                </p:stCondLst>
                <p:endSync evt="end" delay="0">
                  <p:rtn val="all"/>
                </p:endSync>
                <p:childTnLst>
                  <p:par>
                    <p:cTn id="124" fill="hold">
                      <p:stCondLst>
                        <p:cond delay="0"/>
                      </p:stCondLst>
                      <p:childTnLst>
                        <p:par>
                          <p:cTn id="125" fill="hold">
                            <p:stCondLst>
                              <p:cond delay="0"/>
                            </p:stCondLst>
                            <p:childTnLst>
                              <p:par>
                                <p:cTn id="126" presetID="18" presetClass="exit" presetSubtype="12" fill="hold" grpId="1" nodeType="withEffect">
                                  <p:stCondLst>
                                    <p:cond delay="0"/>
                                  </p:stCondLst>
                                  <p:childTnLst>
                                    <p:animEffect transition="out" filter="strips(downLeft)">
                                      <p:cBhvr>
                                        <p:cTn id="127" dur="500"/>
                                        <p:tgtEl>
                                          <p:spTgt spid="21"/>
                                        </p:tgtEl>
                                      </p:cBhvr>
                                    </p:animEffect>
                                    <p:set>
                                      <p:cBhvr>
                                        <p:cTn id="128" dur="1" fill="hold">
                                          <p:stCondLst>
                                            <p:cond delay="499"/>
                                          </p:stCondLst>
                                        </p:cTn>
                                        <p:tgtEl>
                                          <p:spTgt spid="21"/>
                                        </p:tgtEl>
                                        <p:attrNameLst>
                                          <p:attrName>style.visibility</p:attrName>
                                        </p:attrNameLst>
                                      </p:cBhvr>
                                      <p:to>
                                        <p:strVal val="hidden"/>
                                      </p:to>
                                    </p:set>
                                  </p:childTnLst>
                                </p:cTn>
                              </p:par>
                              <p:par>
                                <p:cTn id="129" presetID="18" presetClass="exit" presetSubtype="12" fill="hold" nodeType="withEffect">
                                  <p:stCondLst>
                                    <p:cond delay="0"/>
                                  </p:stCondLst>
                                  <p:childTnLst>
                                    <p:animEffect transition="out" filter="strips(downLeft)">
                                      <p:cBhvr>
                                        <p:cTn id="130" dur="500"/>
                                        <p:tgtEl>
                                          <p:spTgt spid="20"/>
                                        </p:tgtEl>
                                      </p:cBhvr>
                                    </p:animEffect>
                                    <p:set>
                                      <p:cBhvr>
                                        <p:cTn id="131" dur="1" fill="hold">
                                          <p:stCondLst>
                                            <p:cond delay="499"/>
                                          </p:stCondLst>
                                        </p:cTn>
                                        <p:tgtEl>
                                          <p:spTgt spid="20"/>
                                        </p:tgtEl>
                                        <p:attrNameLst>
                                          <p:attrName>style.visibility</p:attrName>
                                        </p:attrNameLst>
                                      </p:cBhvr>
                                      <p:to>
                                        <p:strVal val="hidden"/>
                                      </p:to>
                                    </p:set>
                                  </p:childTnLst>
                                </p:cTn>
                              </p:par>
                            </p:childTnLst>
                          </p:cTn>
                        </p:par>
                        <p:par>
                          <p:cTn id="132" fill="hold">
                            <p:stCondLst>
                              <p:cond delay="500"/>
                            </p:stCondLst>
                            <p:childTnLst>
                              <p:par>
                                <p:cTn id="133" presetID="53" presetClass="entr" presetSubtype="0" fill="hold" grpId="0" nodeType="afterEffect">
                                  <p:stCondLst>
                                    <p:cond delay="0"/>
                                  </p:stCondLst>
                                  <p:childTnLst>
                                    <p:set>
                                      <p:cBhvr>
                                        <p:cTn id="134" dur="1" fill="hold">
                                          <p:stCondLst>
                                            <p:cond delay="0"/>
                                          </p:stCondLst>
                                        </p:cTn>
                                        <p:tgtEl>
                                          <p:spTgt spid="26"/>
                                        </p:tgtEl>
                                        <p:attrNameLst>
                                          <p:attrName>style.visibility</p:attrName>
                                        </p:attrNameLst>
                                      </p:cBhvr>
                                      <p:to>
                                        <p:strVal val="visible"/>
                                      </p:to>
                                    </p:set>
                                    <p:anim calcmode="lin" valueType="num">
                                      <p:cBhvr>
                                        <p:cTn id="135" dur="500" fill="hold"/>
                                        <p:tgtEl>
                                          <p:spTgt spid="26"/>
                                        </p:tgtEl>
                                        <p:attrNameLst>
                                          <p:attrName>ppt_w</p:attrName>
                                        </p:attrNameLst>
                                      </p:cBhvr>
                                      <p:tavLst>
                                        <p:tav tm="0">
                                          <p:val>
                                            <p:fltVal val="0"/>
                                          </p:val>
                                        </p:tav>
                                        <p:tav tm="100000">
                                          <p:val>
                                            <p:strVal val="#ppt_w"/>
                                          </p:val>
                                        </p:tav>
                                      </p:tavLst>
                                    </p:anim>
                                    <p:anim calcmode="lin" valueType="num">
                                      <p:cBhvr>
                                        <p:cTn id="136" dur="500" fill="hold"/>
                                        <p:tgtEl>
                                          <p:spTgt spid="26"/>
                                        </p:tgtEl>
                                        <p:attrNameLst>
                                          <p:attrName>ppt_h</p:attrName>
                                        </p:attrNameLst>
                                      </p:cBhvr>
                                      <p:tavLst>
                                        <p:tav tm="0">
                                          <p:val>
                                            <p:fltVal val="0"/>
                                          </p:val>
                                        </p:tav>
                                        <p:tav tm="100000">
                                          <p:val>
                                            <p:strVal val="#ppt_h"/>
                                          </p:val>
                                        </p:tav>
                                      </p:tavLst>
                                    </p:anim>
                                    <p:animEffect transition="in" filter="fade">
                                      <p:cBhvr>
                                        <p:cTn id="137" dur="500"/>
                                        <p:tgtEl>
                                          <p:spTgt spid="26"/>
                                        </p:tgtEl>
                                      </p:cBhvr>
                                    </p:animEffect>
                                  </p:childTnLst>
                                </p:cTn>
                              </p:par>
                            </p:childTnLst>
                          </p:cTn>
                        </p:par>
                        <p:par>
                          <p:cTn id="138" fill="hold">
                            <p:stCondLst>
                              <p:cond delay="1000"/>
                            </p:stCondLst>
                            <p:childTnLst>
                              <p:par>
                                <p:cTn id="139" presetID="27" presetClass="emph" presetSubtype="0" repeatCount="3000" fill="hold" grpId="1" nodeType="afterEffect">
                                  <p:stCondLst>
                                    <p:cond delay="0"/>
                                  </p:stCondLst>
                                  <p:childTnLst>
                                    <p:animClr clrSpc="rgb" dir="cw">
                                      <p:cBhvr override="childStyle">
                                        <p:cTn id="140" dur="250" autoRev="1" fill="hold"/>
                                        <p:tgtEl>
                                          <p:spTgt spid="26"/>
                                        </p:tgtEl>
                                        <p:attrNameLst>
                                          <p:attrName>style.color</p:attrName>
                                        </p:attrNameLst>
                                      </p:cBhvr>
                                      <p:to>
                                        <a:schemeClr val="folHlink"/>
                                      </p:to>
                                    </p:animClr>
                                    <p:animClr clrSpc="rgb" dir="cw">
                                      <p:cBhvr>
                                        <p:cTn id="141" dur="250" autoRev="1" fill="hold"/>
                                        <p:tgtEl>
                                          <p:spTgt spid="26"/>
                                        </p:tgtEl>
                                        <p:attrNameLst>
                                          <p:attrName>fillcolor</p:attrName>
                                        </p:attrNameLst>
                                      </p:cBhvr>
                                      <p:to>
                                        <a:schemeClr val="folHlink"/>
                                      </p:to>
                                    </p:animClr>
                                    <p:set>
                                      <p:cBhvr>
                                        <p:cTn id="142" dur="250" autoRev="1" fill="hold"/>
                                        <p:tgtEl>
                                          <p:spTgt spid="26"/>
                                        </p:tgtEl>
                                        <p:attrNameLst>
                                          <p:attrName>fill.type</p:attrName>
                                        </p:attrNameLst>
                                      </p:cBhvr>
                                      <p:to>
                                        <p:strVal val="solid"/>
                                      </p:to>
                                    </p:set>
                                    <p:set>
                                      <p:cBhvr>
                                        <p:cTn id="143" dur="250" autoRev="1" fill="hold"/>
                                        <p:tgtEl>
                                          <p:spTgt spid="26"/>
                                        </p:tgtEl>
                                        <p:attrNameLst>
                                          <p:attrName>fill.on</p:attrName>
                                        </p:attrNameLst>
                                      </p:cBhvr>
                                      <p:to>
                                        <p:strVal val="true"/>
                                      </p:to>
                                    </p:set>
                                  </p:childTnLst>
                                </p:cTn>
                              </p:par>
                            </p:childTnLst>
                          </p:cTn>
                        </p:par>
                      </p:childTnLst>
                    </p:cTn>
                  </p:par>
                </p:childTnLst>
              </p:cTn>
              <p:nextCondLst>
                <p:cond evt="onClick" delay="0">
                  <p:tgtEl>
                    <p:spTgt spid="20"/>
                  </p:tgtEl>
                </p:cond>
              </p:nextCondLst>
            </p:seq>
            <p:seq concurrent="1" nextAc="seek">
              <p:cTn id="144" restart="whenNotActive" fill="hold" evtFilter="cancelBubble" nodeType="interactiveSeq">
                <p:stCondLst>
                  <p:cond evt="onClick" delay="0">
                    <p:tgtEl>
                      <p:spTgt spid="28"/>
                    </p:tgtEl>
                  </p:cond>
                </p:stCondLst>
                <p:endSync evt="end" delay="0">
                  <p:rtn val="all"/>
                </p:endSync>
                <p:childTnLst>
                  <p:par>
                    <p:cTn id="145" fill="hold">
                      <p:stCondLst>
                        <p:cond delay="0"/>
                      </p:stCondLst>
                      <p:childTnLst>
                        <p:par>
                          <p:cTn id="146" fill="hold">
                            <p:stCondLst>
                              <p:cond delay="0"/>
                            </p:stCondLst>
                            <p:childTnLst>
                              <p:par>
                                <p:cTn id="147" presetID="18" presetClass="exit" presetSubtype="12" fill="hold" nodeType="clickEffect">
                                  <p:stCondLst>
                                    <p:cond delay="0"/>
                                  </p:stCondLst>
                                  <p:childTnLst>
                                    <p:animEffect transition="out" filter="strips(downLeft)">
                                      <p:cBhvr>
                                        <p:cTn id="148" dur="500"/>
                                        <p:tgtEl>
                                          <p:spTgt spid="28"/>
                                        </p:tgtEl>
                                      </p:cBhvr>
                                    </p:animEffect>
                                    <p:set>
                                      <p:cBhvr>
                                        <p:cTn id="149" dur="1" fill="hold">
                                          <p:stCondLst>
                                            <p:cond delay="499"/>
                                          </p:stCondLst>
                                        </p:cTn>
                                        <p:tgtEl>
                                          <p:spTgt spid="28"/>
                                        </p:tgtEl>
                                        <p:attrNameLst>
                                          <p:attrName>style.visibility</p:attrName>
                                        </p:attrNameLst>
                                      </p:cBhvr>
                                      <p:to>
                                        <p:strVal val="hidden"/>
                                      </p:to>
                                    </p:set>
                                  </p:childTnLst>
                                </p:cTn>
                              </p:par>
                              <p:par>
                                <p:cTn id="150" presetID="18" presetClass="exit" presetSubtype="12" fill="hold" grpId="1" nodeType="withEffect">
                                  <p:stCondLst>
                                    <p:cond delay="0"/>
                                  </p:stCondLst>
                                  <p:childTnLst>
                                    <p:animEffect transition="out" filter="strips(downLeft)">
                                      <p:cBhvr>
                                        <p:cTn id="151" dur="500"/>
                                        <p:tgtEl>
                                          <p:spTgt spid="30"/>
                                        </p:tgtEl>
                                      </p:cBhvr>
                                    </p:animEffect>
                                    <p:set>
                                      <p:cBhvr>
                                        <p:cTn id="152" dur="1" fill="hold">
                                          <p:stCondLst>
                                            <p:cond delay="499"/>
                                          </p:stCondLst>
                                        </p:cTn>
                                        <p:tgtEl>
                                          <p:spTgt spid="30"/>
                                        </p:tgtEl>
                                        <p:attrNameLst>
                                          <p:attrName>style.visibility</p:attrName>
                                        </p:attrNameLst>
                                      </p:cBhvr>
                                      <p:to>
                                        <p:strVal val="hidden"/>
                                      </p:to>
                                    </p:set>
                                  </p:childTnLst>
                                </p:cTn>
                              </p:par>
                            </p:childTnLst>
                          </p:cTn>
                        </p:par>
                        <p:par>
                          <p:cTn id="153" fill="hold">
                            <p:stCondLst>
                              <p:cond delay="500"/>
                            </p:stCondLst>
                            <p:childTnLst>
                              <p:par>
                                <p:cTn id="154" presetID="53" presetClass="entr" presetSubtype="0" fill="hold"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childTnLst>
                    </p:cTn>
                  </p:par>
                </p:childTnLst>
              </p:cTn>
              <p:nextCondLst>
                <p:cond evt="onClick" delay="0">
                  <p:tgtEl>
                    <p:spTgt spid="28"/>
                  </p:tgtEl>
                </p:cond>
              </p:nextCondLst>
            </p:seq>
          </p:childTnLst>
        </p:cTn>
      </p:par>
    </p:tnLst>
    <p:bldLst>
      <p:bldP spid="22" grpId="0" animBg="1"/>
      <p:bldP spid="22" grpId="1" animBg="1"/>
      <p:bldP spid="23" grpId="0" animBg="1"/>
      <p:bldP spid="23" grpId="1" animBg="1"/>
      <p:bldP spid="29" grpId="0" animBg="1"/>
      <p:bldP spid="29" grpId="1" animBg="1"/>
      <p:bldP spid="15" grpId="0" animBg="1"/>
      <p:bldP spid="15" grpId="1" animBg="1"/>
      <p:bldP spid="24" grpId="0" animBg="1"/>
      <p:bldP spid="24" grpId="1" animBg="1"/>
      <p:bldP spid="25" grpId="0" animBg="1"/>
      <p:bldP spid="25" grpId="1" animBg="1"/>
      <p:bldP spid="18" grpId="0" animBg="1"/>
      <p:bldP spid="18" grpId="1" animBg="1"/>
      <p:bldP spid="26" grpId="0" animBg="1"/>
      <p:bldP spid="26" grpId="1" animBg="1"/>
      <p:bldP spid="21" grpId="0" animBg="1"/>
      <p:bldP spid="21" grpId="1" animBg="1"/>
      <p:bldP spid="30" grpId="0" animBg="1"/>
      <p:bldP spid="30" grpId="1"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8433"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email"/>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179512" y="188640"/>
            <a:ext cx="3384376" cy="980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Гидрологические</a:t>
            </a:r>
          </a:p>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интересности </a:t>
            </a:r>
          </a:p>
        </p:txBody>
      </p:sp>
      <p:sp>
        <p:nvSpPr>
          <p:cNvPr id="29" name="Прямоугольник 28"/>
          <p:cNvSpPr/>
          <p:nvPr/>
        </p:nvSpPr>
        <p:spPr>
          <a:xfrm>
            <a:off x="250825" y="3284538"/>
            <a:ext cx="8642350" cy="3313112"/>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400" b="1" dirty="0">
              <a:solidFill>
                <a:schemeClr val="tx1"/>
              </a:solidFill>
              <a:latin typeface="Monotype Corsiva" pitchFamily="66" charset="0"/>
            </a:endParaRPr>
          </a:p>
          <a:p>
            <a:pPr fontAlgn="auto">
              <a:spcBef>
                <a:spcPts val="0"/>
              </a:spcBef>
              <a:spcAft>
                <a:spcPts val="0"/>
              </a:spcAft>
              <a:defRPr/>
            </a:pPr>
            <a:r>
              <a:rPr lang="ru-RU" sz="2400" b="1" dirty="0">
                <a:solidFill>
                  <a:schemeClr val="tx1"/>
                </a:solidFill>
                <a:latin typeface="Monotype Corsiva" pitchFamily="66" charset="0"/>
              </a:rPr>
              <a:t>Мертвое море в степи. </a:t>
            </a:r>
          </a:p>
          <a:p>
            <a:pPr algn="ctr" fontAlgn="auto">
              <a:spcBef>
                <a:spcPts val="0"/>
              </a:spcBef>
              <a:spcAft>
                <a:spcPts val="0"/>
              </a:spcAft>
              <a:defRPr/>
            </a:pPr>
            <a:r>
              <a:rPr lang="ru-RU" sz="2000" b="1" dirty="0">
                <a:solidFill>
                  <a:schemeClr val="tx1"/>
                </a:solidFill>
              </a:rPr>
              <a:t>Озеро Развал</a:t>
            </a:r>
            <a:r>
              <a:rPr lang="ru-RU" sz="2000" dirty="0">
                <a:solidFill>
                  <a:schemeClr val="tx1"/>
                </a:solidFill>
              </a:rPr>
              <a:t> не замерзает даже в самые сильные морозы, а начиная с глубины 2–3 метра и до дна имеет круглый год отрицательные температуры. </a:t>
            </a:r>
          </a:p>
          <a:p>
            <a:pPr algn="ctr" fontAlgn="auto">
              <a:spcBef>
                <a:spcPts val="0"/>
              </a:spcBef>
              <a:spcAft>
                <a:spcPts val="0"/>
              </a:spcAft>
              <a:defRPr/>
            </a:pPr>
            <a:r>
              <a:rPr lang="ru-RU" sz="2000" dirty="0">
                <a:solidFill>
                  <a:schemeClr val="tx1"/>
                </a:solidFill>
              </a:rPr>
              <a:t>По химическому составу и концентрации соли вода в </a:t>
            </a:r>
            <a:r>
              <a:rPr lang="ru-RU" sz="2000" b="1" dirty="0">
                <a:solidFill>
                  <a:schemeClr val="tx1"/>
                </a:solidFill>
              </a:rPr>
              <a:t>озере Соль-Илецка </a:t>
            </a:r>
            <a:r>
              <a:rPr lang="ru-RU" sz="2000" dirty="0">
                <a:solidFill>
                  <a:schemeClr val="tx1"/>
                </a:solidFill>
              </a:rPr>
              <a:t>похожа на воду в Мертвом море. В озере площадью 7 га нет живых организмов, никакой растительности. Концентрация соли в озере Развал колеблется от 270 до 340 граммов на литр воды. Не только со всей России, но даже из других стран едут люди на озеро Развал, чтобы вылечить остеохондроз, артрит, астму, кожные заболевания.</a:t>
            </a:r>
          </a:p>
          <a:p>
            <a:pP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000" dirty="0">
              <a:solidFill>
                <a:schemeClr val="tx1"/>
              </a:solidFill>
            </a:endParaRPr>
          </a:p>
        </p:txBody>
      </p:sp>
      <p:sp>
        <p:nvSpPr>
          <p:cNvPr id="15" name="Прямоугольник 14"/>
          <p:cNvSpPr/>
          <p:nvPr/>
        </p:nvSpPr>
        <p:spPr>
          <a:xfrm>
            <a:off x="209550" y="3629025"/>
            <a:ext cx="8748713" cy="3095625"/>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Озёра Косколь</a:t>
            </a:r>
          </a:p>
          <a:p>
            <a:pPr algn="ctr" fontAlgn="auto">
              <a:spcBef>
                <a:spcPts val="0"/>
              </a:spcBef>
              <a:spcAft>
                <a:spcPts val="0"/>
              </a:spcAft>
              <a:defRPr/>
            </a:pPr>
            <a:r>
              <a:rPr lang="ru-RU" sz="2000" dirty="0">
                <a:solidFill>
                  <a:schemeClr val="tx1"/>
                </a:solidFill>
              </a:rPr>
              <a:t>Два крупных карстовых озера с пресной водой, средняя глубина озер 1,5 м, максимальная 2,5 м. Дно озер покрыто мощным слоем ила, его мощность превышает 0,5 м.  питаются озера за счет атмосферных осадков.  </a:t>
            </a:r>
            <a:r>
              <a:rPr lang="ru-RU" sz="2000" dirty="0" err="1">
                <a:solidFill>
                  <a:schemeClr val="tx1"/>
                </a:solidFill>
              </a:rPr>
              <a:t>Коскольские</a:t>
            </a:r>
            <a:r>
              <a:rPr lang="ru-RU" sz="2000" dirty="0">
                <a:solidFill>
                  <a:schemeClr val="tx1"/>
                </a:solidFill>
              </a:rPr>
              <a:t> озера привлекают многочисленных водоплавающих птиц. На озерах и вблизи них гнездятся и обитают несколько видов уток, в том числе редкая для Оренбуржья </a:t>
            </a:r>
            <a:r>
              <a:rPr lang="ru-RU" sz="2000" dirty="0" err="1">
                <a:solidFill>
                  <a:schemeClr val="tx1"/>
                </a:solidFill>
              </a:rPr>
              <a:t>огарь</a:t>
            </a:r>
            <a:r>
              <a:rPr lang="ru-RU" sz="2000" dirty="0">
                <a:solidFill>
                  <a:schemeClr val="tx1"/>
                </a:solidFill>
              </a:rPr>
              <a:t> или красная утка, красавка, </a:t>
            </a:r>
            <a:r>
              <a:rPr lang="ru-RU" sz="2000" dirty="0" err="1">
                <a:solidFill>
                  <a:schemeClr val="tx1"/>
                </a:solidFill>
              </a:rPr>
              <a:t>кречетка</a:t>
            </a:r>
            <a:r>
              <a:rPr lang="ru-RU" sz="2000" dirty="0">
                <a:solidFill>
                  <a:schemeClr val="tx1"/>
                </a:solidFill>
              </a:rPr>
              <a:t>, большая выпь, лебедь-шипун, чомга, лысуха. В водоемах обитают болотная черепаха, а из рыб – карась и карп.</a:t>
            </a:r>
          </a:p>
          <a:p>
            <a:pPr algn="ctr" fontAlgn="auto">
              <a:spcBef>
                <a:spcPts val="0"/>
              </a:spcBef>
              <a:spcAft>
                <a:spcPts val="0"/>
              </a:spcAft>
              <a:defRPr/>
            </a:pPr>
            <a:r>
              <a:rPr lang="ru-RU" sz="2000" b="1" dirty="0">
                <a:solidFill>
                  <a:schemeClr val="tx1"/>
                </a:solidFill>
                <a:latin typeface="Monotype Corsiva" pitchFamily="66" charset="0"/>
              </a:rPr>
              <a:t>  </a:t>
            </a:r>
          </a:p>
          <a:p>
            <a:pPr algn="ctr" fontAlgn="auto">
              <a:spcBef>
                <a:spcPts val="0"/>
              </a:spcBef>
              <a:spcAft>
                <a:spcPts val="0"/>
              </a:spcAft>
              <a:defRPr/>
            </a:pPr>
            <a:r>
              <a:rPr lang="ru-RU" sz="2000" dirty="0"/>
              <a:t/>
            </a:r>
            <a:br>
              <a:rPr lang="ru-RU" sz="2000" dirty="0"/>
            </a:br>
            <a:endParaRPr lang="ru-RU" sz="2000" dirty="0"/>
          </a:p>
        </p:txBody>
      </p:sp>
      <p:sp>
        <p:nvSpPr>
          <p:cNvPr id="17" name="Скругленный прямоугольник 16"/>
          <p:cNvSpPr/>
          <p:nvPr/>
        </p:nvSpPr>
        <p:spPr>
          <a:xfrm>
            <a:off x="2987675" y="692150"/>
            <a:ext cx="863600" cy="865188"/>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p:cNvPicPr/>
          <p:nvPr/>
        </p:nvPicPr>
        <p:blipFill>
          <a:blip r:embed="rId5" cstate="email"/>
          <a:stretch>
            <a:fillRect/>
          </a:stretch>
        </p:blipFill>
        <p:spPr bwMode="auto">
          <a:xfrm>
            <a:off x="4572000" y="127000"/>
            <a:ext cx="4295775" cy="3024188"/>
          </a:xfrm>
          <a:prstGeom prst="rect">
            <a:avLst/>
          </a:prstGeom>
          <a:ln>
            <a:solidFill>
              <a:schemeClr val="bg2">
                <a:lumMod val="50000"/>
              </a:schemeClr>
            </a:solidFill>
          </a:ln>
          <a:effectLst/>
        </p:spPr>
      </p:pic>
      <p:pic>
        <p:nvPicPr>
          <p:cNvPr id="31" name="Рисунок 30" descr="0_1d24_64c8570d_XL.jpeg"/>
          <p:cNvPicPr>
            <a:picLocks noChangeAspect="1"/>
          </p:cNvPicPr>
          <p:nvPr/>
        </p:nvPicPr>
        <p:blipFill>
          <a:blip r:embed="rId6" cstate="email"/>
          <a:stretch>
            <a:fillRect/>
          </a:stretch>
        </p:blipFill>
        <p:spPr>
          <a:xfrm>
            <a:off x="3348038" y="2133600"/>
            <a:ext cx="2232025" cy="1673225"/>
          </a:xfrm>
          <a:prstGeom prst="rect">
            <a:avLst/>
          </a:prstGeom>
          <a:ln>
            <a:solidFill>
              <a:schemeClr val="bg2">
                <a:lumMod val="50000"/>
              </a:schemeClr>
            </a:solidFill>
          </a:ln>
        </p:spPr>
      </p:pic>
      <p:pic>
        <p:nvPicPr>
          <p:cNvPr id="14" name="Содержимое 5" descr="Букабайские изваяния.jpg"/>
          <p:cNvPicPr>
            <a:picLocks noChangeAspect="1"/>
          </p:cNvPicPr>
          <p:nvPr/>
        </p:nvPicPr>
        <p:blipFill>
          <a:blip r:embed="rId7" cstate="email"/>
          <a:stretch>
            <a:fillRect/>
          </a:stretch>
        </p:blipFill>
        <p:spPr>
          <a:xfrm>
            <a:off x="4067175" y="260350"/>
            <a:ext cx="4841875" cy="3236913"/>
          </a:xfrm>
          <a:prstGeom prst="rect">
            <a:avLst/>
          </a:prstGeom>
          <a:blipFill>
            <a:blip r:embed="rId7"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pic>
        <p:nvPicPr>
          <p:cNvPr id="16" name="Рисунок 15"/>
          <p:cNvPicPr/>
          <p:nvPr/>
        </p:nvPicPr>
        <p:blipFill>
          <a:blip r:embed="rId8" cstate="email"/>
          <a:stretch>
            <a:fillRect/>
          </a:stretch>
        </p:blipFill>
        <p:spPr bwMode="auto">
          <a:xfrm>
            <a:off x="4572000" y="260350"/>
            <a:ext cx="4284663" cy="3024188"/>
          </a:xfrm>
          <a:prstGeom prst="rect">
            <a:avLst/>
          </a:prstGeom>
          <a:noFill/>
          <a:ln w="9525">
            <a:solidFill>
              <a:schemeClr val="bg2">
                <a:lumMod val="50000"/>
              </a:schemeClr>
            </a:solidFill>
            <a:miter lim="800000"/>
            <a:headEnd/>
            <a:tailEnd/>
          </a:ln>
        </p:spPr>
      </p:pic>
      <p:sp>
        <p:nvSpPr>
          <p:cNvPr id="18" name="Прямоугольник 17"/>
          <p:cNvSpPr/>
          <p:nvPr/>
        </p:nvSpPr>
        <p:spPr>
          <a:xfrm>
            <a:off x="323850" y="3933825"/>
            <a:ext cx="8569325" cy="2663825"/>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Висячие  источники </a:t>
            </a:r>
            <a:r>
              <a:rPr lang="ru-RU" sz="2400" b="1" dirty="0" err="1">
                <a:solidFill>
                  <a:schemeClr val="tx1"/>
                </a:solidFill>
                <a:latin typeface="Monotype Corsiva" pitchFamily="66" charset="0"/>
              </a:rPr>
              <a:t>Родниковки</a:t>
            </a:r>
            <a:r>
              <a:rPr lang="ru-RU" sz="2400" b="1" dirty="0">
                <a:solidFill>
                  <a:schemeClr val="tx1"/>
                </a:solidFill>
                <a:latin typeface="Monotype Corsiva" pitchFamily="66" charset="0"/>
              </a:rPr>
              <a:t> </a:t>
            </a:r>
          </a:p>
          <a:p>
            <a:pPr algn="ctr" fontAlgn="auto">
              <a:spcBef>
                <a:spcPts val="0"/>
              </a:spcBef>
              <a:spcAft>
                <a:spcPts val="0"/>
              </a:spcAft>
              <a:defRPr/>
            </a:pPr>
            <a:r>
              <a:rPr lang="ru-RU" sz="2000" dirty="0">
                <a:solidFill>
                  <a:schemeClr val="tx1"/>
                </a:solidFill>
              </a:rPr>
              <a:t>На левом берегу реки </a:t>
            </a:r>
            <a:r>
              <a:rPr lang="ru-RU" sz="2000" dirty="0" err="1">
                <a:solidFill>
                  <a:schemeClr val="tx1"/>
                </a:solidFill>
              </a:rPr>
              <a:t>Родниковки</a:t>
            </a:r>
            <a:r>
              <a:rPr lang="ru-RU" sz="2000" dirty="0">
                <a:solidFill>
                  <a:schemeClr val="tx1"/>
                </a:solidFill>
              </a:rPr>
              <a:t>, из отвесного обрыва с высоты почти 8 м из белоцветных известняков и песчаников   вытекают грунтовые воды, образуя каскад мелких водопадов. Памятник нуждается в охране не только как интересный гидрогеологический объект, но и как редкое для Оренбургской  области гидрохимическое и минералогическое явление.</a:t>
            </a:r>
            <a:r>
              <a:rPr lang="ru-RU" sz="2000" dirty="0"/>
              <a:t>.</a:t>
            </a:r>
          </a:p>
          <a:p>
            <a:pPr algn="ctr" fontAlgn="auto">
              <a:spcBef>
                <a:spcPts val="0"/>
              </a:spcBef>
              <a:spcAft>
                <a:spcPts val="0"/>
              </a:spcAft>
              <a:defRPr/>
            </a:pPr>
            <a:r>
              <a:rPr lang="ru-RU" sz="2000" dirty="0"/>
              <a:t> </a:t>
            </a:r>
            <a:endParaRPr lang="ru-RU" sz="2000" dirty="0">
              <a:solidFill>
                <a:schemeClr val="tx1"/>
              </a:solidFill>
            </a:endParaRPr>
          </a:p>
          <a:p>
            <a:pPr algn="ctr" fontAlgn="auto">
              <a:spcBef>
                <a:spcPts val="0"/>
              </a:spcBef>
              <a:spcAft>
                <a:spcPts val="0"/>
              </a:spcAft>
              <a:defRPr/>
            </a:pPr>
            <a:endParaRPr lang="ru-RU" dirty="0"/>
          </a:p>
        </p:txBody>
      </p:sp>
      <p:sp>
        <p:nvSpPr>
          <p:cNvPr id="22" name="Блок-схема: узел 21"/>
          <p:cNvSpPr/>
          <p:nvPr/>
        </p:nvSpPr>
        <p:spPr>
          <a:xfrm>
            <a:off x="1476375" y="2060575"/>
            <a:ext cx="358775"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Блок-схема: узел 22"/>
          <p:cNvSpPr/>
          <p:nvPr/>
        </p:nvSpPr>
        <p:spPr>
          <a:xfrm>
            <a:off x="2124075" y="1989138"/>
            <a:ext cx="360363"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 name="Блок-схема: узел 23"/>
          <p:cNvSpPr/>
          <p:nvPr/>
        </p:nvSpPr>
        <p:spPr>
          <a:xfrm>
            <a:off x="971550" y="1196975"/>
            <a:ext cx="360363"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5" name="Блок-схема: узел 24"/>
          <p:cNvSpPr/>
          <p:nvPr/>
        </p:nvSpPr>
        <p:spPr>
          <a:xfrm>
            <a:off x="3779838" y="2133600"/>
            <a:ext cx="360362" cy="358775"/>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32" name="Рисунок 31"/>
          <p:cNvPicPr/>
          <p:nvPr/>
        </p:nvPicPr>
        <p:blipFill>
          <a:blip r:embed="rId9" cstate="email"/>
          <a:stretch>
            <a:fillRect/>
          </a:stretch>
        </p:blipFill>
        <p:spPr bwMode="auto">
          <a:xfrm>
            <a:off x="323850" y="260350"/>
            <a:ext cx="4176713" cy="3024188"/>
          </a:xfrm>
          <a:prstGeom prst="rect">
            <a:avLst/>
          </a:prstGeom>
          <a:noFill/>
          <a:ln w="9525">
            <a:solidFill>
              <a:schemeClr val="bg2">
                <a:lumMod val="50000"/>
              </a:schemeClr>
            </a:solidFill>
            <a:miter lim="800000"/>
            <a:headEnd/>
            <a:tailEnd/>
          </a:ln>
        </p:spPr>
      </p:pic>
      <p:sp>
        <p:nvSpPr>
          <p:cNvPr id="30" name="Прямоугольник 29"/>
          <p:cNvSpPr/>
          <p:nvPr/>
        </p:nvSpPr>
        <p:spPr>
          <a:xfrm>
            <a:off x="250825" y="3644900"/>
            <a:ext cx="8642350" cy="2952750"/>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sz="2400" b="1" dirty="0" err="1">
                <a:solidFill>
                  <a:schemeClr val="tx1"/>
                </a:solidFill>
                <a:latin typeface="Monotype Corsiva" pitchFamily="66" charset="0"/>
              </a:rPr>
              <a:t>Светлинские</a:t>
            </a:r>
            <a:r>
              <a:rPr lang="ru-RU" sz="2400" b="1" dirty="0">
                <a:solidFill>
                  <a:schemeClr val="tx1"/>
                </a:solidFill>
                <a:latin typeface="Monotype Corsiva" pitchFamily="66" charset="0"/>
              </a:rPr>
              <a:t> озера  - птичий рай</a:t>
            </a:r>
          </a:p>
          <a:p>
            <a:pPr algn="ctr" fontAlgn="auto">
              <a:spcBef>
                <a:spcPts val="0"/>
              </a:spcBef>
              <a:spcAft>
                <a:spcPts val="0"/>
              </a:spcAft>
              <a:defRPr/>
            </a:pPr>
            <a:r>
              <a:rPr lang="ru-RU" dirty="0">
                <a:solidFill>
                  <a:schemeClr val="tx1"/>
                </a:solidFill>
              </a:rPr>
              <a:t>Каскад степных озер </a:t>
            </a:r>
            <a:r>
              <a:rPr lang="ru-RU" dirty="0" err="1">
                <a:solidFill>
                  <a:schemeClr val="tx1"/>
                </a:solidFill>
              </a:rPr>
              <a:t>Светлинского</a:t>
            </a:r>
            <a:r>
              <a:rPr lang="ru-RU" dirty="0">
                <a:solidFill>
                  <a:schemeClr val="tx1"/>
                </a:solidFill>
              </a:rPr>
              <a:t> района - настоящий птичий рай, в котором обитает 200 видов птиц. Весной и осенью здесь пролегает путь десятков тысяч различных видов пернатых, среди них гуси, утки, журавли, лебеди, кулики, чайки. Зеркало озер со всех сторон окружено камышом, поблизости располагаются хлебные поля. Изобилие корма и мест отдыха привлекает птиц, они тянутся сюда как караваны в оазисы пустыни. Вольная степь восточного Оренбуржья для них становится островком отдыха на середине пути от родины до теплых краев и обратно. </a:t>
            </a:r>
          </a:p>
          <a:p>
            <a:pPr algn="ctr" fontAlgn="auto">
              <a:spcBef>
                <a:spcPts val="0"/>
              </a:spcBef>
              <a:spcAft>
                <a:spcPts val="0"/>
              </a:spcAft>
              <a:defRPr/>
            </a:pPr>
            <a:r>
              <a:rPr lang="ru-RU" dirty="0">
                <a:solidFill>
                  <a:schemeClr val="tx1"/>
                </a:solidFill>
              </a:rPr>
              <a:t>До середины августа здесь можно застать кудрявых пеликанов и розовых фламинго.</a:t>
            </a:r>
          </a:p>
        </p:txBody>
      </p:sp>
      <p:pic>
        <p:nvPicPr>
          <p:cNvPr id="34" name="Рисунок 33"/>
          <p:cNvPicPr/>
          <p:nvPr/>
        </p:nvPicPr>
        <p:blipFill>
          <a:blip r:embed="rId10" cstate="email"/>
          <a:stretch>
            <a:fillRect/>
          </a:stretch>
        </p:blipFill>
        <p:spPr bwMode="auto">
          <a:xfrm>
            <a:off x="6084888" y="260350"/>
            <a:ext cx="2735262" cy="3455988"/>
          </a:xfrm>
          <a:prstGeom prst="rect">
            <a:avLst/>
          </a:prstGeom>
          <a:solidFill>
            <a:schemeClr val="bg2">
              <a:lumMod val="90000"/>
            </a:schemeClr>
          </a:solidFill>
          <a:ln>
            <a:solidFill>
              <a:schemeClr val="bg2">
                <a:lumMod val="50000"/>
              </a:schemeClr>
            </a:solidFill>
          </a:ln>
          <a:effectLst/>
        </p:spPr>
      </p:pic>
      <p:pic>
        <p:nvPicPr>
          <p:cNvPr id="28" name="Рисунок 27">
            <a:hlinkClick r:id="rId11" action="ppaction://hlinksldjump" tooltip="кудрявый пеликан "/>
          </p:cNvPr>
          <p:cNvPicPr/>
          <p:nvPr/>
        </p:nvPicPr>
        <p:blipFill>
          <a:blip r:embed="rId12" cstate="email"/>
          <a:srcRect/>
          <a:stretch>
            <a:fillRect/>
          </a:stretch>
        </p:blipFill>
        <p:spPr bwMode="auto">
          <a:xfrm>
            <a:off x="323850" y="260350"/>
            <a:ext cx="3887788" cy="2663825"/>
          </a:xfrm>
          <a:prstGeom prst="rect">
            <a:avLst/>
          </a:prstGeom>
          <a:solidFill>
            <a:schemeClr val="bg2">
              <a:lumMod val="90000"/>
            </a:schemeClr>
          </a:solidFill>
          <a:ln>
            <a:solidFill>
              <a:schemeClr val="bg2">
                <a:lumMod val="50000"/>
              </a:schemeClr>
            </a:solidFill>
          </a:ln>
          <a:effectLst/>
        </p:spPr>
      </p:pic>
      <p:pic>
        <p:nvPicPr>
          <p:cNvPr id="33" name="Рисунок 32">
            <a:hlinkClick r:id="rId11" action="ppaction://hlinksldjump" tooltip="розовый фламинго"/>
          </p:cNvPr>
          <p:cNvPicPr/>
          <p:nvPr/>
        </p:nvPicPr>
        <p:blipFill>
          <a:blip r:embed="rId13" cstate="email"/>
          <a:srcRect/>
          <a:stretch>
            <a:fillRect/>
          </a:stretch>
        </p:blipFill>
        <p:spPr bwMode="auto">
          <a:xfrm>
            <a:off x="3851275" y="1557338"/>
            <a:ext cx="2305050" cy="2232025"/>
          </a:xfrm>
          <a:prstGeom prst="rect">
            <a:avLst/>
          </a:prstGeom>
          <a:solidFill>
            <a:schemeClr val="bg2">
              <a:lumMod val="90000"/>
            </a:schemeClr>
          </a:solidFill>
          <a:ln>
            <a:solidFill>
              <a:schemeClr val="bg2">
                <a:lumMod val="50000"/>
              </a:schemeClr>
            </a:solidFill>
          </a:ln>
          <a:effectLst/>
        </p:spPr>
      </p:pic>
      <p:sp>
        <p:nvSpPr>
          <p:cNvPr id="26" name="Блок-схема: знак завершения 25">
            <a:hlinkClick r:id="rId14"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К списку</a:t>
            </a:r>
            <a:r>
              <a:rPr lang="ru-RU" dirty="0"/>
              <a:t> </a:t>
            </a: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grpId="1"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7" presetClass="emph" presetSubtype="0" repeatCount="3000" fill="hold" grpId="0" nodeType="withEffect">
                                  <p:stCondLst>
                                    <p:cond delay="0"/>
                                  </p:stCondLst>
                                  <p:childTnLst>
                                    <p:animClr clrSpc="rgb" dir="cw">
                                      <p:cBhvr override="childStyle">
                                        <p:cTn id="11" dur="250" autoRev="1" fill="hold"/>
                                        <p:tgtEl>
                                          <p:spTgt spid="22"/>
                                        </p:tgtEl>
                                        <p:attrNameLst>
                                          <p:attrName>style.color</p:attrName>
                                        </p:attrNameLst>
                                      </p:cBhvr>
                                      <p:to>
                                        <a:schemeClr val="folHlink"/>
                                      </p:to>
                                    </p:animClr>
                                    <p:animClr clrSpc="rgb" dir="cw">
                                      <p:cBhvr>
                                        <p:cTn id="12" dur="250" autoRev="1" fill="hold"/>
                                        <p:tgtEl>
                                          <p:spTgt spid="22"/>
                                        </p:tgtEl>
                                        <p:attrNameLst>
                                          <p:attrName>fillcolor</p:attrName>
                                        </p:attrNameLst>
                                      </p:cBhvr>
                                      <p:to>
                                        <a:schemeClr val="folHlink"/>
                                      </p:to>
                                    </p:animClr>
                                    <p:set>
                                      <p:cBhvr>
                                        <p:cTn id="13" dur="250" autoRev="1" fill="hold"/>
                                        <p:tgtEl>
                                          <p:spTgt spid="22"/>
                                        </p:tgtEl>
                                        <p:attrNameLst>
                                          <p:attrName>fill.type</p:attrName>
                                        </p:attrNameLst>
                                      </p:cBhvr>
                                      <p:to>
                                        <p:strVal val="solid"/>
                                      </p:to>
                                    </p:set>
                                    <p:set>
                                      <p:cBhvr>
                                        <p:cTn id="14" dur="250" autoRev="1" fill="hold"/>
                                        <p:tgtEl>
                                          <p:spTgt spid="22"/>
                                        </p:tgtEl>
                                        <p:attrNameLst>
                                          <p:attrName>fill.on</p:attrName>
                                        </p:attrNameLst>
                                      </p:cBhvr>
                                      <p:to>
                                        <p:strVal val="true"/>
                                      </p:to>
                                    </p:set>
                                  </p:childTnLst>
                                </p:cTn>
                              </p:par>
                            </p:childTnLst>
                          </p:cTn>
                        </p:par>
                        <p:par>
                          <p:cTn id="15" fill="hold">
                            <p:stCondLst>
                              <p:cond delay="1500"/>
                            </p:stCondLst>
                            <p:childTnLst>
                              <p:par>
                                <p:cTn id="16" presetID="18" presetClass="entr" presetSubtype="1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strips(downLeft)">
                                      <p:cBhvr>
                                        <p:cTn id="18" dur="500"/>
                                        <p:tgtEl>
                                          <p:spTgt spid="27"/>
                                        </p:tgtEl>
                                      </p:cBhvr>
                                    </p:animEffect>
                                  </p:childTnLst>
                                </p:cTn>
                              </p:par>
                              <p:par>
                                <p:cTn id="19" presetID="18" presetClass="entr" presetSubtype="12"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strips(downLeft)">
                                      <p:cBhvr>
                                        <p:cTn id="21" dur="500"/>
                                        <p:tgtEl>
                                          <p:spTgt spid="31"/>
                                        </p:tgtEl>
                                      </p:cBhvr>
                                    </p:animEffect>
                                  </p:childTnLst>
                                </p:cTn>
                              </p:par>
                              <p:par>
                                <p:cTn id="22" presetID="18" presetClass="entr" presetSubtype="12"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strips(downLeft)">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strips(downLeft)">
                                      <p:cBhvr>
                                        <p:cTn id="29" dur="500"/>
                                        <p:tgtEl>
                                          <p:spTgt spid="14"/>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strips(downLeft)">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strips(downLeft)">
                                      <p:cBhvr>
                                        <p:cTn id="37" dur="500"/>
                                        <p:tgtEl>
                                          <p:spTgt spid="18"/>
                                        </p:tgtEl>
                                      </p:cBhvr>
                                    </p:animEffect>
                                  </p:childTnLst>
                                </p:cTn>
                              </p:par>
                              <p:par>
                                <p:cTn id="38" presetID="18" presetClass="entr" presetSubtype="12"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strips(downLeft)">
                                      <p:cBhvr>
                                        <p:cTn id="40" dur="500"/>
                                        <p:tgtEl>
                                          <p:spTgt spid="16"/>
                                        </p:tgtEl>
                                      </p:cBhvr>
                                    </p:animEffect>
                                  </p:childTnLst>
                                </p:cTn>
                              </p:par>
                              <p:par>
                                <p:cTn id="41" presetID="18" presetClass="entr" presetSubtype="12"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strips(downLeft)">
                                      <p:cBhvr>
                                        <p:cTn id="43" dur="500"/>
                                        <p:tgtEl>
                                          <p:spTgt spid="32"/>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12" fill="hold" nodeType="click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strips(downLeft)">
                                      <p:cBhvr>
                                        <p:cTn id="48" dur="500"/>
                                        <p:tgtEl>
                                          <p:spTgt spid="28"/>
                                        </p:tgtEl>
                                      </p:cBhvr>
                                    </p:animEffect>
                                  </p:childTnLst>
                                </p:cTn>
                              </p:par>
                              <p:par>
                                <p:cTn id="49" presetID="18" presetClass="entr" presetSubtype="12"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strips(downLeft)">
                                      <p:cBhvr>
                                        <p:cTn id="51" dur="500"/>
                                        <p:tgtEl>
                                          <p:spTgt spid="33"/>
                                        </p:tgtEl>
                                      </p:cBhvr>
                                    </p:animEffect>
                                  </p:childTnLst>
                                </p:cTn>
                              </p:par>
                              <p:par>
                                <p:cTn id="52" presetID="18" presetClass="entr" presetSubtype="12"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strips(downLeft)">
                                      <p:cBhvr>
                                        <p:cTn id="54" dur="500"/>
                                        <p:tgtEl>
                                          <p:spTgt spid="34"/>
                                        </p:tgtEl>
                                      </p:cBhvr>
                                    </p:animEffect>
                                  </p:childTnLst>
                                </p:cTn>
                              </p:par>
                              <p:par>
                                <p:cTn id="55" presetID="18" presetClass="entr" presetSubtype="12"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strips(downLeft)">
                                      <p:cBhvr>
                                        <p:cTn id="57" dur="500"/>
                                        <p:tgtEl>
                                          <p:spTgt spid="30"/>
                                        </p:tgtEl>
                                      </p:cBhvr>
                                    </p:animEffect>
                                  </p:childTnLst>
                                </p:cTn>
                              </p:par>
                            </p:childTnLst>
                          </p:cTn>
                        </p:par>
                      </p:childTnLst>
                    </p:cTn>
                  </p:par>
                </p:childTnLst>
              </p:cTn>
              <p:nextCondLst>
                <p:cond evt="onClick" delay="0">
                  <p:tgtEl>
                    <p:spTgt spid="17"/>
                  </p:tgtEl>
                </p:cond>
              </p:nextCondLst>
            </p:seq>
            <p:seq concurrent="1" nextAc="seek">
              <p:cTn id="58" restart="whenNotActive" fill="hold" evtFilter="cancelBubble" nodeType="interactiveSeq">
                <p:stCondLst>
                  <p:cond evt="onClick" delay="0">
                    <p:tgtEl>
                      <p:spTgt spid="27"/>
                    </p:tgtEl>
                  </p:cond>
                </p:stCondLst>
                <p:endSync evt="end" delay="0">
                  <p:rtn val="all"/>
                </p:endSync>
                <p:childTnLst>
                  <p:par>
                    <p:cTn id="59" fill="hold">
                      <p:stCondLst>
                        <p:cond delay="0"/>
                      </p:stCondLst>
                      <p:childTnLst>
                        <p:par>
                          <p:cTn id="60" fill="hold">
                            <p:stCondLst>
                              <p:cond delay="0"/>
                            </p:stCondLst>
                            <p:childTnLst>
                              <p:par>
                                <p:cTn id="61" presetID="18" presetClass="exit" presetSubtype="12" fill="hold" nodeType="clickEffect">
                                  <p:stCondLst>
                                    <p:cond delay="0"/>
                                  </p:stCondLst>
                                  <p:childTnLst>
                                    <p:animEffect transition="out" filter="strips(downLeft)">
                                      <p:cBhvr>
                                        <p:cTn id="62" dur="500"/>
                                        <p:tgtEl>
                                          <p:spTgt spid="27"/>
                                        </p:tgtEl>
                                      </p:cBhvr>
                                    </p:animEffect>
                                    <p:set>
                                      <p:cBhvr>
                                        <p:cTn id="63" dur="1" fill="hold">
                                          <p:stCondLst>
                                            <p:cond delay="499"/>
                                          </p:stCondLst>
                                        </p:cTn>
                                        <p:tgtEl>
                                          <p:spTgt spid="27"/>
                                        </p:tgtEl>
                                        <p:attrNameLst>
                                          <p:attrName>style.visibility</p:attrName>
                                        </p:attrNameLst>
                                      </p:cBhvr>
                                      <p:to>
                                        <p:strVal val="hidden"/>
                                      </p:to>
                                    </p:set>
                                  </p:childTnLst>
                                </p:cTn>
                              </p:par>
                              <p:par>
                                <p:cTn id="64" presetID="18" presetClass="exit" presetSubtype="12" fill="hold" nodeType="withEffect">
                                  <p:stCondLst>
                                    <p:cond delay="0"/>
                                  </p:stCondLst>
                                  <p:childTnLst>
                                    <p:animEffect transition="out" filter="strips(downLeft)">
                                      <p:cBhvr>
                                        <p:cTn id="65" dur="500"/>
                                        <p:tgtEl>
                                          <p:spTgt spid="31"/>
                                        </p:tgtEl>
                                      </p:cBhvr>
                                    </p:animEffect>
                                    <p:set>
                                      <p:cBhvr>
                                        <p:cTn id="66" dur="1" fill="hold">
                                          <p:stCondLst>
                                            <p:cond delay="499"/>
                                          </p:stCondLst>
                                        </p:cTn>
                                        <p:tgtEl>
                                          <p:spTgt spid="31"/>
                                        </p:tgtEl>
                                        <p:attrNameLst>
                                          <p:attrName>style.visibility</p:attrName>
                                        </p:attrNameLst>
                                      </p:cBhvr>
                                      <p:to>
                                        <p:strVal val="hidden"/>
                                      </p:to>
                                    </p:set>
                                  </p:childTnLst>
                                </p:cTn>
                              </p:par>
                              <p:par>
                                <p:cTn id="67" presetID="18" presetClass="exit" presetSubtype="12" fill="hold" grpId="1" nodeType="withEffect">
                                  <p:stCondLst>
                                    <p:cond delay="0"/>
                                  </p:stCondLst>
                                  <p:childTnLst>
                                    <p:animEffect transition="out" filter="strips(downLeft)">
                                      <p:cBhvr>
                                        <p:cTn id="68" dur="500"/>
                                        <p:tgtEl>
                                          <p:spTgt spid="29"/>
                                        </p:tgtEl>
                                      </p:cBhvr>
                                    </p:animEffect>
                                    <p:set>
                                      <p:cBhvr>
                                        <p:cTn id="69" dur="1" fill="hold">
                                          <p:stCondLst>
                                            <p:cond delay="499"/>
                                          </p:stCondLst>
                                        </p:cTn>
                                        <p:tgtEl>
                                          <p:spTgt spid="29"/>
                                        </p:tgtEl>
                                        <p:attrNameLst>
                                          <p:attrName>style.visibility</p:attrName>
                                        </p:attrNameLst>
                                      </p:cBhvr>
                                      <p:to>
                                        <p:strVal val="hidden"/>
                                      </p:to>
                                    </p:set>
                                  </p:childTnLst>
                                </p:cTn>
                              </p:par>
                            </p:childTnLst>
                          </p:cTn>
                        </p:par>
                        <p:par>
                          <p:cTn id="70" fill="hold">
                            <p:stCondLst>
                              <p:cond delay="500"/>
                            </p:stCondLst>
                            <p:childTnLst>
                              <p:par>
                                <p:cTn id="71" presetID="53"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animEffect transition="in" filter="fade">
                                      <p:cBhvr>
                                        <p:cTn id="75" dur="500"/>
                                        <p:tgtEl>
                                          <p:spTgt spid="23"/>
                                        </p:tgtEl>
                                      </p:cBhvr>
                                    </p:animEffect>
                                  </p:childTnLst>
                                </p:cTn>
                              </p:par>
                            </p:childTnLst>
                          </p:cTn>
                        </p:par>
                        <p:par>
                          <p:cTn id="76" fill="hold">
                            <p:stCondLst>
                              <p:cond delay="1000"/>
                            </p:stCondLst>
                            <p:childTnLst>
                              <p:par>
                                <p:cTn id="77" presetID="27" presetClass="emph" presetSubtype="0" repeatCount="3000" fill="hold" grpId="1" nodeType="afterEffect">
                                  <p:stCondLst>
                                    <p:cond delay="0"/>
                                  </p:stCondLst>
                                  <p:childTnLst>
                                    <p:animClr clrSpc="rgb" dir="cw">
                                      <p:cBhvr override="childStyle">
                                        <p:cTn id="78" dur="250" autoRev="1" fill="hold"/>
                                        <p:tgtEl>
                                          <p:spTgt spid="23"/>
                                        </p:tgtEl>
                                        <p:attrNameLst>
                                          <p:attrName>style.color</p:attrName>
                                        </p:attrNameLst>
                                      </p:cBhvr>
                                      <p:to>
                                        <a:schemeClr val="folHlink"/>
                                      </p:to>
                                    </p:animClr>
                                    <p:animClr clrSpc="rgb" dir="cw">
                                      <p:cBhvr>
                                        <p:cTn id="79" dur="250" autoRev="1" fill="hold"/>
                                        <p:tgtEl>
                                          <p:spTgt spid="23"/>
                                        </p:tgtEl>
                                        <p:attrNameLst>
                                          <p:attrName>fillcolor</p:attrName>
                                        </p:attrNameLst>
                                      </p:cBhvr>
                                      <p:to>
                                        <a:schemeClr val="folHlink"/>
                                      </p:to>
                                    </p:animClr>
                                    <p:set>
                                      <p:cBhvr>
                                        <p:cTn id="80" dur="250" autoRev="1" fill="hold"/>
                                        <p:tgtEl>
                                          <p:spTgt spid="23"/>
                                        </p:tgtEl>
                                        <p:attrNameLst>
                                          <p:attrName>fill.type</p:attrName>
                                        </p:attrNameLst>
                                      </p:cBhvr>
                                      <p:to>
                                        <p:strVal val="solid"/>
                                      </p:to>
                                    </p:set>
                                    <p:set>
                                      <p:cBhvr>
                                        <p:cTn id="81" dur="250" autoRev="1" fill="hold"/>
                                        <p:tgtEl>
                                          <p:spTgt spid="23"/>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82" restart="whenNotActive" fill="hold" evtFilter="cancelBubble" nodeType="interactiveSeq">
                <p:stCondLst>
                  <p:cond evt="onClick" delay="0">
                    <p:tgtEl>
                      <p:spTgt spid="14"/>
                    </p:tgtEl>
                  </p:cond>
                </p:stCondLst>
                <p:endSync evt="end" delay="0">
                  <p:rtn val="all"/>
                </p:endSync>
                <p:childTnLst>
                  <p:par>
                    <p:cTn id="83" fill="hold">
                      <p:stCondLst>
                        <p:cond delay="0"/>
                      </p:stCondLst>
                      <p:childTnLst>
                        <p:par>
                          <p:cTn id="84" fill="hold">
                            <p:stCondLst>
                              <p:cond delay="0"/>
                            </p:stCondLst>
                            <p:childTnLst>
                              <p:par>
                                <p:cTn id="85" presetID="18" presetClass="exit" presetSubtype="12" fill="hold" grpId="1" nodeType="withEffect">
                                  <p:stCondLst>
                                    <p:cond delay="0"/>
                                  </p:stCondLst>
                                  <p:childTnLst>
                                    <p:animEffect transition="out" filter="strips(downLeft)">
                                      <p:cBhvr>
                                        <p:cTn id="86" dur="500"/>
                                        <p:tgtEl>
                                          <p:spTgt spid="15"/>
                                        </p:tgtEl>
                                      </p:cBhvr>
                                    </p:animEffect>
                                    <p:set>
                                      <p:cBhvr>
                                        <p:cTn id="87" dur="1" fill="hold">
                                          <p:stCondLst>
                                            <p:cond delay="499"/>
                                          </p:stCondLst>
                                        </p:cTn>
                                        <p:tgtEl>
                                          <p:spTgt spid="15"/>
                                        </p:tgtEl>
                                        <p:attrNameLst>
                                          <p:attrName>style.visibility</p:attrName>
                                        </p:attrNameLst>
                                      </p:cBhvr>
                                      <p:to>
                                        <p:strVal val="hidden"/>
                                      </p:to>
                                    </p:set>
                                  </p:childTnLst>
                                </p:cTn>
                              </p:par>
                              <p:par>
                                <p:cTn id="88" presetID="18" presetClass="exit" presetSubtype="12" fill="hold" nodeType="withEffect">
                                  <p:stCondLst>
                                    <p:cond delay="0"/>
                                  </p:stCondLst>
                                  <p:childTnLst>
                                    <p:animEffect transition="out" filter="strips(downLeft)">
                                      <p:cBhvr>
                                        <p:cTn id="89" dur="500"/>
                                        <p:tgtEl>
                                          <p:spTgt spid="14"/>
                                        </p:tgtEl>
                                      </p:cBhvr>
                                    </p:animEffect>
                                    <p:set>
                                      <p:cBhvr>
                                        <p:cTn id="90" dur="1" fill="hold">
                                          <p:stCondLst>
                                            <p:cond delay="499"/>
                                          </p:stCondLst>
                                        </p:cTn>
                                        <p:tgtEl>
                                          <p:spTgt spid="14"/>
                                        </p:tgtEl>
                                        <p:attrNameLst>
                                          <p:attrName>style.visibility</p:attrName>
                                        </p:attrNameLst>
                                      </p:cBhvr>
                                      <p:to>
                                        <p:strVal val="hidden"/>
                                      </p:to>
                                    </p:set>
                                  </p:childTnLst>
                                </p:cTn>
                              </p:par>
                            </p:childTnLst>
                          </p:cTn>
                        </p:par>
                        <p:par>
                          <p:cTn id="91" fill="hold">
                            <p:stCondLst>
                              <p:cond delay="500"/>
                            </p:stCondLst>
                            <p:childTnLst>
                              <p:par>
                                <p:cTn id="92" presetID="53" presetClass="entr" presetSubtype="0"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fill="hold"/>
                                        <p:tgtEl>
                                          <p:spTgt spid="24"/>
                                        </p:tgtEl>
                                        <p:attrNameLst>
                                          <p:attrName>ppt_w</p:attrName>
                                        </p:attrNameLst>
                                      </p:cBhvr>
                                      <p:tavLst>
                                        <p:tav tm="0">
                                          <p:val>
                                            <p:fltVal val="0"/>
                                          </p:val>
                                        </p:tav>
                                        <p:tav tm="100000">
                                          <p:val>
                                            <p:strVal val="#ppt_w"/>
                                          </p:val>
                                        </p:tav>
                                      </p:tavLst>
                                    </p:anim>
                                    <p:anim calcmode="lin" valueType="num">
                                      <p:cBhvr>
                                        <p:cTn id="95" dur="500" fill="hold"/>
                                        <p:tgtEl>
                                          <p:spTgt spid="24"/>
                                        </p:tgtEl>
                                        <p:attrNameLst>
                                          <p:attrName>ppt_h</p:attrName>
                                        </p:attrNameLst>
                                      </p:cBhvr>
                                      <p:tavLst>
                                        <p:tav tm="0">
                                          <p:val>
                                            <p:fltVal val="0"/>
                                          </p:val>
                                        </p:tav>
                                        <p:tav tm="100000">
                                          <p:val>
                                            <p:strVal val="#ppt_h"/>
                                          </p:val>
                                        </p:tav>
                                      </p:tavLst>
                                    </p:anim>
                                    <p:animEffect transition="in" filter="fade">
                                      <p:cBhvr>
                                        <p:cTn id="96" dur="500"/>
                                        <p:tgtEl>
                                          <p:spTgt spid="24"/>
                                        </p:tgtEl>
                                      </p:cBhvr>
                                    </p:animEffect>
                                  </p:childTnLst>
                                </p:cTn>
                              </p:par>
                            </p:childTnLst>
                          </p:cTn>
                        </p:par>
                        <p:par>
                          <p:cTn id="97" fill="hold">
                            <p:stCondLst>
                              <p:cond delay="1000"/>
                            </p:stCondLst>
                            <p:childTnLst>
                              <p:par>
                                <p:cTn id="98" presetID="27" presetClass="emph" presetSubtype="0" repeatCount="3000" fill="hold" grpId="1" nodeType="afterEffect">
                                  <p:stCondLst>
                                    <p:cond delay="0"/>
                                  </p:stCondLst>
                                  <p:childTnLst>
                                    <p:animClr clrSpc="rgb" dir="cw">
                                      <p:cBhvr override="childStyle">
                                        <p:cTn id="99" dur="250" autoRev="1" fill="hold"/>
                                        <p:tgtEl>
                                          <p:spTgt spid="24"/>
                                        </p:tgtEl>
                                        <p:attrNameLst>
                                          <p:attrName>style.color</p:attrName>
                                        </p:attrNameLst>
                                      </p:cBhvr>
                                      <p:to>
                                        <a:schemeClr val="folHlink"/>
                                      </p:to>
                                    </p:animClr>
                                    <p:animClr clrSpc="rgb" dir="cw">
                                      <p:cBhvr>
                                        <p:cTn id="100" dur="250" autoRev="1" fill="hold"/>
                                        <p:tgtEl>
                                          <p:spTgt spid="24"/>
                                        </p:tgtEl>
                                        <p:attrNameLst>
                                          <p:attrName>fillcolor</p:attrName>
                                        </p:attrNameLst>
                                      </p:cBhvr>
                                      <p:to>
                                        <a:schemeClr val="folHlink"/>
                                      </p:to>
                                    </p:animClr>
                                    <p:set>
                                      <p:cBhvr>
                                        <p:cTn id="101" dur="250" autoRev="1" fill="hold"/>
                                        <p:tgtEl>
                                          <p:spTgt spid="24"/>
                                        </p:tgtEl>
                                        <p:attrNameLst>
                                          <p:attrName>fill.type</p:attrName>
                                        </p:attrNameLst>
                                      </p:cBhvr>
                                      <p:to>
                                        <p:strVal val="solid"/>
                                      </p:to>
                                    </p:set>
                                    <p:set>
                                      <p:cBhvr>
                                        <p:cTn id="102" dur="250" autoRev="1" fill="hold"/>
                                        <p:tgtEl>
                                          <p:spTgt spid="2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103" restart="whenNotActive" fill="hold" evtFilter="cancelBubble" nodeType="interactiveSeq">
                <p:stCondLst>
                  <p:cond evt="onClick" delay="0">
                    <p:tgtEl>
                      <p:spTgt spid="16"/>
                    </p:tgtEl>
                  </p:cond>
                </p:stCondLst>
                <p:endSync evt="end" delay="0">
                  <p:rtn val="all"/>
                </p:endSync>
                <p:childTnLst>
                  <p:par>
                    <p:cTn id="104" fill="hold">
                      <p:stCondLst>
                        <p:cond delay="0"/>
                      </p:stCondLst>
                      <p:childTnLst>
                        <p:par>
                          <p:cTn id="105" fill="hold">
                            <p:stCondLst>
                              <p:cond delay="0"/>
                            </p:stCondLst>
                            <p:childTnLst>
                              <p:par>
                                <p:cTn id="106" presetID="18" presetClass="exit" presetSubtype="12" fill="hold" grpId="0" nodeType="clickEffect">
                                  <p:stCondLst>
                                    <p:cond delay="0"/>
                                  </p:stCondLst>
                                  <p:childTnLst>
                                    <p:animEffect transition="out" filter="strips(downLeft)">
                                      <p:cBhvr>
                                        <p:cTn id="107" dur="500"/>
                                        <p:tgtEl>
                                          <p:spTgt spid="18"/>
                                        </p:tgtEl>
                                      </p:cBhvr>
                                    </p:animEffect>
                                    <p:set>
                                      <p:cBhvr>
                                        <p:cTn id="108" dur="1" fill="hold">
                                          <p:stCondLst>
                                            <p:cond delay="499"/>
                                          </p:stCondLst>
                                        </p:cTn>
                                        <p:tgtEl>
                                          <p:spTgt spid="18"/>
                                        </p:tgtEl>
                                        <p:attrNameLst>
                                          <p:attrName>style.visibility</p:attrName>
                                        </p:attrNameLst>
                                      </p:cBhvr>
                                      <p:to>
                                        <p:strVal val="hidden"/>
                                      </p:to>
                                    </p:set>
                                  </p:childTnLst>
                                </p:cTn>
                              </p:par>
                              <p:par>
                                <p:cTn id="109" presetID="18" presetClass="exit" presetSubtype="12" fill="hold" nodeType="withEffect">
                                  <p:stCondLst>
                                    <p:cond delay="0"/>
                                  </p:stCondLst>
                                  <p:childTnLst>
                                    <p:animEffect transition="out" filter="strips(downLeft)">
                                      <p:cBhvr>
                                        <p:cTn id="110" dur="500"/>
                                        <p:tgtEl>
                                          <p:spTgt spid="32"/>
                                        </p:tgtEl>
                                      </p:cBhvr>
                                    </p:animEffect>
                                    <p:set>
                                      <p:cBhvr>
                                        <p:cTn id="111" dur="1" fill="hold">
                                          <p:stCondLst>
                                            <p:cond delay="499"/>
                                          </p:stCondLst>
                                        </p:cTn>
                                        <p:tgtEl>
                                          <p:spTgt spid="32"/>
                                        </p:tgtEl>
                                        <p:attrNameLst>
                                          <p:attrName>style.visibility</p:attrName>
                                        </p:attrNameLst>
                                      </p:cBhvr>
                                      <p:to>
                                        <p:strVal val="hidden"/>
                                      </p:to>
                                    </p:set>
                                  </p:childTnLst>
                                </p:cTn>
                              </p:par>
                              <p:par>
                                <p:cTn id="112" presetID="18" presetClass="exit" presetSubtype="12" fill="hold" nodeType="withEffect">
                                  <p:stCondLst>
                                    <p:cond delay="0"/>
                                  </p:stCondLst>
                                  <p:childTnLst>
                                    <p:animEffect transition="out" filter="strips(downLeft)">
                                      <p:cBhvr>
                                        <p:cTn id="113" dur="500"/>
                                        <p:tgtEl>
                                          <p:spTgt spid="16"/>
                                        </p:tgtEl>
                                      </p:cBhvr>
                                    </p:animEffect>
                                    <p:set>
                                      <p:cBhvr>
                                        <p:cTn id="114" dur="1" fill="hold">
                                          <p:stCondLst>
                                            <p:cond delay="499"/>
                                          </p:stCondLst>
                                        </p:cTn>
                                        <p:tgtEl>
                                          <p:spTgt spid="16"/>
                                        </p:tgtEl>
                                        <p:attrNameLst>
                                          <p:attrName>style.visibility</p:attrName>
                                        </p:attrNameLst>
                                      </p:cBhvr>
                                      <p:to>
                                        <p:strVal val="hidden"/>
                                      </p:to>
                                    </p:set>
                                  </p:childTnLst>
                                </p:cTn>
                              </p:par>
                            </p:childTnLst>
                          </p:cTn>
                        </p:par>
                        <p:par>
                          <p:cTn id="115" fill="hold">
                            <p:stCondLst>
                              <p:cond delay="500"/>
                            </p:stCondLst>
                            <p:childTnLst>
                              <p:par>
                                <p:cTn id="116" presetID="53" presetClass="entr" presetSubtype="0" fill="hold" grpId="0" nodeType="afterEffect">
                                  <p:stCondLst>
                                    <p:cond delay="0"/>
                                  </p:stCondLst>
                                  <p:childTnLst>
                                    <p:set>
                                      <p:cBhvr>
                                        <p:cTn id="117" dur="1" fill="hold">
                                          <p:stCondLst>
                                            <p:cond delay="0"/>
                                          </p:stCondLst>
                                        </p:cTn>
                                        <p:tgtEl>
                                          <p:spTgt spid="25"/>
                                        </p:tgtEl>
                                        <p:attrNameLst>
                                          <p:attrName>style.visibility</p:attrName>
                                        </p:attrNameLst>
                                      </p:cBhvr>
                                      <p:to>
                                        <p:strVal val="visible"/>
                                      </p:to>
                                    </p:set>
                                    <p:anim calcmode="lin" valueType="num">
                                      <p:cBhvr>
                                        <p:cTn id="118" dur="500" fill="hold"/>
                                        <p:tgtEl>
                                          <p:spTgt spid="25"/>
                                        </p:tgtEl>
                                        <p:attrNameLst>
                                          <p:attrName>ppt_w</p:attrName>
                                        </p:attrNameLst>
                                      </p:cBhvr>
                                      <p:tavLst>
                                        <p:tav tm="0">
                                          <p:val>
                                            <p:fltVal val="0"/>
                                          </p:val>
                                        </p:tav>
                                        <p:tav tm="100000">
                                          <p:val>
                                            <p:strVal val="#ppt_w"/>
                                          </p:val>
                                        </p:tav>
                                      </p:tavLst>
                                    </p:anim>
                                    <p:anim calcmode="lin" valueType="num">
                                      <p:cBhvr>
                                        <p:cTn id="119" dur="500" fill="hold"/>
                                        <p:tgtEl>
                                          <p:spTgt spid="25"/>
                                        </p:tgtEl>
                                        <p:attrNameLst>
                                          <p:attrName>ppt_h</p:attrName>
                                        </p:attrNameLst>
                                      </p:cBhvr>
                                      <p:tavLst>
                                        <p:tav tm="0">
                                          <p:val>
                                            <p:fltVal val="0"/>
                                          </p:val>
                                        </p:tav>
                                        <p:tav tm="100000">
                                          <p:val>
                                            <p:strVal val="#ppt_h"/>
                                          </p:val>
                                        </p:tav>
                                      </p:tavLst>
                                    </p:anim>
                                    <p:animEffect transition="in" filter="fade">
                                      <p:cBhvr>
                                        <p:cTn id="120" dur="500"/>
                                        <p:tgtEl>
                                          <p:spTgt spid="25"/>
                                        </p:tgtEl>
                                      </p:cBhvr>
                                    </p:animEffect>
                                  </p:childTnLst>
                                </p:cTn>
                              </p:par>
                            </p:childTnLst>
                          </p:cTn>
                        </p:par>
                        <p:par>
                          <p:cTn id="121" fill="hold">
                            <p:stCondLst>
                              <p:cond delay="1000"/>
                            </p:stCondLst>
                            <p:childTnLst>
                              <p:par>
                                <p:cTn id="122" presetID="27" presetClass="emph" presetSubtype="0" repeatCount="3000" fill="hold" grpId="1" nodeType="afterEffect">
                                  <p:stCondLst>
                                    <p:cond delay="0"/>
                                  </p:stCondLst>
                                  <p:childTnLst>
                                    <p:animClr clrSpc="rgb" dir="cw">
                                      <p:cBhvr override="childStyle">
                                        <p:cTn id="123" dur="250" autoRev="1" fill="hold"/>
                                        <p:tgtEl>
                                          <p:spTgt spid="25"/>
                                        </p:tgtEl>
                                        <p:attrNameLst>
                                          <p:attrName>style.color</p:attrName>
                                        </p:attrNameLst>
                                      </p:cBhvr>
                                      <p:to>
                                        <a:schemeClr val="folHlink"/>
                                      </p:to>
                                    </p:animClr>
                                    <p:animClr clrSpc="rgb" dir="cw">
                                      <p:cBhvr>
                                        <p:cTn id="124" dur="250" autoRev="1" fill="hold"/>
                                        <p:tgtEl>
                                          <p:spTgt spid="25"/>
                                        </p:tgtEl>
                                        <p:attrNameLst>
                                          <p:attrName>fillcolor</p:attrName>
                                        </p:attrNameLst>
                                      </p:cBhvr>
                                      <p:to>
                                        <a:schemeClr val="folHlink"/>
                                      </p:to>
                                    </p:animClr>
                                    <p:set>
                                      <p:cBhvr>
                                        <p:cTn id="125" dur="250" autoRev="1" fill="hold"/>
                                        <p:tgtEl>
                                          <p:spTgt spid="25"/>
                                        </p:tgtEl>
                                        <p:attrNameLst>
                                          <p:attrName>fill.type</p:attrName>
                                        </p:attrNameLst>
                                      </p:cBhvr>
                                      <p:to>
                                        <p:strVal val="solid"/>
                                      </p:to>
                                    </p:set>
                                    <p:set>
                                      <p:cBhvr>
                                        <p:cTn id="126" dur="250" autoRev="1" fill="hold"/>
                                        <p:tgtEl>
                                          <p:spTgt spid="25"/>
                                        </p:tgtEl>
                                        <p:attrNameLst>
                                          <p:attrName>fill.on</p:attrName>
                                        </p:attrNameLst>
                                      </p:cBhvr>
                                      <p:to>
                                        <p:strVal val="true"/>
                                      </p:to>
                                    </p:set>
                                  </p:childTnLst>
                                </p:cTn>
                              </p:par>
                            </p:childTnLst>
                          </p:cTn>
                        </p:par>
                      </p:childTnLst>
                    </p:cTn>
                  </p:par>
                </p:childTnLst>
              </p:cTn>
              <p:nextCondLst>
                <p:cond evt="onClick" delay="0">
                  <p:tgtEl>
                    <p:spTgt spid="16"/>
                  </p:tgtEl>
                </p:cond>
              </p:nextCondLst>
            </p:seq>
            <p:seq concurrent="1" nextAc="seek">
              <p:cTn id="127" restart="whenNotActive" fill="hold" evtFilter="cancelBubble" nodeType="interactiveSeq">
                <p:stCondLst>
                  <p:cond evt="onClick" delay="0">
                    <p:tgtEl>
                      <p:spTgt spid="34"/>
                    </p:tgtEl>
                  </p:cond>
                </p:stCondLst>
                <p:endSync evt="end" delay="0">
                  <p:rtn val="all"/>
                </p:endSync>
                <p:childTnLst>
                  <p:par>
                    <p:cTn id="128" fill="hold">
                      <p:stCondLst>
                        <p:cond delay="0"/>
                      </p:stCondLst>
                      <p:childTnLst>
                        <p:par>
                          <p:cTn id="129" fill="hold">
                            <p:stCondLst>
                              <p:cond delay="0"/>
                            </p:stCondLst>
                            <p:childTnLst>
                              <p:par>
                                <p:cTn id="130" presetID="18" presetClass="exit" presetSubtype="12" fill="hold" nodeType="clickEffect">
                                  <p:stCondLst>
                                    <p:cond delay="0"/>
                                  </p:stCondLst>
                                  <p:childTnLst>
                                    <p:animEffect transition="out" filter="strips(downLeft)">
                                      <p:cBhvr>
                                        <p:cTn id="131" dur="500"/>
                                        <p:tgtEl>
                                          <p:spTgt spid="34"/>
                                        </p:tgtEl>
                                      </p:cBhvr>
                                    </p:animEffect>
                                    <p:set>
                                      <p:cBhvr>
                                        <p:cTn id="132" dur="1" fill="hold">
                                          <p:stCondLst>
                                            <p:cond delay="499"/>
                                          </p:stCondLst>
                                        </p:cTn>
                                        <p:tgtEl>
                                          <p:spTgt spid="34"/>
                                        </p:tgtEl>
                                        <p:attrNameLst>
                                          <p:attrName>style.visibility</p:attrName>
                                        </p:attrNameLst>
                                      </p:cBhvr>
                                      <p:to>
                                        <p:strVal val="hidden"/>
                                      </p:to>
                                    </p:set>
                                  </p:childTnLst>
                                </p:cTn>
                              </p:par>
                              <p:par>
                                <p:cTn id="133" presetID="18" presetClass="exit" presetSubtype="12" fill="hold" nodeType="withEffect">
                                  <p:stCondLst>
                                    <p:cond delay="0"/>
                                  </p:stCondLst>
                                  <p:childTnLst>
                                    <p:animEffect transition="out" filter="strips(downLeft)">
                                      <p:cBhvr>
                                        <p:cTn id="134" dur="500"/>
                                        <p:tgtEl>
                                          <p:spTgt spid="28"/>
                                        </p:tgtEl>
                                      </p:cBhvr>
                                    </p:animEffect>
                                    <p:set>
                                      <p:cBhvr>
                                        <p:cTn id="135" dur="1" fill="hold">
                                          <p:stCondLst>
                                            <p:cond delay="499"/>
                                          </p:stCondLst>
                                        </p:cTn>
                                        <p:tgtEl>
                                          <p:spTgt spid="28"/>
                                        </p:tgtEl>
                                        <p:attrNameLst>
                                          <p:attrName>style.visibility</p:attrName>
                                        </p:attrNameLst>
                                      </p:cBhvr>
                                      <p:to>
                                        <p:strVal val="hidden"/>
                                      </p:to>
                                    </p:set>
                                  </p:childTnLst>
                                </p:cTn>
                              </p:par>
                              <p:par>
                                <p:cTn id="136" presetID="18" presetClass="exit" presetSubtype="12" fill="hold" nodeType="withEffect">
                                  <p:stCondLst>
                                    <p:cond delay="0"/>
                                  </p:stCondLst>
                                  <p:childTnLst>
                                    <p:animEffect transition="out" filter="strips(downLeft)">
                                      <p:cBhvr>
                                        <p:cTn id="137" dur="500"/>
                                        <p:tgtEl>
                                          <p:spTgt spid="33"/>
                                        </p:tgtEl>
                                      </p:cBhvr>
                                    </p:animEffect>
                                    <p:set>
                                      <p:cBhvr>
                                        <p:cTn id="138" dur="1" fill="hold">
                                          <p:stCondLst>
                                            <p:cond delay="499"/>
                                          </p:stCondLst>
                                        </p:cTn>
                                        <p:tgtEl>
                                          <p:spTgt spid="33"/>
                                        </p:tgtEl>
                                        <p:attrNameLst>
                                          <p:attrName>style.visibility</p:attrName>
                                        </p:attrNameLst>
                                      </p:cBhvr>
                                      <p:to>
                                        <p:strVal val="hidden"/>
                                      </p:to>
                                    </p:set>
                                  </p:childTnLst>
                                </p:cTn>
                              </p:par>
                              <p:par>
                                <p:cTn id="139" presetID="18" presetClass="exit" presetSubtype="12" fill="hold" grpId="1" nodeType="withEffect">
                                  <p:stCondLst>
                                    <p:cond delay="0"/>
                                  </p:stCondLst>
                                  <p:childTnLst>
                                    <p:animEffect transition="out" filter="strips(downLeft)">
                                      <p:cBhvr>
                                        <p:cTn id="140" dur="500"/>
                                        <p:tgtEl>
                                          <p:spTgt spid="30"/>
                                        </p:tgtEl>
                                      </p:cBhvr>
                                    </p:animEffect>
                                    <p:set>
                                      <p:cBhvr>
                                        <p:cTn id="141" dur="1" fill="hold">
                                          <p:stCondLst>
                                            <p:cond delay="499"/>
                                          </p:stCondLst>
                                        </p:cTn>
                                        <p:tgtEl>
                                          <p:spTgt spid="30"/>
                                        </p:tgtEl>
                                        <p:attrNameLst>
                                          <p:attrName>style.visibility</p:attrName>
                                        </p:attrNameLst>
                                      </p:cBhvr>
                                      <p:to>
                                        <p:strVal val="hidden"/>
                                      </p:to>
                                    </p:set>
                                  </p:childTnLst>
                                </p:cTn>
                              </p:par>
                            </p:childTnLst>
                          </p:cTn>
                        </p:par>
                        <p:par>
                          <p:cTn id="142" fill="hold">
                            <p:stCondLst>
                              <p:cond delay="500"/>
                            </p:stCondLst>
                            <p:childTnLst>
                              <p:par>
                                <p:cTn id="143" presetID="53" presetClass="entr" presetSubtype="0" fill="hold" nodeType="afterEffect">
                                  <p:stCondLst>
                                    <p:cond delay="0"/>
                                  </p:stCondLst>
                                  <p:childTnLst>
                                    <p:set>
                                      <p:cBhvr>
                                        <p:cTn id="144" dur="1" fill="hold">
                                          <p:stCondLst>
                                            <p:cond delay="0"/>
                                          </p:stCondLst>
                                        </p:cTn>
                                        <p:tgtEl>
                                          <p:spTgt spid="26"/>
                                        </p:tgtEl>
                                        <p:attrNameLst>
                                          <p:attrName>style.visibility</p:attrName>
                                        </p:attrNameLst>
                                      </p:cBhvr>
                                      <p:to>
                                        <p:strVal val="visible"/>
                                      </p:to>
                                    </p:set>
                                    <p:anim calcmode="lin" valueType="num">
                                      <p:cBhvr>
                                        <p:cTn id="145" dur="500" fill="hold"/>
                                        <p:tgtEl>
                                          <p:spTgt spid="26"/>
                                        </p:tgtEl>
                                        <p:attrNameLst>
                                          <p:attrName>ppt_w</p:attrName>
                                        </p:attrNameLst>
                                      </p:cBhvr>
                                      <p:tavLst>
                                        <p:tav tm="0">
                                          <p:val>
                                            <p:fltVal val="0"/>
                                          </p:val>
                                        </p:tav>
                                        <p:tav tm="100000">
                                          <p:val>
                                            <p:strVal val="#ppt_w"/>
                                          </p:val>
                                        </p:tav>
                                      </p:tavLst>
                                    </p:anim>
                                    <p:anim calcmode="lin" valueType="num">
                                      <p:cBhvr>
                                        <p:cTn id="146" dur="500" fill="hold"/>
                                        <p:tgtEl>
                                          <p:spTgt spid="26"/>
                                        </p:tgtEl>
                                        <p:attrNameLst>
                                          <p:attrName>ppt_h</p:attrName>
                                        </p:attrNameLst>
                                      </p:cBhvr>
                                      <p:tavLst>
                                        <p:tav tm="0">
                                          <p:val>
                                            <p:fltVal val="0"/>
                                          </p:val>
                                        </p:tav>
                                        <p:tav tm="100000">
                                          <p:val>
                                            <p:strVal val="#ppt_h"/>
                                          </p:val>
                                        </p:tav>
                                      </p:tavLst>
                                    </p:anim>
                                    <p:animEffect transition="in" filter="fade">
                                      <p:cBhvr>
                                        <p:cTn id="147" dur="500"/>
                                        <p:tgtEl>
                                          <p:spTgt spid="26"/>
                                        </p:tgtEl>
                                      </p:cBhvr>
                                    </p:animEffect>
                                  </p:childTnLst>
                                </p:cTn>
                              </p:par>
                            </p:childTnLst>
                          </p:cTn>
                        </p:par>
                      </p:childTnLst>
                    </p:cTn>
                  </p:par>
                </p:childTnLst>
              </p:cTn>
              <p:nextCondLst>
                <p:cond evt="onClick" delay="0">
                  <p:tgtEl>
                    <p:spTgt spid="34"/>
                  </p:tgtEl>
                </p:cond>
              </p:nextCondLst>
            </p:seq>
          </p:childTnLst>
        </p:cTn>
      </p:par>
    </p:tnLst>
    <p:bldLst>
      <p:bldP spid="29" grpId="0" animBg="1"/>
      <p:bldP spid="29" grpId="1" animBg="1"/>
      <p:bldP spid="15" grpId="0" animBg="1"/>
      <p:bldP spid="15" grpId="1" animBg="1"/>
      <p:bldP spid="18" grpId="0" animBg="1"/>
      <p:bldP spid="22" grpId="0" animBg="1"/>
      <p:bldP spid="22" grpId="1" animBg="1"/>
      <p:bldP spid="23" grpId="0" animBg="1"/>
      <p:bldP spid="23" grpId="1" animBg="1"/>
      <p:bldP spid="24" grpId="0" animBg="1"/>
      <p:bldP spid="24" grpId="1" animBg="1"/>
      <p:bldP spid="25" grpId="0" animBg="1"/>
      <p:bldP spid="25" grpId="1" animBg="1"/>
      <p:bldP spid="30" grpId="0" animBg="1"/>
      <p:bldP spid="30" grpId="1"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9457"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email"/>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179512" y="188640"/>
            <a:ext cx="3384376" cy="980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Ботанические</a:t>
            </a:r>
          </a:p>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памятники </a:t>
            </a:r>
          </a:p>
        </p:txBody>
      </p:sp>
      <p:sp>
        <p:nvSpPr>
          <p:cNvPr id="29" name="Прямоугольник 28"/>
          <p:cNvSpPr/>
          <p:nvPr/>
        </p:nvSpPr>
        <p:spPr>
          <a:xfrm>
            <a:off x="250825" y="3716338"/>
            <a:ext cx="8642350" cy="2854325"/>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800" b="1" dirty="0">
              <a:solidFill>
                <a:schemeClr val="tx1"/>
              </a:solidFill>
              <a:latin typeface="Monotype Corsiva" pitchFamily="66" charset="0"/>
            </a:endParaRPr>
          </a:p>
          <a:p>
            <a:pPr algn="ctr" fontAlgn="auto">
              <a:spcBef>
                <a:spcPts val="0"/>
              </a:spcBef>
              <a:spcAft>
                <a:spcPts val="0"/>
              </a:spcAft>
              <a:defRPr/>
            </a:pPr>
            <a:r>
              <a:rPr lang="ru-RU" sz="2800" b="1" dirty="0">
                <a:solidFill>
                  <a:schemeClr val="tx1"/>
                </a:solidFill>
                <a:latin typeface="Monotype Corsiva" pitchFamily="66" charset="0"/>
              </a:rPr>
              <a:t>Реликтовая лиственница </a:t>
            </a:r>
          </a:p>
          <a:p>
            <a:pPr algn="ctr" fontAlgn="auto">
              <a:spcBef>
                <a:spcPts val="0"/>
              </a:spcBef>
              <a:spcAft>
                <a:spcPts val="0"/>
              </a:spcAft>
              <a:defRPr/>
            </a:pPr>
            <a:r>
              <a:rPr lang="ru-RU" sz="2000" dirty="0">
                <a:solidFill>
                  <a:schemeClr val="tx1"/>
                </a:solidFill>
              </a:rPr>
              <a:t>Растущая в открытой безлесной степи на границе с Кустанайской областью, лиственница - выдающийся памятник древесной растительности в степях Оренбуржья. Возраст этого дерева оценивается в 300—500 лет. Оно имеет высоту 18 м и диаметр ствола 80 см. Раскидистая крона (на высоте 12—16 м) образует “зонт” диаметром около 15 м. Окружает лиственницу </a:t>
            </a:r>
            <a:r>
              <a:rPr lang="ru-RU" sz="2000" dirty="0" err="1">
                <a:solidFill>
                  <a:schemeClr val="tx1"/>
                </a:solidFill>
              </a:rPr>
              <a:t>полынно-типчаково-ковыльная</a:t>
            </a:r>
            <a:r>
              <a:rPr lang="ru-RU" sz="2000" dirty="0">
                <a:solidFill>
                  <a:schemeClr val="tx1"/>
                </a:solidFill>
              </a:rPr>
              <a:t> степь, а питает ручей </a:t>
            </a:r>
            <a:r>
              <a:rPr lang="ru-RU" sz="2000" dirty="0" err="1">
                <a:solidFill>
                  <a:schemeClr val="tx1"/>
                </a:solidFill>
              </a:rPr>
              <a:t>Жанаспай</a:t>
            </a:r>
            <a:r>
              <a:rPr lang="ru-RU" sz="2000" dirty="0">
                <a:solidFill>
                  <a:schemeClr val="tx1"/>
                </a:solidFill>
              </a:rPr>
              <a:t>. Дерево окружено оградой и обозначено аншлагом.</a:t>
            </a:r>
            <a:endParaRPr lang="ru-RU" sz="2000" dirty="0"/>
          </a:p>
          <a:p>
            <a:pPr algn="ctr" fontAlgn="auto">
              <a:spcBef>
                <a:spcPts val="0"/>
              </a:spcBef>
              <a:spcAft>
                <a:spcPts val="0"/>
              </a:spcAft>
              <a:defRPr/>
            </a:pPr>
            <a:endParaRPr lang="ru-RU" sz="2000" dirty="0">
              <a:solidFill>
                <a:schemeClr val="tx1"/>
              </a:solidFill>
            </a:endParaRPr>
          </a:p>
        </p:txBody>
      </p:sp>
      <p:sp>
        <p:nvSpPr>
          <p:cNvPr id="15" name="Прямоугольник 14"/>
          <p:cNvSpPr/>
          <p:nvPr/>
        </p:nvSpPr>
        <p:spPr>
          <a:xfrm>
            <a:off x="0" y="3689350"/>
            <a:ext cx="9144000" cy="3168650"/>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err="1">
                <a:solidFill>
                  <a:schemeClr val="tx1"/>
                </a:solidFill>
                <a:latin typeface="Monotype Corsiva" pitchFamily="66" charset="0"/>
              </a:rPr>
              <a:t>Бузулукский</a:t>
            </a:r>
            <a:r>
              <a:rPr lang="ru-RU" sz="2400" b="1" dirty="0">
                <a:solidFill>
                  <a:schemeClr val="tx1"/>
                </a:solidFill>
                <a:latin typeface="Monotype Corsiva" pitchFamily="66" charset="0"/>
              </a:rPr>
              <a:t> бор</a:t>
            </a:r>
          </a:p>
          <a:p>
            <a:pPr algn="ctr" fontAlgn="auto">
              <a:spcBef>
                <a:spcPts val="0"/>
              </a:spcBef>
              <a:spcAft>
                <a:spcPts val="0"/>
              </a:spcAft>
              <a:defRPr/>
            </a:pPr>
            <a:r>
              <a:rPr lang="ru-RU" sz="2000" dirty="0">
                <a:solidFill>
                  <a:schemeClr val="tx1"/>
                </a:solidFill>
              </a:rPr>
              <a:t>уникальный лесной массив, на песчаных почвах,  его возраст составляет 6-7 тысяч лет.  Специфика ландшафта парка  в уникальном сочетании лесных, степных, луговых и болотных сообществ. Достопримечательностью бора являются две сосны в возрасте 300—350 лет. </a:t>
            </a:r>
            <a:r>
              <a:rPr lang="ru-RU" sz="2000" dirty="0"/>
              <a:t>.  </a:t>
            </a:r>
            <a:r>
              <a:rPr lang="ru-RU" sz="2000" dirty="0">
                <a:solidFill>
                  <a:schemeClr val="tx1"/>
                </a:solidFill>
              </a:rPr>
              <a:t>В летнее время в парке вы сможете насладиться чистотой свежего воздуха, яркой красотой пейзажей, посидеть в тиши на берегу речки или озера и порыбачить или собрать грибов, ягод. Зимой – пройтись на лыжах по заснеженным холмам и полюбоваться на вековые сосны в снежном наряде. </a:t>
            </a:r>
          </a:p>
          <a:p>
            <a:pPr algn="ctr" fontAlgn="auto">
              <a:spcBef>
                <a:spcPts val="0"/>
              </a:spcBef>
              <a:spcAft>
                <a:spcPts val="0"/>
              </a:spcAft>
              <a:defRPr/>
            </a:pPr>
            <a:r>
              <a:rPr lang="ru-RU" sz="2000" b="1" dirty="0">
                <a:solidFill>
                  <a:schemeClr val="tx1"/>
                </a:solidFill>
                <a:latin typeface="Monotype Corsiva" pitchFamily="66" charset="0"/>
              </a:rPr>
              <a:t>  </a:t>
            </a:r>
          </a:p>
          <a:p>
            <a:pPr algn="ctr" fontAlgn="auto">
              <a:spcBef>
                <a:spcPts val="0"/>
              </a:spcBef>
              <a:spcAft>
                <a:spcPts val="0"/>
              </a:spcAft>
              <a:defRPr/>
            </a:pPr>
            <a:r>
              <a:rPr lang="ru-RU" sz="2000" dirty="0"/>
              <a:t/>
            </a:r>
            <a:br>
              <a:rPr lang="ru-RU" sz="2000" dirty="0"/>
            </a:br>
            <a:endParaRPr lang="ru-RU" sz="2000" dirty="0"/>
          </a:p>
        </p:txBody>
      </p:sp>
      <p:sp>
        <p:nvSpPr>
          <p:cNvPr id="17" name="Скругленный прямоугольник 16"/>
          <p:cNvSpPr/>
          <p:nvPr/>
        </p:nvSpPr>
        <p:spPr>
          <a:xfrm>
            <a:off x="2771775" y="765175"/>
            <a:ext cx="863600" cy="863600"/>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p:cNvPicPr/>
          <p:nvPr/>
        </p:nvPicPr>
        <p:blipFill>
          <a:blip r:embed="rId5" cstate="email"/>
          <a:stretch>
            <a:fillRect/>
          </a:stretch>
        </p:blipFill>
        <p:spPr bwMode="auto">
          <a:xfrm>
            <a:off x="4140200" y="333375"/>
            <a:ext cx="4679950" cy="3527425"/>
          </a:xfrm>
          <a:prstGeom prst="rect">
            <a:avLst/>
          </a:prstGeom>
          <a:ln>
            <a:solidFill>
              <a:schemeClr val="bg2">
                <a:lumMod val="50000"/>
              </a:schemeClr>
            </a:solidFill>
          </a:ln>
          <a:effectLst/>
        </p:spPr>
      </p:pic>
      <p:pic>
        <p:nvPicPr>
          <p:cNvPr id="31" name="Рисунок 30" descr="0_1d24_64c8570d_XL.jpeg"/>
          <p:cNvPicPr>
            <a:picLocks noChangeAspect="1"/>
          </p:cNvPicPr>
          <p:nvPr/>
        </p:nvPicPr>
        <p:blipFill>
          <a:blip r:embed="rId6" cstate="email"/>
          <a:stretch>
            <a:fillRect/>
          </a:stretch>
        </p:blipFill>
        <p:spPr>
          <a:xfrm>
            <a:off x="323850" y="1700213"/>
            <a:ext cx="3313113" cy="2205037"/>
          </a:xfrm>
          <a:prstGeom prst="rect">
            <a:avLst/>
          </a:prstGeom>
          <a:ln>
            <a:solidFill>
              <a:schemeClr val="bg2">
                <a:lumMod val="50000"/>
              </a:schemeClr>
            </a:solidFill>
          </a:ln>
        </p:spPr>
      </p:pic>
      <p:pic>
        <p:nvPicPr>
          <p:cNvPr id="14" name="Содержимое 5" descr="Букабайские изваяния.jpg"/>
          <p:cNvPicPr>
            <a:picLocks noChangeAspect="1"/>
          </p:cNvPicPr>
          <p:nvPr/>
        </p:nvPicPr>
        <p:blipFill>
          <a:blip r:embed="rId7" cstate="email"/>
          <a:stretch>
            <a:fillRect/>
          </a:stretch>
        </p:blipFill>
        <p:spPr>
          <a:xfrm>
            <a:off x="5867400" y="146050"/>
            <a:ext cx="2909888" cy="3889375"/>
          </a:xfrm>
          <a:prstGeom prst="rect">
            <a:avLst/>
          </a:prstGeom>
          <a:blipFill>
            <a:blip r:embed="rId8"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
        <p:nvSpPr>
          <p:cNvPr id="22" name="Блок-схема: узел 21"/>
          <p:cNvSpPr/>
          <p:nvPr/>
        </p:nvSpPr>
        <p:spPr>
          <a:xfrm>
            <a:off x="3779838" y="1773238"/>
            <a:ext cx="360362"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3" name="Блок-схема: узел 22"/>
          <p:cNvSpPr/>
          <p:nvPr/>
        </p:nvSpPr>
        <p:spPr>
          <a:xfrm>
            <a:off x="395288" y="1125538"/>
            <a:ext cx="360362" cy="358775"/>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6" name="Содержимое 5" descr="Букабайские изваяния.jpg"/>
          <p:cNvPicPr>
            <a:picLocks noChangeAspect="1"/>
          </p:cNvPicPr>
          <p:nvPr/>
        </p:nvPicPr>
        <p:blipFill>
          <a:blip r:embed="rId9" cstate="email"/>
          <a:srcRect/>
          <a:stretch>
            <a:fillRect/>
          </a:stretch>
        </p:blipFill>
        <p:spPr>
          <a:xfrm>
            <a:off x="250825" y="184150"/>
            <a:ext cx="5113338" cy="3532188"/>
          </a:xfrm>
          <a:prstGeom prst="rect">
            <a:avLst/>
          </a:prstGeom>
          <a:blipFill>
            <a:blip r:embed="rId10"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
        <p:nvSpPr>
          <p:cNvPr id="16" name="Блок-схема: знак завершения 15">
            <a:hlinkClick r:id="rId11" action="ppaction://hlinksldjump"/>
          </p:cNvPr>
          <p:cNvSpPr/>
          <p:nvPr/>
        </p:nvSpPr>
        <p:spPr>
          <a:xfrm>
            <a:off x="7524328"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К списку</a:t>
            </a:r>
            <a:r>
              <a:rPr lang="ru-RU" dirty="0"/>
              <a:t> </a:t>
            </a: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grpId="1"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7" presetClass="emph" presetSubtype="0" repeatCount="3000" fill="hold" grpId="0" nodeType="withEffect">
                                  <p:stCondLst>
                                    <p:cond delay="0"/>
                                  </p:stCondLst>
                                  <p:childTnLst>
                                    <p:animClr clrSpc="rgb" dir="cw">
                                      <p:cBhvr override="childStyle">
                                        <p:cTn id="11" dur="250" autoRev="1" fill="hold"/>
                                        <p:tgtEl>
                                          <p:spTgt spid="22"/>
                                        </p:tgtEl>
                                        <p:attrNameLst>
                                          <p:attrName>style.color</p:attrName>
                                        </p:attrNameLst>
                                      </p:cBhvr>
                                      <p:to>
                                        <a:schemeClr val="folHlink"/>
                                      </p:to>
                                    </p:animClr>
                                    <p:animClr clrSpc="rgb" dir="cw">
                                      <p:cBhvr>
                                        <p:cTn id="12" dur="250" autoRev="1" fill="hold"/>
                                        <p:tgtEl>
                                          <p:spTgt spid="22"/>
                                        </p:tgtEl>
                                        <p:attrNameLst>
                                          <p:attrName>fillcolor</p:attrName>
                                        </p:attrNameLst>
                                      </p:cBhvr>
                                      <p:to>
                                        <a:schemeClr val="folHlink"/>
                                      </p:to>
                                    </p:animClr>
                                    <p:set>
                                      <p:cBhvr>
                                        <p:cTn id="13" dur="250" autoRev="1" fill="hold"/>
                                        <p:tgtEl>
                                          <p:spTgt spid="22"/>
                                        </p:tgtEl>
                                        <p:attrNameLst>
                                          <p:attrName>fill.type</p:attrName>
                                        </p:attrNameLst>
                                      </p:cBhvr>
                                      <p:to>
                                        <p:strVal val="solid"/>
                                      </p:to>
                                    </p:set>
                                    <p:set>
                                      <p:cBhvr>
                                        <p:cTn id="14" dur="250" autoRev="1" fill="hold"/>
                                        <p:tgtEl>
                                          <p:spTgt spid="22"/>
                                        </p:tgtEl>
                                        <p:attrNameLst>
                                          <p:attrName>fill.on</p:attrName>
                                        </p:attrNameLst>
                                      </p:cBhvr>
                                      <p:to>
                                        <p:strVal val="true"/>
                                      </p:to>
                                    </p:set>
                                  </p:childTnLst>
                                </p:cTn>
                              </p:par>
                            </p:childTnLst>
                          </p:cTn>
                        </p:par>
                        <p:par>
                          <p:cTn id="15" fill="hold">
                            <p:stCondLst>
                              <p:cond delay="1500"/>
                            </p:stCondLst>
                            <p:childTnLst>
                              <p:par>
                                <p:cTn id="16" presetID="18" presetClass="entr" presetSubtype="1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strips(downLeft)">
                                      <p:cBhvr>
                                        <p:cTn id="18" dur="500"/>
                                        <p:tgtEl>
                                          <p:spTgt spid="27"/>
                                        </p:tgtEl>
                                      </p:cBhvr>
                                    </p:animEffect>
                                  </p:childTnLst>
                                </p:cTn>
                              </p:par>
                              <p:par>
                                <p:cTn id="19" presetID="18" presetClass="entr" presetSubtype="12"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strips(downLeft)">
                                      <p:cBhvr>
                                        <p:cTn id="21" dur="500"/>
                                        <p:tgtEl>
                                          <p:spTgt spid="31"/>
                                        </p:tgtEl>
                                      </p:cBhvr>
                                    </p:animEffect>
                                  </p:childTnLst>
                                </p:cTn>
                              </p:par>
                              <p:par>
                                <p:cTn id="22" presetID="18" presetClass="entr" presetSubtype="12"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strips(downLeft)">
                                      <p:cBhvr>
                                        <p:cTn id="24" dur="500"/>
                                        <p:tgtEl>
                                          <p:spTgt spid="29"/>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strips(downLeft)">
                                      <p:cBhvr>
                                        <p:cTn id="29" dur="500"/>
                                        <p:tgtEl>
                                          <p:spTgt spid="14"/>
                                        </p:tgtEl>
                                      </p:cBhvr>
                                    </p:animEffect>
                                  </p:childTnLst>
                                </p:cTn>
                              </p:par>
                              <p:par>
                                <p:cTn id="30" presetID="18" presetClass="entr" presetSubtype="12"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strips(downLeft)">
                                      <p:cBhvr>
                                        <p:cTn id="32" dur="500"/>
                                        <p:tgtEl>
                                          <p:spTgt spid="26"/>
                                        </p:tgtEl>
                                      </p:cBhvr>
                                    </p:animEffect>
                                  </p:childTnLst>
                                </p:cTn>
                              </p:par>
                              <p:par>
                                <p:cTn id="33" presetID="18" presetClass="entr" presetSubtype="1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strips(downLeft)">
                                      <p:cBhvr>
                                        <p:cTn id="35" dur="500"/>
                                        <p:tgtEl>
                                          <p:spTgt spid="15"/>
                                        </p:tgtEl>
                                      </p:cBhvr>
                                    </p:animEffect>
                                  </p:childTnLst>
                                </p:cTn>
                              </p:par>
                            </p:childTnLst>
                          </p:cTn>
                        </p:par>
                      </p:childTnLst>
                    </p:cTn>
                  </p:par>
                </p:childTnLst>
              </p:cTn>
              <p:nextCondLst>
                <p:cond evt="onClick" delay="0">
                  <p:tgtEl>
                    <p:spTgt spid="17"/>
                  </p:tgtEl>
                </p:cond>
              </p:nextCondLst>
            </p:seq>
            <p:seq concurrent="1" nextAc="seek">
              <p:cTn id="36" restart="whenNotActive" fill="hold" evtFilter="cancelBubble" nodeType="interactiveSeq">
                <p:stCondLst>
                  <p:cond evt="onClick" delay="0">
                    <p:tgtEl>
                      <p:spTgt spid="27"/>
                    </p:tgtEl>
                  </p:cond>
                </p:stCondLst>
                <p:endSync evt="end" delay="0">
                  <p:rtn val="all"/>
                </p:endSync>
                <p:childTnLst>
                  <p:par>
                    <p:cTn id="37" fill="hold">
                      <p:stCondLst>
                        <p:cond delay="0"/>
                      </p:stCondLst>
                      <p:childTnLst>
                        <p:par>
                          <p:cTn id="38" fill="hold">
                            <p:stCondLst>
                              <p:cond delay="0"/>
                            </p:stCondLst>
                            <p:childTnLst>
                              <p:par>
                                <p:cTn id="39" presetID="18" presetClass="exit" presetSubtype="12" fill="hold" nodeType="clickEffect">
                                  <p:stCondLst>
                                    <p:cond delay="0"/>
                                  </p:stCondLst>
                                  <p:childTnLst>
                                    <p:animEffect transition="out" filter="strips(downLeft)">
                                      <p:cBhvr>
                                        <p:cTn id="40" dur="500"/>
                                        <p:tgtEl>
                                          <p:spTgt spid="27"/>
                                        </p:tgtEl>
                                      </p:cBhvr>
                                    </p:animEffect>
                                    <p:set>
                                      <p:cBhvr>
                                        <p:cTn id="41" dur="1" fill="hold">
                                          <p:stCondLst>
                                            <p:cond delay="499"/>
                                          </p:stCondLst>
                                        </p:cTn>
                                        <p:tgtEl>
                                          <p:spTgt spid="27"/>
                                        </p:tgtEl>
                                        <p:attrNameLst>
                                          <p:attrName>style.visibility</p:attrName>
                                        </p:attrNameLst>
                                      </p:cBhvr>
                                      <p:to>
                                        <p:strVal val="hidden"/>
                                      </p:to>
                                    </p:set>
                                  </p:childTnLst>
                                </p:cTn>
                              </p:par>
                              <p:par>
                                <p:cTn id="42" presetID="18" presetClass="exit" presetSubtype="12" fill="hold" nodeType="withEffect">
                                  <p:stCondLst>
                                    <p:cond delay="0"/>
                                  </p:stCondLst>
                                  <p:childTnLst>
                                    <p:animEffect transition="out" filter="strips(downLeft)">
                                      <p:cBhvr>
                                        <p:cTn id="43" dur="500"/>
                                        <p:tgtEl>
                                          <p:spTgt spid="31"/>
                                        </p:tgtEl>
                                      </p:cBhvr>
                                    </p:animEffect>
                                    <p:set>
                                      <p:cBhvr>
                                        <p:cTn id="44" dur="1" fill="hold">
                                          <p:stCondLst>
                                            <p:cond delay="499"/>
                                          </p:stCondLst>
                                        </p:cTn>
                                        <p:tgtEl>
                                          <p:spTgt spid="31"/>
                                        </p:tgtEl>
                                        <p:attrNameLst>
                                          <p:attrName>style.visibility</p:attrName>
                                        </p:attrNameLst>
                                      </p:cBhvr>
                                      <p:to>
                                        <p:strVal val="hidden"/>
                                      </p:to>
                                    </p:set>
                                  </p:childTnLst>
                                </p:cTn>
                              </p:par>
                              <p:par>
                                <p:cTn id="45" presetID="18" presetClass="exit" presetSubtype="12" fill="hold" grpId="1" nodeType="withEffect">
                                  <p:stCondLst>
                                    <p:cond delay="0"/>
                                  </p:stCondLst>
                                  <p:childTnLst>
                                    <p:animEffect transition="out" filter="strips(downLeft)">
                                      <p:cBhvr>
                                        <p:cTn id="46" dur="500"/>
                                        <p:tgtEl>
                                          <p:spTgt spid="29"/>
                                        </p:tgtEl>
                                      </p:cBhvr>
                                    </p:animEffect>
                                    <p:set>
                                      <p:cBhvr>
                                        <p:cTn id="47" dur="1" fill="hold">
                                          <p:stCondLst>
                                            <p:cond delay="499"/>
                                          </p:stCondLst>
                                        </p:cTn>
                                        <p:tgtEl>
                                          <p:spTgt spid="29"/>
                                        </p:tgtEl>
                                        <p:attrNameLst>
                                          <p:attrName>style.visibility</p:attrName>
                                        </p:attrNameLst>
                                      </p:cBhvr>
                                      <p:to>
                                        <p:strVal val="hidden"/>
                                      </p:to>
                                    </p:set>
                                  </p:childTnLst>
                                </p:cTn>
                              </p:par>
                            </p:childTnLst>
                          </p:cTn>
                        </p:par>
                        <p:par>
                          <p:cTn id="48" fill="hold">
                            <p:stCondLst>
                              <p:cond delay="500"/>
                            </p:stCondLst>
                            <p:childTnLst>
                              <p:par>
                                <p:cTn id="49" presetID="53"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childTnLst>
                          </p:cTn>
                        </p:par>
                        <p:par>
                          <p:cTn id="54" fill="hold">
                            <p:stCondLst>
                              <p:cond delay="1000"/>
                            </p:stCondLst>
                            <p:childTnLst>
                              <p:par>
                                <p:cTn id="55" presetID="27" presetClass="emph" presetSubtype="0" repeatCount="3000" fill="hold" grpId="1" nodeType="afterEffect">
                                  <p:stCondLst>
                                    <p:cond delay="0"/>
                                  </p:stCondLst>
                                  <p:childTnLst>
                                    <p:animClr clrSpc="rgb" dir="cw">
                                      <p:cBhvr override="childStyle">
                                        <p:cTn id="56" dur="250" autoRev="1" fill="hold"/>
                                        <p:tgtEl>
                                          <p:spTgt spid="23"/>
                                        </p:tgtEl>
                                        <p:attrNameLst>
                                          <p:attrName>style.color</p:attrName>
                                        </p:attrNameLst>
                                      </p:cBhvr>
                                      <p:to>
                                        <a:schemeClr val="folHlink"/>
                                      </p:to>
                                    </p:animClr>
                                    <p:animClr clrSpc="rgb" dir="cw">
                                      <p:cBhvr>
                                        <p:cTn id="57" dur="250" autoRev="1" fill="hold"/>
                                        <p:tgtEl>
                                          <p:spTgt spid="23"/>
                                        </p:tgtEl>
                                        <p:attrNameLst>
                                          <p:attrName>fillcolor</p:attrName>
                                        </p:attrNameLst>
                                      </p:cBhvr>
                                      <p:to>
                                        <a:schemeClr val="folHlink"/>
                                      </p:to>
                                    </p:animClr>
                                    <p:set>
                                      <p:cBhvr>
                                        <p:cTn id="58" dur="250" autoRev="1" fill="hold"/>
                                        <p:tgtEl>
                                          <p:spTgt spid="23"/>
                                        </p:tgtEl>
                                        <p:attrNameLst>
                                          <p:attrName>fill.type</p:attrName>
                                        </p:attrNameLst>
                                      </p:cBhvr>
                                      <p:to>
                                        <p:strVal val="solid"/>
                                      </p:to>
                                    </p:set>
                                    <p:set>
                                      <p:cBhvr>
                                        <p:cTn id="59" dur="250" autoRev="1" fill="hold"/>
                                        <p:tgtEl>
                                          <p:spTgt spid="23"/>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60" restart="whenNotActive" fill="hold" evtFilter="cancelBubble" nodeType="interactiveSeq">
                <p:stCondLst>
                  <p:cond evt="onClick" delay="0">
                    <p:tgtEl>
                      <p:spTgt spid="14"/>
                    </p:tgtEl>
                  </p:cond>
                </p:stCondLst>
                <p:endSync evt="end" delay="0">
                  <p:rtn val="all"/>
                </p:endSync>
                <p:childTnLst>
                  <p:par>
                    <p:cTn id="61" fill="hold">
                      <p:stCondLst>
                        <p:cond delay="0"/>
                      </p:stCondLst>
                      <p:childTnLst>
                        <p:par>
                          <p:cTn id="62" fill="hold">
                            <p:stCondLst>
                              <p:cond delay="0"/>
                            </p:stCondLst>
                            <p:childTnLst>
                              <p:par>
                                <p:cTn id="63" presetID="18" presetClass="exit" presetSubtype="12" fill="hold" grpId="1" nodeType="withEffect">
                                  <p:stCondLst>
                                    <p:cond delay="0"/>
                                  </p:stCondLst>
                                  <p:childTnLst>
                                    <p:animEffect transition="out" filter="strips(downLeft)">
                                      <p:cBhvr>
                                        <p:cTn id="64" dur="500"/>
                                        <p:tgtEl>
                                          <p:spTgt spid="15"/>
                                        </p:tgtEl>
                                      </p:cBhvr>
                                    </p:animEffect>
                                    <p:set>
                                      <p:cBhvr>
                                        <p:cTn id="65" dur="1" fill="hold">
                                          <p:stCondLst>
                                            <p:cond delay="499"/>
                                          </p:stCondLst>
                                        </p:cTn>
                                        <p:tgtEl>
                                          <p:spTgt spid="15"/>
                                        </p:tgtEl>
                                        <p:attrNameLst>
                                          <p:attrName>style.visibility</p:attrName>
                                        </p:attrNameLst>
                                      </p:cBhvr>
                                      <p:to>
                                        <p:strVal val="hidden"/>
                                      </p:to>
                                    </p:set>
                                  </p:childTnLst>
                                </p:cTn>
                              </p:par>
                              <p:par>
                                <p:cTn id="66" presetID="18" presetClass="exit" presetSubtype="12" fill="hold" nodeType="withEffect">
                                  <p:stCondLst>
                                    <p:cond delay="0"/>
                                  </p:stCondLst>
                                  <p:childTnLst>
                                    <p:animEffect transition="out" filter="strips(downLeft)">
                                      <p:cBhvr>
                                        <p:cTn id="67" dur="500"/>
                                        <p:tgtEl>
                                          <p:spTgt spid="14"/>
                                        </p:tgtEl>
                                      </p:cBhvr>
                                    </p:animEffect>
                                    <p:set>
                                      <p:cBhvr>
                                        <p:cTn id="68" dur="1" fill="hold">
                                          <p:stCondLst>
                                            <p:cond delay="499"/>
                                          </p:stCondLst>
                                        </p:cTn>
                                        <p:tgtEl>
                                          <p:spTgt spid="14"/>
                                        </p:tgtEl>
                                        <p:attrNameLst>
                                          <p:attrName>style.visibility</p:attrName>
                                        </p:attrNameLst>
                                      </p:cBhvr>
                                      <p:to>
                                        <p:strVal val="hidden"/>
                                      </p:to>
                                    </p:set>
                                  </p:childTnLst>
                                </p:cTn>
                              </p:par>
                              <p:par>
                                <p:cTn id="69" presetID="18" presetClass="exit" presetSubtype="12" fill="hold" nodeType="withEffect">
                                  <p:stCondLst>
                                    <p:cond delay="0"/>
                                  </p:stCondLst>
                                  <p:childTnLst>
                                    <p:animEffect transition="out" filter="strips(downLeft)">
                                      <p:cBhvr>
                                        <p:cTn id="70" dur="500"/>
                                        <p:tgtEl>
                                          <p:spTgt spid="26"/>
                                        </p:tgtEl>
                                      </p:cBhvr>
                                    </p:animEffect>
                                    <p:set>
                                      <p:cBhvr>
                                        <p:cTn id="71" dur="1" fill="hold">
                                          <p:stCondLst>
                                            <p:cond delay="499"/>
                                          </p:stCondLst>
                                        </p:cTn>
                                        <p:tgtEl>
                                          <p:spTgt spid="26"/>
                                        </p:tgtEl>
                                        <p:attrNameLst>
                                          <p:attrName>style.visibility</p:attrName>
                                        </p:attrNameLst>
                                      </p:cBhvr>
                                      <p:to>
                                        <p:strVal val="hidden"/>
                                      </p:to>
                                    </p:set>
                                  </p:childTnLst>
                                </p:cTn>
                              </p:par>
                            </p:childTnLst>
                          </p:cTn>
                        </p:par>
                        <p:par>
                          <p:cTn id="72" fill="hold">
                            <p:stCondLst>
                              <p:cond delay="500"/>
                            </p:stCondLst>
                            <p:childTnLst>
                              <p:par>
                                <p:cTn id="73" presetID="53" presetClass="entr" presetSubtype="0" fill="hold" nodeType="after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childTnLst>
                                </p:cTn>
                              </p:par>
                            </p:childTnLst>
                          </p:cTn>
                        </p:par>
                      </p:childTnLst>
                    </p:cTn>
                  </p:par>
                </p:childTnLst>
              </p:cTn>
              <p:nextCondLst>
                <p:cond evt="onClick" delay="0">
                  <p:tgtEl>
                    <p:spTgt spid="14"/>
                  </p:tgtEl>
                </p:cond>
              </p:nextCondLst>
            </p:seq>
          </p:childTnLst>
        </p:cTn>
      </p:par>
    </p:tnLst>
    <p:bldLst>
      <p:bldP spid="29" grpId="1" animBg="1"/>
      <p:bldP spid="15" grpId="1" animBg="1"/>
      <p:bldP spid="22" grpId="0" animBg="1"/>
      <p:bldP spid="22" grpId="1" animBg="1"/>
      <p:bldP spid="23" grpId="0" animBg="1"/>
      <p:bldP spid="23" grpId="1" animBg="1"/>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481" name="Рисунок 18" descr="04-vi.jpg"/>
          <p:cNvPicPr>
            <a:picLocks noChangeAspect="1"/>
          </p:cNvPicPr>
          <p:nvPr/>
        </p:nvPicPr>
        <p:blipFill>
          <a:blip r:embed="rId2" cstate="email">
            <a:lum bright="24000" contrast="-14000"/>
          </a:blip>
          <a:srcRect/>
          <a:stretch>
            <a:fillRect/>
          </a:stretch>
        </p:blipFill>
        <p:spPr bwMode="auto">
          <a:xfrm>
            <a:off x="0" y="0"/>
            <a:ext cx="9144000" cy="6858000"/>
          </a:xfrm>
          <a:prstGeom prst="rect">
            <a:avLst/>
          </a:prstGeom>
          <a:noFill/>
          <a:ln w="9525">
            <a:noFill/>
            <a:miter lim="800000"/>
            <a:headEnd/>
            <a:tailEnd/>
          </a:ln>
        </p:spPr>
      </p:pic>
      <p:pic>
        <p:nvPicPr>
          <p:cNvPr id="3" name="Рисунок 2" descr="Orenburgskaya_Obl.jpg"/>
          <p:cNvPicPr>
            <a:picLocks noChangeAspect="1"/>
          </p:cNvPicPr>
          <p:nvPr/>
        </p:nvPicPr>
        <p:blipFill>
          <a:blip r:embed="rId3" cstate="email"/>
          <a:stretch>
            <a:fillRect/>
          </a:stretch>
        </p:blipFill>
        <p:spPr>
          <a:xfrm>
            <a:off x="0" y="0"/>
            <a:ext cx="4564063" cy="2852738"/>
          </a:xfrm>
          <a:prstGeom prst="rect">
            <a:avLst/>
          </a:prstGeom>
          <a:ln>
            <a:noFill/>
          </a:ln>
          <a:effectLst>
            <a:outerShdw blurRad="190500" algn="tl" rotWithShape="0">
              <a:srgbClr val="000000">
                <a:alpha val="70000"/>
              </a:srgbClr>
            </a:outerShdw>
          </a:effectLst>
        </p:spPr>
      </p:pic>
      <p:sp>
        <p:nvSpPr>
          <p:cNvPr id="7" name="Прямоугольник 6"/>
          <p:cNvSpPr/>
          <p:nvPr/>
        </p:nvSpPr>
        <p:spPr>
          <a:xfrm>
            <a:off x="179512" y="188640"/>
            <a:ext cx="3384376" cy="980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Ландшафтные </a:t>
            </a:r>
          </a:p>
          <a:p>
            <a:pPr fontAlgn="auto">
              <a:spcBef>
                <a:spcPts val="0"/>
              </a:spcBef>
              <a:spcAft>
                <a:spcPts val="0"/>
              </a:spcAft>
              <a:defRPr/>
            </a:pP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памятники </a:t>
            </a:r>
          </a:p>
        </p:txBody>
      </p:sp>
      <p:sp>
        <p:nvSpPr>
          <p:cNvPr id="29" name="Прямоугольник 28"/>
          <p:cNvSpPr/>
          <p:nvPr/>
        </p:nvSpPr>
        <p:spPr>
          <a:xfrm>
            <a:off x="250825" y="3624263"/>
            <a:ext cx="8642350" cy="2852737"/>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sz="2800" b="1" dirty="0">
              <a:solidFill>
                <a:schemeClr val="tx1"/>
              </a:solidFill>
              <a:latin typeface="Monotype Corsiva" pitchFamily="66" charset="0"/>
            </a:endParaRPr>
          </a:p>
          <a:p>
            <a:pPr algn="ctr" fontAlgn="auto">
              <a:spcBef>
                <a:spcPts val="0"/>
              </a:spcBef>
              <a:spcAft>
                <a:spcPts val="0"/>
              </a:spcAft>
              <a:defRPr/>
            </a:pPr>
            <a:r>
              <a:rPr lang="ru-RU" sz="2800" b="1" dirty="0" err="1">
                <a:solidFill>
                  <a:schemeClr val="tx1"/>
                </a:solidFill>
                <a:latin typeface="Monotype Corsiva" pitchFamily="66" charset="0"/>
              </a:rPr>
              <a:t>Арапова</a:t>
            </a:r>
            <a:r>
              <a:rPr lang="ru-RU" sz="2800" b="1" dirty="0">
                <a:solidFill>
                  <a:schemeClr val="tx1"/>
                </a:solidFill>
                <a:latin typeface="Monotype Corsiva" pitchFamily="66" charset="0"/>
              </a:rPr>
              <a:t> гора -  Медвежий лоб</a:t>
            </a:r>
            <a:endParaRPr lang="ru-RU" sz="2000" dirty="0">
              <a:solidFill>
                <a:schemeClr val="tx1"/>
              </a:solidFill>
            </a:endParaRPr>
          </a:p>
          <a:p>
            <a:pPr algn="ctr" fontAlgn="auto">
              <a:spcBef>
                <a:spcPts val="0"/>
              </a:spcBef>
              <a:spcAft>
                <a:spcPts val="0"/>
              </a:spcAft>
              <a:defRPr/>
            </a:pPr>
            <a:r>
              <a:rPr lang="ru-RU" sz="2000" dirty="0">
                <a:solidFill>
                  <a:schemeClr val="tx1"/>
                </a:solidFill>
              </a:rPr>
              <a:t>расположена в верховьях реки Самары, имеет высоту  405 м. С этой вершины открывается величественная панорама оренбургских степей.  Медвежий Лоб — обширный </a:t>
            </a:r>
            <a:r>
              <a:rPr lang="ru-RU" sz="2000" dirty="0" err="1">
                <a:solidFill>
                  <a:schemeClr val="tx1"/>
                </a:solidFill>
              </a:rPr>
              <a:t>сыртово-холмистый</a:t>
            </a:r>
            <a:r>
              <a:rPr lang="ru-RU" sz="2000" dirty="0">
                <a:solidFill>
                  <a:schemeClr val="tx1"/>
                </a:solidFill>
              </a:rPr>
              <a:t> массив с несколькими увалами и сопками, на котором выделяется несколько урочищ. Огромными глыбами кварцитов и их развалами усыпана вершина горы и ее западные склоны.</a:t>
            </a:r>
          </a:p>
          <a:p>
            <a:pPr algn="ctr" fontAlgn="auto">
              <a:spcBef>
                <a:spcPts val="0"/>
              </a:spcBef>
              <a:spcAft>
                <a:spcPts val="0"/>
              </a:spcAft>
              <a:defRPr/>
            </a:pPr>
            <a:endParaRPr lang="ru-RU" sz="2000" dirty="0"/>
          </a:p>
          <a:p>
            <a:pPr algn="ctr" fontAlgn="auto">
              <a:spcBef>
                <a:spcPts val="0"/>
              </a:spcBef>
              <a:spcAft>
                <a:spcPts val="0"/>
              </a:spcAft>
              <a:defRPr/>
            </a:pPr>
            <a:endParaRPr lang="ru-RU" sz="2000" dirty="0">
              <a:solidFill>
                <a:schemeClr val="tx1"/>
              </a:solidFill>
            </a:endParaRPr>
          </a:p>
        </p:txBody>
      </p:sp>
      <p:sp>
        <p:nvSpPr>
          <p:cNvPr id="17" name="Скругленный прямоугольник 16"/>
          <p:cNvSpPr/>
          <p:nvPr/>
        </p:nvSpPr>
        <p:spPr>
          <a:xfrm>
            <a:off x="2771775" y="765175"/>
            <a:ext cx="863600" cy="863600"/>
          </a:xfrm>
          <a:prstGeom prst="roundRect">
            <a:avLst/>
          </a:prstGeom>
          <a:blipFill>
            <a:blip r:embed="rId4" cstate="email"/>
            <a:stretch>
              <a:fillRect/>
            </a:stretch>
          </a:blipFill>
          <a:ln w="19050">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7" name="Рисунок 26">
            <a:hlinkClick r:id="rId5" action="ppaction://hlinksldjump" tooltip="вид с горы Медвежий лоб"/>
          </p:cNvPr>
          <p:cNvPicPr/>
          <p:nvPr/>
        </p:nvPicPr>
        <p:blipFill>
          <a:blip r:embed="rId6" cstate="email"/>
          <a:srcRect/>
          <a:stretch>
            <a:fillRect/>
          </a:stretch>
        </p:blipFill>
        <p:spPr bwMode="auto">
          <a:xfrm>
            <a:off x="3348038" y="241300"/>
            <a:ext cx="5472112" cy="3673475"/>
          </a:xfrm>
          <a:prstGeom prst="rect">
            <a:avLst/>
          </a:prstGeom>
          <a:ln>
            <a:solidFill>
              <a:schemeClr val="bg2">
                <a:lumMod val="50000"/>
              </a:schemeClr>
            </a:solidFill>
          </a:ln>
          <a:effectLst/>
        </p:spPr>
      </p:pic>
      <p:sp>
        <p:nvSpPr>
          <p:cNvPr id="22" name="Блок-схема: узел 21"/>
          <p:cNvSpPr/>
          <p:nvPr/>
        </p:nvSpPr>
        <p:spPr>
          <a:xfrm>
            <a:off x="1258888" y="1484313"/>
            <a:ext cx="360362" cy="360362"/>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Прямоугольник 14"/>
          <p:cNvSpPr/>
          <p:nvPr/>
        </p:nvSpPr>
        <p:spPr>
          <a:xfrm>
            <a:off x="0" y="3689350"/>
            <a:ext cx="9144000" cy="3168650"/>
          </a:xfrm>
          <a:prstGeom prst="rect">
            <a:avLst/>
          </a:prstGeom>
          <a:solidFill>
            <a:schemeClr val="bg2">
              <a:lumMod val="9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dirty="0">
                <a:solidFill>
                  <a:schemeClr val="tx1"/>
                </a:solidFill>
              </a:rPr>
              <a:t> </a:t>
            </a:r>
          </a:p>
          <a:p>
            <a:pPr algn="ctr" fontAlgn="auto">
              <a:spcBef>
                <a:spcPts val="0"/>
              </a:spcBef>
              <a:spcAft>
                <a:spcPts val="0"/>
              </a:spcAft>
              <a:defRPr/>
            </a:pPr>
            <a:endParaRPr lang="ru-RU" sz="2400" b="1" dirty="0">
              <a:solidFill>
                <a:schemeClr val="tx1"/>
              </a:solidFill>
              <a:latin typeface="Monotype Corsiva" pitchFamily="66" charset="0"/>
            </a:endParaRPr>
          </a:p>
          <a:p>
            <a:pPr algn="ctr" fontAlgn="auto">
              <a:spcBef>
                <a:spcPts val="0"/>
              </a:spcBef>
              <a:spcAft>
                <a:spcPts val="0"/>
              </a:spcAft>
              <a:defRPr/>
            </a:pPr>
            <a:r>
              <a:rPr lang="ru-RU" sz="2400" b="1" dirty="0">
                <a:solidFill>
                  <a:schemeClr val="tx1"/>
                </a:solidFill>
                <a:latin typeface="Monotype Corsiva" pitchFamily="66" charset="0"/>
              </a:rPr>
              <a:t>                                                         Карагайский бор</a:t>
            </a:r>
          </a:p>
          <a:p>
            <a:pPr algn="ctr" fontAlgn="auto">
              <a:spcBef>
                <a:spcPts val="0"/>
              </a:spcBef>
              <a:spcAft>
                <a:spcPts val="0"/>
              </a:spcAft>
              <a:defRPr/>
            </a:pPr>
            <a:r>
              <a:rPr lang="ru-RU" sz="2000" dirty="0">
                <a:solidFill>
                  <a:schemeClr val="tx1"/>
                </a:solidFill>
              </a:rPr>
              <a:t>Ландшафтный  памятник представляет собой изреженный сосновый бор на скальных выходах. Лесной массив занимает скалистые берега реки </a:t>
            </a:r>
            <a:r>
              <a:rPr lang="ru-RU" sz="2000" dirty="0" err="1">
                <a:solidFill>
                  <a:schemeClr val="tx1"/>
                </a:solidFill>
              </a:rPr>
              <a:t>Губерли</a:t>
            </a:r>
            <a:r>
              <a:rPr lang="ru-RU" sz="2000" dirty="0">
                <a:solidFill>
                  <a:schemeClr val="tx1"/>
                </a:solidFill>
              </a:rPr>
              <a:t>, образующей горное ущелье, которое тянется почти на 20 км. Глыбы скал покрыты накипными лишайниками, зелеными подушками мхов, папоротником, пузырником ломким. В районе Карагая </a:t>
            </a:r>
            <a:r>
              <a:rPr lang="ru-RU" sz="2000" dirty="0" err="1">
                <a:solidFill>
                  <a:schemeClr val="tx1"/>
                </a:solidFill>
              </a:rPr>
              <a:t>Губерля</a:t>
            </a:r>
            <a:r>
              <a:rPr lang="ru-RU" sz="2000" dirty="0">
                <a:solidFill>
                  <a:schemeClr val="tx1"/>
                </a:solidFill>
              </a:rPr>
              <a:t> имеет характер настоящей горной речки. Она бежит между скал, то образуя маленькие водопады, то разливаясь в живописные плесы, то полностью скрываясь между деревьями и огромными камнями.</a:t>
            </a:r>
          </a:p>
          <a:p>
            <a:pPr algn="ctr" fontAlgn="auto">
              <a:spcBef>
                <a:spcPts val="0"/>
              </a:spcBef>
              <a:spcAft>
                <a:spcPts val="0"/>
              </a:spcAft>
              <a:defRPr/>
            </a:pPr>
            <a:r>
              <a:rPr lang="ru-RU" sz="2000" b="1" dirty="0">
                <a:solidFill>
                  <a:schemeClr val="tx1"/>
                </a:solidFill>
                <a:latin typeface="Monotype Corsiva" pitchFamily="66" charset="0"/>
              </a:rPr>
              <a:t>  </a:t>
            </a:r>
          </a:p>
          <a:p>
            <a:pPr algn="ctr" fontAlgn="auto">
              <a:spcBef>
                <a:spcPts val="0"/>
              </a:spcBef>
              <a:spcAft>
                <a:spcPts val="0"/>
              </a:spcAft>
              <a:defRPr/>
            </a:pPr>
            <a:r>
              <a:rPr lang="ru-RU" sz="2000" dirty="0"/>
              <a:t/>
            </a:r>
            <a:br>
              <a:rPr lang="ru-RU" sz="2000" dirty="0"/>
            </a:br>
            <a:endParaRPr lang="ru-RU" sz="2000" dirty="0"/>
          </a:p>
        </p:txBody>
      </p:sp>
      <p:sp>
        <p:nvSpPr>
          <p:cNvPr id="23" name="Блок-схема: узел 22"/>
          <p:cNvSpPr/>
          <p:nvPr/>
        </p:nvSpPr>
        <p:spPr>
          <a:xfrm>
            <a:off x="2987675" y="1844675"/>
            <a:ext cx="360363" cy="360363"/>
          </a:xfrm>
          <a:prstGeom prst="flowChartConnector">
            <a:avLst/>
          </a:prstGeom>
          <a:gradFill flip="none" rotWithShape="1">
            <a:gsLst>
              <a:gs pos="0">
                <a:srgbClr val="CCCCFF"/>
              </a:gs>
              <a:gs pos="17999">
                <a:srgbClr val="99CCFF"/>
              </a:gs>
              <a:gs pos="36000">
                <a:srgbClr val="9966FF"/>
              </a:gs>
              <a:gs pos="61000">
                <a:srgbClr val="CC99FF"/>
              </a:gs>
              <a:gs pos="82001">
                <a:srgbClr val="99CCFF"/>
              </a:gs>
              <a:gs pos="100000">
                <a:srgbClr val="CCCCFF"/>
              </a:gs>
            </a:gsLst>
            <a:lin ang="8100000" scaled="0"/>
            <a:tileRect/>
          </a:gra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21" name="Содержимое 5" descr="Букабайские изваяния.jpg">
            <a:hlinkClick r:id="rId5" action="ppaction://hlinksldjump" tooltip="Карагай красив не только летом!"/>
          </p:cNvPr>
          <p:cNvPicPr>
            <a:picLocks noChangeAspect="1"/>
          </p:cNvPicPr>
          <p:nvPr/>
        </p:nvPicPr>
        <p:blipFill>
          <a:blip r:embed="rId7" cstate="email"/>
          <a:stretch>
            <a:fillRect/>
          </a:stretch>
        </p:blipFill>
        <p:spPr>
          <a:xfrm>
            <a:off x="323850" y="2133600"/>
            <a:ext cx="2519363" cy="1889125"/>
          </a:xfrm>
          <a:prstGeom prst="rect">
            <a:avLst/>
          </a:prstGeom>
          <a:blipFill>
            <a:blip r:embed="rId8"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pic>
        <p:nvPicPr>
          <p:cNvPr id="14" name="Содержимое 5" descr="Букабайские изваяния.jpg"/>
          <p:cNvPicPr>
            <a:picLocks noChangeAspect="1"/>
          </p:cNvPicPr>
          <p:nvPr/>
        </p:nvPicPr>
        <p:blipFill>
          <a:blip r:embed="rId9" cstate="email"/>
          <a:stretch>
            <a:fillRect/>
          </a:stretch>
        </p:blipFill>
        <p:spPr>
          <a:xfrm>
            <a:off x="5210175" y="404813"/>
            <a:ext cx="3840163" cy="3168650"/>
          </a:xfrm>
          <a:prstGeom prst="rect">
            <a:avLst/>
          </a:prstGeom>
          <a:blipFill>
            <a:blip r:embed="rId10"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pic>
        <p:nvPicPr>
          <p:cNvPr id="26" name="Содержимое 5" descr="Букабайские изваяния.jpg">
            <a:hlinkClick r:id="rId5" action="ppaction://hlinksldjump" tooltip="водопадик на Губерле"/>
          </p:cNvPr>
          <p:cNvPicPr>
            <a:picLocks noChangeAspect="1"/>
          </p:cNvPicPr>
          <p:nvPr/>
        </p:nvPicPr>
        <p:blipFill>
          <a:blip r:embed="rId11" cstate="email"/>
          <a:stretch>
            <a:fillRect/>
          </a:stretch>
        </p:blipFill>
        <p:spPr>
          <a:xfrm>
            <a:off x="2617788" y="260350"/>
            <a:ext cx="2476500" cy="3538538"/>
          </a:xfrm>
          <a:prstGeom prst="rect">
            <a:avLst/>
          </a:prstGeom>
          <a:blipFill>
            <a:blip r:embed="rId12" cstate="email"/>
            <a:stretch>
              <a:fillRect/>
            </a:stretch>
          </a:blipFill>
          <a:ln>
            <a:solidFill>
              <a:schemeClr val="bg2">
                <a:lumMod val="50000"/>
              </a:schemeClr>
            </a:solidFill>
          </a:ln>
          <a:effectLst>
            <a:outerShdw blurRad="292100" dist="139700" dir="2700000" algn="tl" rotWithShape="0">
              <a:srgbClr val="333333">
                <a:alpha val="65000"/>
              </a:srgbClr>
            </a:outerShdw>
          </a:effectLst>
        </p:spPr>
      </p:pic>
      <p:sp>
        <p:nvSpPr>
          <p:cNvPr id="16" name="Блок-схема: знак завершения 15">
            <a:hlinkClick r:id="rId13" action="ppaction://hlinksldjump"/>
          </p:cNvPr>
          <p:cNvSpPr/>
          <p:nvPr/>
        </p:nvSpPr>
        <p:spPr>
          <a:xfrm>
            <a:off x="7452320" y="6165304"/>
            <a:ext cx="1368152" cy="432048"/>
          </a:xfrm>
          <a:prstGeom prst="flowChartTerminator">
            <a:avLst/>
          </a:prstGeom>
          <a:ln/>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ru-RU" b="1" dirty="0">
                <a:solidFill>
                  <a:schemeClr val="tx1"/>
                </a:solidFill>
              </a:rPr>
              <a:t>К списку</a:t>
            </a:r>
            <a:r>
              <a:rPr lang="ru-RU" dirty="0"/>
              <a:t> </a:t>
            </a:r>
          </a:p>
        </p:txBody>
      </p:sp>
    </p:spTree>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17"/>
                    </p:tgtEl>
                  </p:cond>
                </p:stCondLst>
                <p:endSync evt="end" delay="0">
                  <p:rtn val="all"/>
                </p:endSync>
                <p:childTnLst>
                  <p:par>
                    <p:cTn id="3" fill="hold">
                      <p:stCondLst>
                        <p:cond delay="0"/>
                      </p:stCondLst>
                      <p:childTnLst>
                        <p:par>
                          <p:cTn id="4" fill="hold">
                            <p:stCondLst>
                              <p:cond delay="0"/>
                            </p:stCondLst>
                            <p:childTnLst>
                              <p:par>
                                <p:cTn id="5" presetID="53" presetClass="entr" presetSubtype="0" fill="hold" grpId="1"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27" presetClass="emph" presetSubtype="0" repeatCount="3000" fill="hold" grpId="0" nodeType="withEffect">
                                  <p:stCondLst>
                                    <p:cond delay="0"/>
                                  </p:stCondLst>
                                  <p:childTnLst>
                                    <p:animClr clrSpc="rgb" dir="cw">
                                      <p:cBhvr override="childStyle">
                                        <p:cTn id="11" dur="250" autoRev="1" fill="hold"/>
                                        <p:tgtEl>
                                          <p:spTgt spid="22"/>
                                        </p:tgtEl>
                                        <p:attrNameLst>
                                          <p:attrName>style.color</p:attrName>
                                        </p:attrNameLst>
                                      </p:cBhvr>
                                      <p:to>
                                        <a:schemeClr val="folHlink"/>
                                      </p:to>
                                    </p:animClr>
                                    <p:animClr clrSpc="rgb" dir="cw">
                                      <p:cBhvr>
                                        <p:cTn id="12" dur="250" autoRev="1" fill="hold"/>
                                        <p:tgtEl>
                                          <p:spTgt spid="22"/>
                                        </p:tgtEl>
                                        <p:attrNameLst>
                                          <p:attrName>fillcolor</p:attrName>
                                        </p:attrNameLst>
                                      </p:cBhvr>
                                      <p:to>
                                        <a:schemeClr val="folHlink"/>
                                      </p:to>
                                    </p:animClr>
                                    <p:set>
                                      <p:cBhvr>
                                        <p:cTn id="13" dur="250" autoRev="1" fill="hold"/>
                                        <p:tgtEl>
                                          <p:spTgt spid="22"/>
                                        </p:tgtEl>
                                        <p:attrNameLst>
                                          <p:attrName>fill.type</p:attrName>
                                        </p:attrNameLst>
                                      </p:cBhvr>
                                      <p:to>
                                        <p:strVal val="solid"/>
                                      </p:to>
                                    </p:set>
                                    <p:set>
                                      <p:cBhvr>
                                        <p:cTn id="14" dur="250" autoRev="1" fill="hold"/>
                                        <p:tgtEl>
                                          <p:spTgt spid="22"/>
                                        </p:tgtEl>
                                        <p:attrNameLst>
                                          <p:attrName>fill.on</p:attrName>
                                        </p:attrNameLst>
                                      </p:cBhvr>
                                      <p:to>
                                        <p:strVal val="true"/>
                                      </p:to>
                                    </p:set>
                                  </p:childTnLst>
                                </p:cTn>
                              </p:par>
                            </p:childTnLst>
                          </p:cTn>
                        </p:par>
                        <p:par>
                          <p:cTn id="15" fill="hold">
                            <p:stCondLst>
                              <p:cond delay="1500"/>
                            </p:stCondLst>
                            <p:childTnLst>
                              <p:par>
                                <p:cTn id="16" presetID="18" presetClass="entr" presetSubtype="12"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strips(downLeft)">
                                      <p:cBhvr>
                                        <p:cTn id="18" dur="500"/>
                                        <p:tgtEl>
                                          <p:spTgt spid="27"/>
                                        </p:tgtEl>
                                      </p:cBhvr>
                                    </p:animEffect>
                                  </p:childTnLst>
                                </p:cTn>
                              </p:par>
                              <p:par>
                                <p:cTn id="19" presetID="18" presetClass="entr" presetSubtype="12"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strips(downLeft)">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strips(downLeft)">
                                      <p:cBhvr>
                                        <p:cTn id="26" dur="500"/>
                                        <p:tgtEl>
                                          <p:spTgt spid="14"/>
                                        </p:tgtEl>
                                      </p:cBhvr>
                                    </p:animEffect>
                                  </p:childTnLst>
                                </p:cTn>
                              </p:par>
                              <p:par>
                                <p:cTn id="27" presetID="18" presetClass="entr" presetSubtype="12"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strips(downLeft)">
                                      <p:cBhvr>
                                        <p:cTn id="29" dur="500"/>
                                        <p:tgtEl>
                                          <p:spTgt spid="26"/>
                                        </p:tgtEl>
                                      </p:cBhvr>
                                    </p:animEffect>
                                  </p:childTnLst>
                                </p:cTn>
                              </p:par>
                              <p:par>
                                <p:cTn id="30" presetID="18" presetClass="entr" presetSubtype="12"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strips(downLeft)">
                                      <p:cBhvr>
                                        <p:cTn id="32" dur="500"/>
                                        <p:tgtEl>
                                          <p:spTgt spid="21"/>
                                        </p:tgtEl>
                                      </p:cBhvr>
                                    </p:animEffect>
                                  </p:childTnLst>
                                </p:cTn>
                              </p:par>
                              <p:par>
                                <p:cTn id="33" presetID="18" presetClass="entr" presetSubtype="12"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strips(downLeft)">
                                      <p:cBhvr>
                                        <p:cTn id="35" dur="500"/>
                                        <p:tgtEl>
                                          <p:spTgt spid="15"/>
                                        </p:tgtEl>
                                      </p:cBhvr>
                                    </p:animEffect>
                                  </p:childTnLst>
                                </p:cTn>
                              </p:par>
                            </p:childTnLst>
                          </p:cTn>
                        </p:par>
                      </p:childTnLst>
                    </p:cTn>
                  </p:par>
                </p:childTnLst>
              </p:cTn>
              <p:nextCondLst>
                <p:cond evt="onClick" delay="0">
                  <p:tgtEl>
                    <p:spTgt spid="17"/>
                  </p:tgtEl>
                </p:cond>
              </p:nextCondLst>
            </p:seq>
            <p:seq concurrent="1" nextAc="seek">
              <p:cTn id="36" restart="whenNotActive" fill="hold" evtFilter="cancelBubble" nodeType="interactiveSeq">
                <p:stCondLst>
                  <p:cond evt="onClick" delay="0">
                    <p:tgtEl>
                      <p:spTgt spid="27"/>
                    </p:tgtEl>
                  </p:cond>
                </p:stCondLst>
                <p:endSync evt="end" delay="0">
                  <p:rtn val="all"/>
                </p:endSync>
                <p:childTnLst>
                  <p:par>
                    <p:cTn id="37" fill="hold">
                      <p:stCondLst>
                        <p:cond delay="0"/>
                      </p:stCondLst>
                      <p:childTnLst>
                        <p:par>
                          <p:cTn id="38" fill="hold">
                            <p:stCondLst>
                              <p:cond delay="0"/>
                            </p:stCondLst>
                            <p:childTnLst>
                              <p:par>
                                <p:cTn id="39" presetID="18" presetClass="exit" presetSubtype="12" fill="hold" nodeType="clickEffect">
                                  <p:stCondLst>
                                    <p:cond delay="0"/>
                                  </p:stCondLst>
                                  <p:childTnLst>
                                    <p:animEffect transition="out" filter="strips(downLeft)">
                                      <p:cBhvr>
                                        <p:cTn id="40" dur="500"/>
                                        <p:tgtEl>
                                          <p:spTgt spid="27"/>
                                        </p:tgtEl>
                                      </p:cBhvr>
                                    </p:animEffect>
                                    <p:set>
                                      <p:cBhvr>
                                        <p:cTn id="41" dur="1" fill="hold">
                                          <p:stCondLst>
                                            <p:cond delay="499"/>
                                          </p:stCondLst>
                                        </p:cTn>
                                        <p:tgtEl>
                                          <p:spTgt spid="27"/>
                                        </p:tgtEl>
                                        <p:attrNameLst>
                                          <p:attrName>style.visibility</p:attrName>
                                        </p:attrNameLst>
                                      </p:cBhvr>
                                      <p:to>
                                        <p:strVal val="hidden"/>
                                      </p:to>
                                    </p:set>
                                  </p:childTnLst>
                                </p:cTn>
                              </p:par>
                              <p:par>
                                <p:cTn id="42" presetID="18" presetClass="exit" presetSubtype="12" fill="hold" grpId="0" nodeType="withEffect">
                                  <p:stCondLst>
                                    <p:cond delay="0"/>
                                  </p:stCondLst>
                                  <p:childTnLst>
                                    <p:animEffect transition="out" filter="strips(downLeft)">
                                      <p:cBhvr>
                                        <p:cTn id="43" dur="500"/>
                                        <p:tgtEl>
                                          <p:spTgt spid="29"/>
                                        </p:tgtEl>
                                      </p:cBhvr>
                                    </p:animEffect>
                                    <p:set>
                                      <p:cBhvr>
                                        <p:cTn id="44" dur="1" fill="hold">
                                          <p:stCondLst>
                                            <p:cond delay="499"/>
                                          </p:stCondLst>
                                        </p:cTn>
                                        <p:tgtEl>
                                          <p:spTgt spid="29"/>
                                        </p:tgtEl>
                                        <p:attrNameLst>
                                          <p:attrName>style.visibility</p:attrName>
                                        </p:attrNameLst>
                                      </p:cBhvr>
                                      <p:to>
                                        <p:strVal val="hidden"/>
                                      </p:to>
                                    </p:set>
                                  </p:childTnLst>
                                </p:cTn>
                              </p:par>
                            </p:childTnLst>
                          </p:cTn>
                        </p:par>
                        <p:par>
                          <p:cTn id="45" fill="hold">
                            <p:stCondLst>
                              <p:cond delay="500"/>
                            </p:stCondLst>
                            <p:childTnLst>
                              <p:par>
                                <p:cTn id="46" presetID="53"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par>
                          <p:cTn id="51" fill="hold">
                            <p:stCondLst>
                              <p:cond delay="1000"/>
                            </p:stCondLst>
                            <p:childTnLst>
                              <p:par>
                                <p:cTn id="52" presetID="27" presetClass="emph" presetSubtype="0" repeatCount="3000" fill="hold" grpId="1" nodeType="afterEffect">
                                  <p:stCondLst>
                                    <p:cond delay="0"/>
                                  </p:stCondLst>
                                  <p:childTnLst>
                                    <p:animClr clrSpc="rgb" dir="cw">
                                      <p:cBhvr override="childStyle">
                                        <p:cTn id="53" dur="250" autoRev="1" fill="hold"/>
                                        <p:tgtEl>
                                          <p:spTgt spid="23"/>
                                        </p:tgtEl>
                                        <p:attrNameLst>
                                          <p:attrName>style.color</p:attrName>
                                        </p:attrNameLst>
                                      </p:cBhvr>
                                      <p:to>
                                        <a:schemeClr val="folHlink"/>
                                      </p:to>
                                    </p:animClr>
                                    <p:animClr clrSpc="rgb" dir="cw">
                                      <p:cBhvr>
                                        <p:cTn id="54" dur="250" autoRev="1" fill="hold"/>
                                        <p:tgtEl>
                                          <p:spTgt spid="23"/>
                                        </p:tgtEl>
                                        <p:attrNameLst>
                                          <p:attrName>fillcolor</p:attrName>
                                        </p:attrNameLst>
                                      </p:cBhvr>
                                      <p:to>
                                        <a:schemeClr val="folHlink"/>
                                      </p:to>
                                    </p:animClr>
                                    <p:set>
                                      <p:cBhvr>
                                        <p:cTn id="55" dur="250" autoRev="1" fill="hold"/>
                                        <p:tgtEl>
                                          <p:spTgt spid="23"/>
                                        </p:tgtEl>
                                        <p:attrNameLst>
                                          <p:attrName>fill.type</p:attrName>
                                        </p:attrNameLst>
                                      </p:cBhvr>
                                      <p:to>
                                        <p:strVal val="solid"/>
                                      </p:to>
                                    </p:set>
                                    <p:set>
                                      <p:cBhvr>
                                        <p:cTn id="56" dur="250" autoRev="1" fill="hold"/>
                                        <p:tgtEl>
                                          <p:spTgt spid="23"/>
                                        </p:tgtEl>
                                        <p:attrNameLst>
                                          <p:attrName>fill.on</p:attrName>
                                        </p:attrNameLst>
                                      </p:cBhvr>
                                      <p:to>
                                        <p:strVal val="true"/>
                                      </p:to>
                                    </p:set>
                                  </p:childTnLst>
                                </p:cTn>
                              </p:par>
                            </p:childTnLst>
                          </p:cTn>
                        </p:par>
                      </p:childTnLst>
                    </p:cTn>
                  </p:par>
                </p:childTnLst>
              </p:cTn>
              <p:nextCondLst>
                <p:cond evt="onClick" delay="0">
                  <p:tgtEl>
                    <p:spTgt spid="27"/>
                  </p:tgtEl>
                </p:cond>
              </p:nextCondLst>
            </p:seq>
            <p:seq concurrent="1" nextAc="seek">
              <p:cTn id="57" restart="whenNotActive" fill="hold" evtFilter="cancelBubble" nodeType="interactiveSeq">
                <p:stCondLst>
                  <p:cond evt="onClick" delay="0">
                    <p:tgtEl>
                      <p:spTgt spid="14"/>
                    </p:tgtEl>
                  </p:cond>
                </p:stCondLst>
                <p:endSync evt="end" delay="0">
                  <p:rtn val="all"/>
                </p:endSync>
                <p:childTnLst>
                  <p:par>
                    <p:cTn id="58" fill="hold">
                      <p:stCondLst>
                        <p:cond delay="0"/>
                      </p:stCondLst>
                      <p:childTnLst>
                        <p:par>
                          <p:cTn id="59" fill="hold">
                            <p:stCondLst>
                              <p:cond delay="0"/>
                            </p:stCondLst>
                            <p:childTnLst>
                              <p:par>
                                <p:cTn id="60" presetID="18" presetClass="exit" presetSubtype="12" fill="hold" grpId="0" nodeType="withEffect">
                                  <p:stCondLst>
                                    <p:cond delay="0"/>
                                  </p:stCondLst>
                                  <p:childTnLst>
                                    <p:animEffect transition="out" filter="strips(downLeft)">
                                      <p:cBhvr>
                                        <p:cTn id="61" dur="500"/>
                                        <p:tgtEl>
                                          <p:spTgt spid="15"/>
                                        </p:tgtEl>
                                      </p:cBhvr>
                                    </p:animEffect>
                                    <p:set>
                                      <p:cBhvr>
                                        <p:cTn id="62" dur="1" fill="hold">
                                          <p:stCondLst>
                                            <p:cond delay="499"/>
                                          </p:stCondLst>
                                        </p:cTn>
                                        <p:tgtEl>
                                          <p:spTgt spid="15"/>
                                        </p:tgtEl>
                                        <p:attrNameLst>
                                          <p:attrName>style.visibility</p:attrName>
                                        </p:attrNameLst>
                                      </p:cBhvr>
                                      <p:to>
                                        <p:strVal val="hidden"/>
                                      </p:to>
                                    </p:set>
                                  </p:childTnLst>
                                </p:cTn>
                              </p:par>
                              <p:par>
                                <p:cTn id="63" presetID="18" presetClass="exit" presetSubtype="12" fill="hold" nodeType="withEffect">
                                  <p:stCondLst>
                                    <p:cond delay="0"/>
                                  </p:stCondLst>
                                  <p:childTnLst>
                                    <p:animEffect transition="out" filter="strips(downLeft)">
                                      <p:cBhvr>
                                        <p:cTn id="64" dur="500"/>
                                        <p:tgtEl>
                                          <p:spTgt spid="14"/>
                                        </p:tgtEl>
                                      </p:cBhvr>
                                    </p:animEffect>
                                    <p:set>
                                      <p:cBhvr>
                                        <p:cTn id="65" dur="1" fill="hold">
                                          <p:stCondLst>
                                            <p:cond delay="499"/>
                                          </p:stCondLst>
                                        </p:cTn>
                                        <p:tgtEl>
                                          <p:spTgt spid="14"/>
                                        </p:tgtEl>
                                        <p:attrNameLst>
                                          <p:attrName>style.visibility</p:attrName>
                                        </p:attrNameLst>
                                      </p:cBhvr>
                                      <p:to>
                                        <p:strVal val="hidden"/>
                                      </p:to>
                                    </p:set>
                                  </p:childTnLst>
                                </p:cTn>
                              </p:par>
                              <p:par>
                                <p:cTn id="66" presetID="18" presetClass="exit" presetSubtype="12" fill="hold" nodeType="withEffect">
                                  <p:stCondLst>
                                    <p:cond delay="0"/>
                                  </p:stCondLst>
                                  <p:childTnLst>
                                    <p:animEffect transition="out" filter="strips(downLeft)">
                                      <p:cBhvr>
                                        <p:cTn id="67" dur="500"/>
                                        <p:tgtEl>
                                          <p:spTgt spid="21"/>
                                        </p:tgtEl>
                                      </p:cBhvr>
                                    </p:animEffect>
                                    <p:set>
                                      <p:cBhvr>
                                        <p:cTn id="68" dur="1" fill="hold">
                                          <p:stCondLst>
                                            <p:cond delay="499"/>
                                          </p:stCondLst>
                                        </p:cTn>
                                        <p:tgtEl>
                                          <p:spTgt spid="21"/>
                                        </p:tgtEl>
                                        <p:attrNameLst>
                                          <p:attrName>style.visibility</p:attrName>
                                        </p:attrNameLst>
                                      </p:cBhvr>
                                      <p:to>
                                        <p:strVal val="hidden"/>
                                      </p:to>
                                    </p:set>
                                  </p:childTnLst>
                                </p:cTn>
                              </p:par>
                              <p:par>
                                <p:cTn id="69" presetID="18" presetClass="exit" presetSubtype="12" fill="hold" nodeType="withEffect">
                                  <p:stCondLst>
                                    <p:cond delay="0"/>
                                  </p:stCondLst>
                                  <p:childTnLst>
                                    <p:animEffect transition="out" filter="strips(downLeft)">
                                      <p:cBhvr>
                                        <p:cTn id="70" dur="500"/>
                                        <p:tgtEl>
                                          <p:spTgt spid="26"/>
                                        </p:tgtEl>
                                      </p:cBhvr>
                                    </p:animEffect>
                                    <p:set>
                                      <p:cBhvr>
                                        <p:cTn id="71" dur="1" fill="hold">
                                          <p:stCondLst>
                                            <p:cond delay="499"/>
                                          </p:stCondLst>
                                        </p:cTn>
                                        <p:tgtEl>
                                          <p:spTgt spid="26"/>
                                        </p:tgtEl>
                                        <p:attrNameLst>
                                          <p:attrName>style.visibility</p:attrName>
                                        </p:attrNameLst>
                                      </p:cBhvr>
                                      <p:to>
                                        <p:strVal val="hidden"/>
                                      </p:to>
                                    </p:set>
                                  </p:childTnLst>
                                </p:cTn>
                              </p:par>
                            </p:childTnLst>
                          </p:cTn>
                        </p:par>
                        <p:par>
                          <p:cTn id="72" fill="hold">
                            <p:stCondLst>
                              <p:cond delay="500"/>
                            </p:stCondLst>
                            <p:childTnLst>
                              <p:par>
                                <p:cTn id="73" presetID="53" presetClass="entr" presetSubtype="0" fill="hold" nodeType="after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childTnLst>
                                </p:cTn>
                              </p:par>
                            </p:childTnLst>
                          </p:cTn>
                        </p:par>
                      </p:childTnLst>
                    </p:cTn>
                  </p:par>
                </p:childTnLst>
              </p:cTn>
              <p:nextCondLst>
                <p:cond evt="onClick" delay="0">
                  <p:tgtEl>
                    <p:spTgt spid="14"/>
                  </p:tgtEl>
                </p:cond>
              </p:nextCondLst>
            </p:seq>
          </p:childTnLst>
        </p:cTn>
      </p:par>
    </p:tnLst>
    <p:bldLst>
      <p:bldP spid="29" grpId="0" animBg="1"/>
      <p:bldP spid="22" grpId="0" animBg="1"/>
      <p:bldP spid="22" grpId="1" animBg="1"/>
      <p:bldP spid="15" grpId="0" animBg="1"/>
      <p:bldP spid="23" grpId="0" animBg="1"/>
      <p:bldP spid="23" grpId="1"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1548</TotalTime>
  <Words>2101</Words>
  <Application>Microsoft Office PowerPoint</Application>
  <PresentationFormat>Экран (4:3)</PresentationFormat>
  <Paragraphs>259</Paragraphs>
  <Slides>16</Slides>
  <Notes>0</Notes>
  <HiddenSlides>12</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Инструкция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Ресурсы</vt:lpstr>
      <vt:lpstr>Ресурсы </vt:lpstr>
      <vt:lpstr>Ресурсы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Сашуня</dc:creator>
  <cp:lastModifiedBy>Admin</cp:lastModifiedBy>
  <cp:revision>174</cp:revision>
  <dcterms:created xsi:type="dcterms:W3CDTF">2011-01-23T12:18:17Z</dcterms:created>
  <dcterms:modified xsi:type="dcterms:W3CDTF">2012-05-14T14:25:06Z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1959534</vt:lpwstr>
  </property>
  <property fmtid="{D5CDD505-2E9C-101B-9397-08002B2CF9AE}" name="NXPowerLiteSettings" pid="3">
    <vt:lpwstr>F7000400038000</vt:lpwstr>
  </property>
  <property fmtid="{D5CDD505-2E9C-101B-9397-08002B2CF9AE}" name="NXPowerLiteVersion" pid="4">
    <vt:lpwstr>D5.0.3</vt:lpwstr>
  </property>
</Properties>
</file>