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Layout+xml" PartName="/ppt/slideLayouts/slideLayout7.xml"/>
  <Default ContentType="image/png" Extension="pn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63" r:id="rId6"/>
    <p:sldId id="264" r:id="rId7"/>
    <p:sldId id="265" r:id="rId8"/>
    <p:sldId id="266" r:id="rId9"/>
    <p:sldId id="267" r:id="rId10"/>
    <p:sldId id="268" r:id="rId11"/>
    <p:sldId id="271" r:id="rId12"/>
    <p:sldId id="273" r:id="rId13"/>
    <p:sldId id="274" r:id="rId14"/>
    <p:sldId id="275" r:id="rId15"/>
    <p:sldId id="276" r:id="rId16"/>
    <p:sldId id="277" r:id="rId17"/>
    <p:sldId id="278" r:id="rId18"/>
    <p:sldId id="269" r:id="rId19"/>
    <p:sldId id="280" r:id="rId20"/>
    <p:sldId id="279" r:id="rId21"/>
    <p:sldId id="281" r:id="rId22"/>
    <p:sldId id="282" r:id="rId23"/>
    <p:sldId id="283" r:id="rId24"/>
    <p:sldId id="284" r:id="rId25"/>
    <p:sldId id="285" r:id="rId26"/>
    <p:sldId id="286" r:id="rId27"/>
    <p:sldId id="287"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3FF"/>
    <a:srgbClr val="00FF00"/>
    <a:srgbClr val="FFFFCC"/>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7" d="100"/>
          <a:sy n="107" d="100"/>
        </p:scale>
        <p:origin x="-5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ru-RU" smtClean="0"/>
              <a:t>Образец заголовка</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dirty="0"/>
          </a:p>
        </p:txBody>
      </p:sp>
      <p:sp>
        <p:nvSpPr>
          <p:cNvPr id="30" name="Date Placeholder 29"/>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722313" y="2352677"/>
            <a:ext cx="7772400" cy="1509712"/>
          </a:xfrm>
        </p:spPr>
        <p:txBody>
          <a:bodyPr anchor="t"/>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Date Placeholder 3"/>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lstStyle/>
          <a:p>
            <a:r>
              <a:rPr lang="ru-RU" smtClean="0"/>
              <a:t>Образец заголовка</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nchor="b"/>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tIns="9144" bIns="9144" anchor="b"/>
          <a:lstStyle>
            <a:lvl1pPr>
              <a:defRPr sz="4800" cap="none" baseline="0">
                <a:effectLst>
                  <a:outerShdw blurRad="30000" dist="30000" dir="2700000" algn="tl" rotWithShape="0">
                    <a:schemeClr val="bg2">
                      <a:shade val="45000"/>
                      <a:satMod val="150000"/>
                      <a:alpha val="90000"/>
                    </a:schemeClr>
                  </a:outerShdw>
                </a:effectLst>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nchor="b"/>
          <a:lstStyle>
            <a:lvl1pPr algn="l">
              <a:buNone/>
              <a:defRPr sz="5000" b="1"/>
            </a:lvl1pPr>
          </a:lstStyle>
          <a:p>
            <a:r>
              <a:rPr lang="ru-RU" smtClean="0"/>
              <a:t>Образец заголовка</a:t>
            </a:r>
            <a:endParaRPr lang="en-US" dirty="0"/>
          </a:p>
        </p:txBody>
      </p:sp>
      <p:sp>
        <p:nvSpPr>
          <p:cNvPr id="3" name="Text Placeholder 2"/>
          <p:cNvSpPr>
            <a:spLocks noGrp="1"/>
          </p:cNvSpPr>
          <p:nvPr>
            <p:ph type="body" idx="2"/>
          </p:nvPr>
        </p:nvSpPr>
        <p:spPr>
          <a:xfrm>
            <a:off x="457200" y="1133856"/>
            <a:ext cx="2590800" cy="5181600"/>
          </a:xfrm>
        </p:spPr>
        <p:txBody>
          <a:bodyPr lIns="45720" t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3AC2302-1949-4E60-A0D2-2E8F2F304A2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nchor="b"/>
          <a:lstStyle>
            <a:lvl1pPr algn="r">
              <a:buNone/>
              <a:defRPr sz="2000" b="1"/>
            </a:lvl1pPr>
          </a:lstStyle>
          <a:p>
            <a:r>
              <a:rPr lang="ru-RU" smtClean="0"/>
              <a:t>Образец заголовка</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lstStyle>
            <a:lvl1pPr>
              <a:buNone/>
              <a:defRPr sz="3200"/>
            </a:lvl1pPr>
          </a:lstStyle>
          <a:p>
            <a:r>
              <a:rPr lang="ru-RU" smtClean="0"/>
              <a:t>Вставка рисунка</a:t>
            </a:r>
            <a:endParaRPr lang="en-US" dirty="0"/>
          </a:p>
        </p:txBody>
      </p:sp>
      <p:sp>
        <p:nvSpPr>
          <p:cNvPr id="4" name="Text Placeholder 3"/>
          <p:cNvSpPr>
            <a:spLocks noGrp="1"/>
          </p:cNvSpPr>
          <p:nvPr>
            <p:ph type="body" sz="half" idx="2"/>
          </p:nvPr>
        </p:nvSpPr>
        <p:spPr>
          <a:xfrm>
            <a:off x="376240" y="2543176"/>
            <a:ext cx="3429000" cy="914400"/>
          </a:xfrm>
        </p:spPr>
        <p:txBody>
          <a:bodyPr lIns="0" tIns="0" rIns="0" bIns="0" anchor="t"/>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5" name="Date Placeholder 4"/>
          <p:cNvSpPr>
            <a:spLocks noGrp="1"/>
          </p:cNvSpPr>
          <p:nvPr>
            <p:ph type="dt" sz="half" idx="10"/>
          </p:nvPr>
        </p:nvSpPr>
        <p:spPr/>
        <p:txBody>
          <a:bodyPr/>
          <a:lstStyle/>
          <a:p>
            <a:fld id="{F945DA96-8752-4A61-BB9A-B740C44CA52B}" type="datetimeFigureOut">
              <a:rPr lang="ru-RU" smtClean="0"/>
              <a:pPr/>
              <a:t>12.11.2010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153400" y="6356350"/>
            <a:ext cx="533400" cy="365125"/>
          </a:xfrm>
        </p:spPr>
        <p:txBody>
          <a:bodyPr/>
          <a:lstStyle/>
          <a:p>
            <a:fld id="{73AC2302-1949-4E60-A0D2-2E8F2F304A2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ru-RU" smtClean="0"/>
              <a:t>Образец заголовка</a:t>
            </a:r>
            <a:endParaRPr lang="en-US" dirty="0"/>
          </a:p>
        </p:txBody>
      </p:sp>
      <p:sp>
        <p:nvSpPr>
          <p:cNvPr id="30" name="Text Placeholder 29"/>
          <p:cNvSpPr>
            <a:spLocks noGrp="1"/>
          </p:cNvSpPr>
          <p:nvPr>
            <p:ph type="body" idx="1"/>
          </p:nvPr>
        </p:nvSpPr>
        <p:spPr>
          <a:xfrm>
            <a:off x="457200" y="2179637"/>
            <a:ext cx="8229600" cy="4114800"/>
          </a:xfrm>
          <a:prstGeom prst="rect">
            <a:avLst/>
          </a:prstGeom>
        </p:spPr>
        <p:txBody>
          <a:bodyPr vert="horz" lIns="9144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Date Placeholder 9"/>
          <p:cNvSpPr>
            <a:spLocks noGrp="1"/>
          </p:cNvSpPr>
          <p:nvPr>
            <p:ph type="dt" sz="half" idx="2"/>
          </p:nvPr>
        </p:nvSpPr>
        <p:spPr>
          <a:xfrm>
            <a:off x="457200" y="6356350"/>
            <a:ext cx="1981200" cy="365125"/>
          </a:xfrm>
          <a:prstGeom prst="rect">
            <a:avLst/>
          </a:prstGeom>
        </p:spPr>
        <p:txBody>
          <a:bodyPr vert="horz" anchor="b"/>
          <a:lstStyle>
            <a:lvl1pPr algn="ctr">
              <a:defRPr sz="1200">
                <a:solidFill>
                  <a:schemeClr val="tx2">
                    <a:shade val="50000"/>
                  </a:schemeClr>
                </a:solidFill>
              </a:defRPr>
            </a:lvl1pPr>
          </a:lstStyle>
          <a:p>
            <a:fld id="{F945DA96-8752-4A61-BB9A-B740C44CA52B}" type="datetimeFigureOut">
              <a:rPr lang="ru-RU" smtClean="0"/>
              <a:pPr/>
              <a:t>12.11.2010</a:t>
            </a:fld>
            <a:endParaRPr lang="ru-RU"/>
          </a:p>
        </p:txBody>
      </p:sp>
      <p:sp>
        <p:nvSpPr>
          <p:cNvPr id="22" name="Footer Placeholder 21"/>
          <p:cNvSpPr>
            <a:spLocks noGrp="1"/>
          </p:cNvSpPr>
          <p:nvPr>
            <p:ph type="ftr" sz="quarter" idx="3"/>
          </p:nvPr>
        </p:nvSpPr>
        <p:spPr>
          <a:xfrm>
            <a:off x="2438400" y="6356350"/>
            <a:ext cx="2895600" cy="365125"/>
          </a:xfrm>
          <a:prstGeom prst="rect">
            <a:avLst/>
          </a:prstGeom>
        </p:spPr>
        <p:txBody>
          <a:bodyPr vert="horz" lIns="0" anchor="b"/>
          <a:lstStyle>
            <a:lvl1pPr algn="l">
              <a:defRPr sz="1200">
                <a:solidFill>
                  <a:schemeClr val="tx2">
                    <a:shade val="50000"/>
                  </a:schemeClr>
                </a:solidFill>
              </a:defRPr>
            </a:lvl1pPr>
          </a:lstStyle>
          <a:p>
            <a:endParaRPr lang="ru-RU"/>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lIns="91440" rIns="0" anchor="b"/>
          <a:lstStyle>
            <a:lvl1pPr algn="r">
              <a:defRPr sz="1400">
                <a:solidFill>
                  <a:schemeClr val="tx2">
                    <a:shade val="50000"/>
                  </a:schemeClr>
                </a:solidFill>
              </a:defRPr>
            </a:lvl1pPr>
          </a:lstStyle>
          <a:p>
            <a:fld id="{73AC2302-1949-4E60-A0D2-2E8F2F304A2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p:titleStyle>
    <p:bodyStyle>
      <a:lvl1pPr marL="320040" indent="-320040" algn="l" rtl="0" eaLnBrk="1" latinLnBrk="0" hangingPunct="1">
        <a:spcBef>
          <a:spcPct val="20000"/>
        </a:spcBef>
        <a:buClr>
          <a:schemeClr val="accent1"/>
        </a:buClr>
        <a:buSzPct val="70000"/>
        <a:buFont typeface="Wingdings 2"/>
        <a:buChar char=""/>
        <a:defRPr sz="3000" kern="1200">
          <a:solidFill>
            <a:schemeClr val="tx1"/>
          </a:solidFill>
          <a:latin typeface="+mn-lt"/>
          <a:ea typeface="+mn-ea"/>
          <a:cs typeface="+mn-cs"/>
        </a:defRPr>
      </a:lvl1pPr>
      <a:lvl2pPr marL="630936" indent="-274320" algn="l" rtl="0" eaLnBrk="1" latinLnBrk="0" hangingPunct="1">
        <a:spcBef>
          <a:spcPct val="20000"/>
        </a:spcBef>
        <a:buClr>
          <a:schemeClr val="accent2"/>
        </a:buClr>
        <a:buFont typeface="Wingdings 2"/>
        <a:buChar char=""/>
        <a:defRPr sz="2600" kern="1200">
          <a:solidFill>
            <a:schemeClr val="tx1"/>
          </a:solidFill>
          <a:latin typeface="+mn-lt"/>
          <a:ea typeface="+mn-ea"/>
          <a:cs typeface="+mn-cs"/>
        </a:defRPr>
      </a:lvl2pPr>
      <a:lvl3pPr marL="923544" indent="-274320" algn="l" rtl="0" eaLnBrk="1" latinLnBrk="0" hangingPunct="1">
        <a:spcBef>
          <a:spcPct val="20000"/>
        </a:spcBef>
        <a:buClr>
          <a:schemeClr val="accent3"/>
        </a:buClr>
        <a:buFont typeface="Wingdings 2"/>
        <a:buChar char=""/>
        <a:defRPr sz="2400" kern="1200">
          <a:solidFill>
            <a:schemeClr val="tx1"/>
          </a:solidFill>
          <a:latin typeface="+mn-lt"/>
          <a:ea typeface="+mn-ea"/>
          <a:cs typeface="+mn-cs"/>
        </a:defRPr>
      </a:lvl3pPr>
      <a:lvl4pPr marL="1188720" indent="-228600" algn="l" rtl="0" eaLnBrk="1" latinLnBrk="0" hangingPunct="1">
        <a:spcBef>
          <a:spcPct val="20000"/>
        </a:spcBef>
        <a:buClr>
          <a:schemeClr val="accent4"/>
        </a:buClr>
        <a:buFont typeface="Wingdings 2"/>
        <a:buChar char=""/>
        <a:defRPr sz="2200" kern="1200">
          <a:solidFill>
            <a:schemeClr val="tx1"/>
          </a:solidFill>
          <a:latin typeface="+mn-lt"/>
          <a:ea typeface="+mn-ea"/>
          <a:cs typeface="+mn-cs"/>
        </a:defRPr>
      </a:lvl4pPr>
      <a:lvl5pPr marL="1426464" indent="-228600" algn="l" rtl="0" eaLnBrk="1" latinLnBrk="0" hangingPunct="1">
        <a:spcBef>
          <a:spcPct val="20000"/>
        </a:spcBef>
        <a:buClr>
          <a:schemeClr val="accent5"/>
        </a:buClr>
        <a:buFont typeface="Wingdings 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arget="../media/image1.jpe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6.xml"/><Relationship Id="rId1" Type="http://schemas.openxmlformats.org/officeDocument/2006/relationships/slideLayout" Target="../slideLayouts/slideLayout6.xml"/><Relationship Id="rId5" Type="http://schemas.openxmlformats.org/officeDocument/2006/relationships/slide" Target="slide19.xml"/><Relationship Id="rId4" Type="http://schemas.openxmlformats.org/officeDocument/2006/relationships/slide" Target="slide17.xml"/></Relationships>
</file>

<file path=ppt/slides/_rels/slide1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674411" y="928671"/>
            <a:ext cx="5279722" cy="4143404"/>
          </a:xfrm>
          <a:prstGeom prst="rect">
            <a:avLst/>
          </a:prstGeom>
          <a:noFill/>
          <a:ln w="9525">
            <a:noFill/>
            <a:miter lim="800000"/>
            <a:headEnd/>
            <a:tailEnd/>
          </a:ln>
          <a:effectLst/>
        </p:spPr>
      </p:pic>
      <p:sp>
        <p:nvSpPr>
          <p:cNvPr id="3" name="Подзаголовок 2"/>
          <p:cNvSpPr>
            <a:spLocks noGrp="1"/>
          </p:cNvSpPr>
          <p:nvPr>
            <p:ph type="subTitle" idx="1"/>
          </p:nvPr>
        </p:nvSpPr>
        <p:spPr>
          <a:xfrm>
            <a:off x="6929452" y="6143644"/>
            <a:ext cx="2214548" cy="564366"/>
          </a:xfrm>
        </p:spPr>
        <p:txBody>
          <a:bodyPr/>
          <a:lstStyle/>
          <a:p>
            <a:r>
              <a:rPr lang="ru-RU" dirty="0" smtClean="0"/>
              <a:t>География 7 класс </a:t>
            </a:r>
            <a:endParaRPr lang="ru-RU" dirty="0"/>
          </a:p>
        </p:txBody>
      </p:sp>
      <p:sp>
        <p:nvSpPr>
          <p:cNvPr id="2" name="Заголовок 1"/>
          <p:cNvSpPr>
            <a:spLocks noGrp="1"/>
          </p:cNvSpPr>
          <p:nvPr>
            <p:ph type="ctrTitle"/>
          </p:nvPr>
        </p:nvSpPr>
        <p:spPr>
          <a:xfrm>
            <a:off x="428596" y="0"/>
            <a:ext cx="8229600" cy="1357322"/>
          </a:xfrm>
        </p:spPr>
        <p:txBody>
          <a:bodyPr>
            <a:normAutofit/>
            <a:scene3d>
              <a:camera prst="orthographicFront">
                <a:rot lat="0" lon="0" rev="0"/>
              </a:camera>
              <a:lightRig rig="glow" dir="t">
                <a:rot lat="0" lon="0" rev="3600000"/>
              </a:lightRig>
            </a:scene3d>
            <a:sp3d extrusionH="57150" prstMaterial="softEdge">
              <a:bevelT w="29210" h="16510" prst="angle"/>
              <a:contourClr>
                <a:schemeClr val="accent4">
                  <a:alpha val="95000"/>
                </a:schemeClr>
              </a:contourClr>
            </a:sp3d>
          </a:bodyPr>
          <a:lstStyle/>
          <a:p>
            <a:pPr algn="ctr"/>
            <a:r>
              <a:rPr lang="ru-RU" sz="6000" b="0" cap="none"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reflection blurRad="6350" stA="55000" endA="300" endPos="45500" dir="5400000" sy="-100000" algn="bl" rotWithShape="0"/>
                </a:effectLst>
                <a:latin typeface="Bookman Old Style" pitchFamily="18" charset="0"/>
              </a:rPr>
              <a:t>Индийский океан</a:t>
            </a:r>
            <a:endParaRPr lang="ru-RU" sz="6000" b="0" cap="none"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reflection blurRad="6350" stA="55000" endA="300" endPos="45500" dir="5400000" sy="-100000" algn="bl" rotWithShape="0"/>
              </a:effectLst>
              <a:latin typeface="Bookman Old Style" pitchFamily="18" charset="0"/>
            </a:endParaRPr>
          </a:p>
        </p:txBody>
      </p:sp>
      <p:sp>
        <p:nvSpPr>
          <p:cNvPr id="6" name="Выноска со стрелкой вниз 5"/>
          <p:cNvSpPr/>
          <p:nvPr/>
        </p:nvSpPr>
        <p:spPr>
          <a:xfrm>
            <a:off x="214282" y="3857628"/>
            <a:ext cx="4572032" cy="2714644"/>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ru-RU" sz="2000" b="1" spc="150" dirty="0" smtClean="0">
                <a:ln w="11430"/>
                <a:solidFill>
                  <a:srgbClr val="F8F8F8"/>
                </a:solidFill>
                <a:effectLst>
                  <a:outerShdw blurRad="25400" algn="tl" rotWithShape="0">
                    <a:srgbClr val="000000">
                      <a:alpha val="43000"/>
                    </a:srgbClr>
                  </a:outerShdw>
                </a:effectLst>
                <a:latin typeface="Bookman Old Style" pitchFamily="18" charset="0"/>
              </a:rPr>
              <a:t>Географическое положение</a:t>
            </a:r>
          </a:p>
          <a:p>
            <a:pPr algn="ctr"/>
            <a:endParaRPr lang="ru-RU" sz="2000" b="1" spc="150" dirty="0" smtClean="0">
              <a:ln w="11430"/>
              <a:solidFill>
                <a:srgbClr val="F8F8F8"/>
              </a:solidFill>
              <a:effectLst>
                <a:outerShdw blurRad="25400" algn="tl" rotWithShape="0">
                  <a:srgbClr val="000000">
                    <a:alpha val="43000"/>
                  </a:srgbClr>
                </a:outerShdw>
              </a:effectLst>
              <a:latin typeface="Bookman Old Style" pitchFamily="18" charset="0"/>
            </a:endParaRPr>
          </a:p>
          <a:p>
            <a:pPr algn="ctr"/>
            <a:r>
              <a:rPr lang="ru-RU" sz="2000" b="1" spc="150" dirty="0" smtClean="0">
                <a:ln w="11430"/>
                <a:solidFill>
                  <a:srgbClr val="F8F8F8"/>
                </a:solidFill>
                <a:effectLst>
                  <a:outerShdw blurRad="25400" algn="tl" rotWithShape="0">
                    <a:srgbClr val="000000">
                      <a:alpha val="43000"/>
                    </a:srgbClr>
                  </a:outerShdw>
                </a:effectLst>
                <a:latin typeface="Bookman Old Style" pitchFamily="18" charset="0"/>
              </a:rPr>
              <a:t>Природа </a:t>
            </a:r>
          </a:p>
          <a:p>
            <a:pPr algn="ctr"/>
            <a:r>
              <a:rPr lang="ru-RU" sz="2000" b="1" spc="150" dirty="0" smtClean="0">
                <a:ln w="11430"/>
                <a:solidFill>
                  <a:srgbClr val="F8F8F8"/>
                </a:solidFill>
                <a:effectLst>
                  <a:outerShdw blurRad="25400" algn="tl" rotWithShape="0">
                    <a:srgbClr val="000000">
                      <a:alpha val="43000"/>
                    </a:srgbClr>
                  </a:outerShdw>
                </a:effectLst>
                <a:latin typeface="Bookman Old Style" pitchFamily="18" charset="0"/>
              </a:rPr>
              <a:t> </a:t>
            </a:r>
            <a:endParaRPr lang="ru-RU" sz="2000" b="1" spc="150" dirty="0">
              <a:ln w="11430"/>
              <a:solidFill>
                <a:srgbClr val="F8F8F8"/>
              </a:solidFill>
              <a:effectLst>
                <a:outerShdw blurRad="25400" algn="tl" rotWithShape="0">
                  <a:srgbClr val="000000">
                    <a:alpha val="43000"/>
                  </a:srgbClr>
                </a:outerShdw>
              </a:effectLst>
              <a:latin typeface="Bookman Old Style" pitchFamily="18" charset="0"/>
            </a:endParaRPr>
          </a:p>
        </p:txBody>
      </p:sp>
      <p:sp>
        <p:nvSpPr>
          <p:cNvPr id="7" name="TextBox 6"/>
          <p:cNvSpPr txBox="1"/>
          <p:nvPr/>
        </p:nvSpPr>
        <p:spPr>
          <a:xfrm>
            <a:off x="500034" y="1214422"/>
            <a:ext cx="2928958" cy="1200329"/>
          </a:xfrm>
          <a:prstGeom prst="rect">
            <a:avLst/>
          </a:prstGeom>
          <a:noFill/>
        </p:spPr>
        <p:txBody>
          <a:bodyPr wrap="square" rtlCol="0">
            <a:spAutoFit/>
          </a:bodyPr>
          <a:lstStyle/>
          <a:p>
            <a:r>
              <a:rPr lang="ru-RU" dirty="0" smtClean="0">
                <a:solidFill>
                  <a:srgbClr val="FFA3FF"/>
                </a:solidFill>
                <a:latin typeface="Times New Roman" pitchFamily="18" charset="0"/>
                <a:cs typeface="Times New Roman" pitchFamily="18" charset="0"/>
              </a:rPr>
              <a:t>Выполнила учитель географии МОУ СОШ №6 г. Петровск-Забайкальский Забайкальский край</a:t>
            </a:r>
            <a:endParaRPr lang="ru-RU" dirty="0">
              <a:solidFill>
                <a:srgbClr val="FFA3FF"/>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85720" y="4357694"/>
            <a:ext cx="8643998" cy="1914532"/>
          </a:xfrm>
        </p:spPr>
        <p:txBody>
          <a:bodyPr>
            <a:normAutofit/>
          </a:bodyPr>
          <a:lstStyle/>
          <a:p>
            <a:pPr algn="l"/>
            <a:r>
              <a:rPr lang="ru-RU" sz="2800" dirty="0" smtClean="0">
                <a:latin typeface="Times New Roman" pitchFamily="18" charset="0"/>
                <a:cs typeface="Times New Roman" pitchFamily="18" charset="0"/>
              </a:rPr>
              <a:t>1. Большая часть в Южном полушарии, нет связи с Северным Ледовитым Океаном.</a:t>
            </a:r>
          </a:p>
          <a:p>
            <a:pPr algn="l"/>
            <a:r>
              <a:rPr lang="ru-RU" sz="2800" dirty="0" smtClean="0">
                <a:latin typeface="Times New Roman" pitchFamily="18" charset="0"/>
                <a:cs typeface="Times New Roman" pitchFamily="18" charset="0"/>
              </a:rPr>
              <a:t>2. Береговая линия изрезана слабо, мало островов</a:t>
            </a:r>
          </a:p>
          <a:p>
            <a:pPr algn="l"/>
            <a:r>
              <a:rPr lang="ru-RU" sz="2800" dirty="0" smtClean="0">
                <a:latin typeface="Times New Roman" pitchFamily="18" charset="0"/>
                <a:cs typeface="Times New Roman" pitchFamily="18" charset="0"/>
              </a:rPr>
              <a:t>    Самый большой – Мадагаскар.</a:t>
            </a:r>
            <a:endParaRPr lang="ru-RU" sz="2800" dirty="0">
              <a:latin typeface="Times New Roman" pitchFamily="18" charset="0"/>
              <a:cs typeface="Times New Roman" pitchFamily="18" charset="0"/>
            </a:endParaRPr>
          </a:p>
        </p:txBody>
      </p:sp>
      <p:pic>
        <p:nvPicPr>
          <p:cNvPr id="9" name="Рисунок 8" descr="worldmap.jpg"/>
          <p:cNvPicPr>
            <a:picLocks noChangeAspect="1"/>
          </p:cNvPicPr>
          <p:nvPr/>
        </p:nvPicPr>
        <p:blipFill>
          <a:blip r:embed="rId2"/>
          <a:stretch>
            <a:fillRect/>
          </a:stretch>
        </p:blipFill>
        <p:spPr>
          <a:xfrm>
            <a:off x="123825" y="0"/>
            <a:ext cx="9020175" cy="4071942"/>
          </a:xfrm>
          <a:prstGeom prst="rect">
            <a:avLst/>
          </a:prstGeom>
        </p:spPr>
      </p:pic>
      <p:cxnSp>
        <p:nvCxnSpPr>
          <p:cNvPr id="12" name="Прямая соединительная линия 11"/>
          <p:cNvCxnSpPr/>
          <p:nvPr/>
        </p:nvCxnSpPr>
        <p:spPr>
          <a:xfrm>
            <a:off x="428596" y="1785926"/>
            <a:ext cx="8501122" cy="71438"/>
          </a:xfrm>
          <a:prstGeom prst="line">
            <a:avLst/>
          </a:prstGeom>
          <a:ln w="57150">
            <a:solidFill>
              <a:srgbClr val="00FF00"/>
            </a:solidFill>
          </a:ln>
        </p:spPr>
        <p:style>
          <a:lnRef idx="1">
            <a:schemeClr val="accent1"/>
          </a:lnRef>
          <a:fillRef idx="0">
            <a:schemeClr val="accent1"/>
          </a:fillRef>
          <a:effectRef idx="0">
            <a:schemeClr val="accent1"/>
          </a:effectRef>
          <a:fontRef idx="minor">
            <a:schemeClr val="tx1"/>
          </a:fontRef>
        </p:style>
      </p:cxnSp>
      <p:sp>
        <p:nvSpPr>
          <p:cNvPr id="6" name="Двойная стрелка влево/вправо 5"/>
          <p:cNvSpPr/>
          <p:nvPr/>
        </p:nvSpPr>
        <p:spPr>
          <a:xfrm>
            <a:off x="4357686" y="3071810"/>
            <a:ext cx="571504" cy="285752"/>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threePt" dir="t"/>
            </a:scene3d>
            <a:sp3d extrusionH="57150">
              <a:bevelT w="38100" h="38100" prst="angle"/>
            </a:sp3d>
          </a:bodyPr>
          <a:lstStyle/>
          <a:p>
            <a:pPr algn="ctr"/>
            <a:endParaRPr lang="ru-RU"/>
          </a:p>
        </p:txBody>
      </p:sp>
      <p:sp>
        <p:nvSpPr>
          <p:cNvPr id="7" name="Двойная стрелка влево/вправо 6"/>
          <p:cNvSpPr/>
          <p:nvPr/>
        </p:nvSpPr>
        <p:spPr>
          <a:xfrm>
            <a:off x="8429652" y="3143248"/>
            <a:ext cx="571504" cy="285752"/>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Знак запрета 10"/>
          <p:cNvSpPr/>
          <p:nvPr/>
        </p:nvSpPr>
        <p:spPr>
          <a:xfrm>
            <a:off x="5357818" y="142852"/>
            <a:ext cx="357190" cy="357190"/>
          </a:xfrm>
          <a:prstGeom prst="noSmoking">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plus(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plus(i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plus(i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5" presetClass="emph" presetSubtype="0" fill="hold" nodeType="clickEffect">
                                  <p:stCondLst>
                                    <p:cond delay="0"/>
                                  </p:stCondLst>
                                  <p:childTnLst>
                                    <p:anim calcmode="discrete" valueType="str">
                                      <p:cBhvr>
                                        <p:cTn id="21" dur="1000" fill="hold"/>
                                        <p:tgtEl>
                                          <p:spTgt spid="12"/>
                                        </p:tgtEl>
                                        <p:attrNameLst>
                                          <p:attrName>style.visibility</p:attrName>
                                        </p:attrNameLst>
                                      </p:cBhvr>
                                      <p:tavLst>
                                        <p:tav tm="0">
                                          <p:val>
                                            <p:strVal val="hidden"/>
                                          </p:val>
                                        </p:tav>
                                        <p:tav tm="50000">
                                          <p:val>
                                            <p:strVal val="visible"/>
                                          </p:val>
                                        </p:tav>
                                      </p:tavLst>
                                    </p:anim>
                                  </p:childTnLst>
                                </p:cTn>
                              </p:par>
                            </p:childTnLst>
                          </p:cTn>
                        </p:par>
                      </p:childTnLst>
                    </p:cTn>
                  </p:par>
                  <p:par>
                    <p:cTn id="22" fill="hold">
                      <p:stCondLst>
                        <p:cond delay="indefinite"/>
                      </p:stCondLst>
                      <p:childTnLst>
                        <p:par>
                          <p:cTn id="23" fill="hold">
                            <p:stCondLst>
                              <p:cond delay="0"/>
                            </p:stCondLst>
                            <p:childTnLst>
                              <p:par>
                                <p:cTn id="24" presetID="35" presetClass="emph" presetSubtype="0" fill="hold" grpId="0" nodeType="clickEffect">
                                  <p:stCondLst>
                                    <p:cond delay="0"/>
                                  </p:stCondLst>
                                  <p:childTnLst>
                                    <p:anim calcmode="discrete" valueType="str">
                                      <p:cBhvr>
                                        <p:cTn id="25" dur="1000" fill="hold"/>
                                        <p:tgtEl>
                                          <p:spTgt spid="1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728650"/>
          </a:xfrm>
        </p:spPr>
        <p:txBody>
          <a:bodyPr>
            <a:noAutofit/>
          </a:bodyPr>
          <a:lstStyle/>
          <a:p>
            <a:r>
              <a:rPr lang="ru-RU" dirty="0" smtClean="0"/>
              <a:t>Рельеф                              Климат   </a:t>
            </a:r>
            <a:endParaRPr lang="ru-RU" dirty="0"/>
          </a:p>
        </p:txBody>
      </p:sp>
      <p:sp>
        <p:nvSpPr>
          <p:cNvPr id="3" name="Овал 2"/>
          <p:cNvSpPr/>
          <p:nvPr/>
        </p:nvSpPr>
        <p:spPr>
          <a:xfrm>
            <a:off x="3000364" y="428604"/>
            <a:ext cx="2857520" cy="785818"/>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ru-RU" b="1" dirty="0" smtClean="0">
                <a:solidFill>
                  <a:schemeClr val="bg1"/>
                </a:solidFill>
                <a:latin typeface="Bookman Old Style" pitchFamily="18" charset="0"/>
              </a:rPr>
              <a:t>Анализируй </a:t>
            </a:r>
          </a:p>
          <a:p>
            <a:pPr algn="ctr"/>
            <a:r>
              <a:rPr lang="ru-RU" b="1" dirty="0" smtClean="0">
                <a:solidFill>
                  <a:schemeClr val="bg1"/>
                </a:solidFill>
                <a:latin typeface="Bookman Old Style" pitchFamily="18" charset="0"/>
              </a:rPr>
              <a:t>Стр. 86-87</a:t>
            </a:r>
            <a:endParaRPr lang="ru-RU" b="1" dirty="0">
              <a:solidFill>
                <a:schemeClr val="bg1"/>
              </a:solidFill>
              <a:latin typeface="Bookman Old Style" pitchFamily="18" charset="0"/>
            </a:endParaRPr>
          </a:p>
        </p:txBody>
      </p:sp>
      <p:sp>
        <p:nvSpPr>
          <p:cNvPr id="4" name="TextBox 3"/>
          <p:cNvSpPr txBox="1"/>
          <p:nvPr/>
        </p:nvSpPr>
        <p:spPr>
          <a:xfrm>
            <a:off x="642910" y="1857364"/>
            <a:ext cx="2714644" cy="2246769"/>
          </a:xfrm>
          <a:prstGeom prst="rect">
            <a:avLst/>
          </a:prstGeom>
          <a:noFill/>
        </p:spPr>
        <p:txBody>
          <a:bodyPr wrap="square" rtlCol="0">
            <a:spAutoFit/>
          </a:bodyPr>
          <a:lstStyle/>
          <a:p>
            <a:pPr marL="342900" indent="-342900">
              <a:buAutoNum type="arabicPeriod"/>
            </a:pPr>
            <a:r>
              <a:rPr lang="ru-RU" sz="2800" b="1" dirty="0" smtClean="0">
                <a:latin typeface="Bookman Old Style" pitchFamily="18" charset="0"/>
              </a:rPr>
              <a:t>__________</a:t>
            </a:r>
          </a:p>
          <a:p>
            <a:pPr marL="342900" indent="-342900">
              <a:buAutoNum type="arabicPeriod"/>
            </a:pPr>
            <a:endParaRPr lang="ru-RU" sz="2800" b="1" dirty="0" smtClean="0">
              <a:latin typeface="Bookman Old Style" pitchFamily="18" charset="0"/>
            </a:endParaRPr>
          </a:p>
          <a:p>
            <a:pPr marL="342900" indent="-342900">
              <a:buAutoNum type="arabicPeriod"/>
            </a:pPr>
            <a:r>
              <a:rPr lang="ru-RU" sz="2800" b="1" dirty="0" smtClean="0">
                <a:latin typeface="Bookman Old Style" pitchFamily="18" charset="0"/>
              </a:rPr>
              <a:t>__________</a:t>
            </a:r>
          </a:p>
          <a:p>
            <a:pPr marL="342900" indent="-342900">
              <a:buAutoNum type="arabicPeriod"/>
            </a:pPr>
            <a:endParaRPr lang="ru-RU" sz="2800" b="1" dirty="0" smtClean="0">
              <a:latin typeface="Bookman Old Style" pitchFamily="18" charset="0"/>
            </a:endParaRPr>
          </a:p>
          <a:p>
            <a:pPr marL="342900" indent="-342900">
              <a:buAutoNum type="arabicPeriod"/>
            </a:pPr>
            <a:r>
              <a:rPr lang="ru-RU" sz="2800" b="1" dirty="0" smtClean="0">
                <a:latin typeface="Bookman Old Style" pitchFamily="18" charset="0"/>
              </a:rPr>
              <a:t>__________</a:t>
            </a:r>
            <a:endParaRPr lang="ru-RU" sz="2800" b="1" dirty="0">
              <a:latin typeface="Bookman Old Style" pitchFamily="18" charset="0"/>
            </a:endParaRPr>
          </a:p>
        </p:txBody>
      </p:sp>
      <p:sp>
        <p:nvSpPr>
          <p:cNvPr id="5" name="TextBox 4"/>
          <p:cNvSpPr txBox="1"/>
          <p:nvPr/>
        </p:nvSpPr>
        <p:spPr>
          <a:xfrm>
            <a:off x="5786446" y="2000240"/>
            <a:ext cx="2714644" cy="2246769"/>
          </a:xfrm>
          <a:prstGeom prst="rect">
            <a:avLst/>
          </a:prstGeom>
          <a:noFill/>
        </p:spPr>
        <p:txBody>
          <a:bodyPr wrap="square" rtlCol="0">
            <a:spAutoFit/>
          </a:bodyPr>
          <a:lstStyle/>
          <a:p>
            <a:pPr marL="342900" indent="-342900">
              <a:buAutoNum type="arabicPeriod"/>
            </a:pPr>
            <a:r>
              <a:rPr lang="ru-RU" sz="2800" b="1" dirty="0" smtClean="0">
                <a:latin typeface="Bookman Old Style" pitchFamily="18" charset="0"/>
              </a:rPr>
              <a:t> </a:t>
            </a:r>
            <a:r>
              <a:rPr lang="ru-RU" sz="2800" b="1" u="sng" dirty="0" smtClean="0">
                <a:latin typeface="Bookman Old Style" pitchFamily="18" charset="0"/>
              </a:rPr>
              <a:t>Север</a:t>
            </a:r>
          </a:p>
          <a:p>
            <a:pPr marL="342900" indent="-342900"/>
            <a:r>
              <a:rPr lang="ru-RU" sz="2800" b="1" u="sng" dirty="0" smtClean="0">
                <a:latin typeface="Bookman Old Style" pitchFamily="18" charset="0"/>
              </a:rPr>
              <a:t> </a:t>
            </a:r>
            <a:endParaRPr lang="ru-RU" sz="2800" b="1" dirty="0" smtClean="0">
              <a:latin typeface="Bookman Old Style" pitchFamily="18" charset="0"/>
            </a:endParaRPr>
          </a:p>
          <a:p>
            <a:pPr marL="342900" indent="-342900"/>
            <a:r>
              <a:rPr lang="ru-RU" sz="2800" b="1" dirty="0" smtClean="0">
                <a:latin typeface="Bookman Old Style" pitchFamily="18" charset="0"/>
              </a:rPr>
              <a:t>2.  </a:t>
            </a:r>
            <a:r>
              <a:rPr lang="ru-RU" sz="2800" b="1" u="sng" dirty="0" smtClean="0">
                <a:latin typeface="Bookman Old Style" pitchFamily="18" charset="0"/>
              </a:rPr>
              <a:t>Юг </a:t>
            </a:r>
            <a:endParaRPr lang="ru-RU" sz="2800" b="1" dirty="0" smtClean="0">
              <a:latin typeface="Bookman Old Style" pitchFamily="18" charset="0"/>
            </a:endParaRPr>
          </a:p>
          <a:p>
            <a:pPr marL="342900" indent="-342900">
              <a:buAutoNum type="arabicPeriod"/>
            </a:pPr>
            <a:endParaRPr lang="ru-RU" sz="2800" b="1" dirty="0" smtClean="0">
              <a:latin typeface="Bookman Old Style" pitchFamily="18" charset="0"/>
            </a:endParaRPr>
          </a:p>
          <a:p>
            <a:pPr marL="342900" indent="-342900"/>
            <a:endParaRPr lang="ru-RU" sz="2800" b="1" dirty="0">
              <a:latin typeface="Bookman Old Style"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14678" y="0"/>
            <a:ext cx="2543164" cy="871526"/>
          </a:xfrm>
        </p:spPr>
        <p:txBody>
          <a:bodyPr>
            <a:normAutofit/>
          </a:bodyPr>
          <a:lstStyle/>
          <a:p>
            <a:r>
              <a:rPr lang="ru-RU" sz="5400" dirty="0" smtClean="0"/>
              <a:t>Рельеф</a:t>
            </a:r>
            <a:endParaRPr lang="ru-RU" sz="5400" dirty="0"/>
          </a:p>
        </p:txBody>
      </p:sp>
      <p:pic>
        <p:nvPicPr>
          <p:cNvPr id="3" name="Рисунок 2" descr="indian-ocean (1).jpg"/>
          <p:cNvPicPr>
            <a:picLocks noChangeAspect="1"/>
          </p:cNvPicPr>
          <p:nvPr/>
        </p:nvPicPr>
        <p:blipFill>
          <a:blip r:embed="rId2" cstate="print"/>
          <a:stretch>
            <a:fillRect/>
          </a:stretch>
        </p:blipFill>
        <p:spPr>
          <a:xfrm>
            <a:off x="214282" y="857232"/>
            <a:ext cx="5786478" cy="5214974"/>
          </a:xfrm>
          <a:prstGeom prst="rect">
            <a:avLst/>
          </a:prstGeom>
        </p:spPr>
      </p:pic>
      <p:sp>
        <p:nvSpPr>
          <p:cNvPr id="12" name="Овал 11"/>
          <p:cNvSpPr/>
          <p:nvPr/>
        </p:nvSpPr>
        <p:spPr>
          <a:xfrm>
            <a:off x="1214414" y="1643050"/>
            <a:ext cx="1785950" cy="16430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2"/>
          <p:cNvSpPr/>
          <p:nvPr/>
        </p:nvSpPr>
        <p:spPr>
          <a:xfrm>
            <a:off x="2643174" y="2357430"/>
            <a:ext cx="1785950" cy="3000396"/>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Овал 13"/>
          <p:cNvSpPr/>
          <p:nvPr/>
        </p:nvSpPr>
        <p:spPr>
          <a:xfrm>
            <a:off x="928662" y="3357562"/>
            <a:ext cx="1714512" cy="2643206"/>
          </a:xfrm>
          <a:prstGeom prst="ellipse">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6143636" y="1357298"/>
            <a:ext cx="2786050" cy="3785652"/>
          </a:xfrm>
          <a:prstGeom prst="rect">
            <a:avLst/>
          </a:prstGeom>
          <a:noFill/>
        </p:spPr>
        <p:txBody>
          <a:bodyPr wrap="square" rtlCol="0">
            <a:spAutoFit/>
          </a:bodyPr>
          <a:lstStyle/>
          <a:p>
            <a:pPr marL="342900" indent="-342900">
              <a:buAutoNum type="arabicPeriod"/>
            </a:pPr>
            <a:r>
              <a:rPr lang="ru-RU" sz="2000" dirty="0" smtClean="0">
                <a:latin typeface="Bookman Old Style" pitchFamily="18" charset="0"/>
              </a:rPr>
              <a:t>Рельеф сложный</a:t>
            </a:r>
          </a:p>
          <a:p>
            <a:pPr marL="342900" indent="-342900">
              <a:buAutoNum type="arabicPeriod"/>
            </a:pPr>
            <a:endParaRPr lang="ru-RU" sz="2000" dirty="0" smtClean="0">
              <a:latin typeface="Bookman Old Style" pitchFamily="18" charset="0"/>
            </a:endParaRPr>
          </a:p>
          <a:p>
            <a:pPr marL="342900" indent="-342900">
              <a:buAutoNum type="arabicPeriod"/>
            </a:pPr>
            <a:r>
              <a:rPr lang="ru-RU" sz="2000" dirty="0" smtClean="0">
                <a:latin typeface="Bookman Old Style" pitchFamily="18" charset="0"/>
              </a:rPr>
              <a:t>Срединные хребты делят ложе на три части</a:t>
            </a:r>
          </a:p>
          <a:p>
            <a:pPr marL="342900" indent="-342900">
              <a:buAutoNum type="arabicPeriod"/>
            </a:pPr>
            <a:endParaRPr lang="ru-RU" sz="2000" dirty="0" smtClean="0">
              <a:latin typeface="Bookman Old Style" pitchFamily="18" charset="0"/>
            </a:endParaRPr>
          </a:p>
          <a:p>
            <a:pPr marL="342900" indent="-342900">
              <a:buAutoNum type="arabicPeriod"/>
            </a:pPr>
            <a:r>
              <a:rPr lang="ru-RU" sz="2000" dirty="0" smtClean="0">
                <a:latin typeface="Bookman Old Style" pitchFamily="18" charset="0"/>
              </a:rPr>
              <a:t>Характерны глубинные разломы , землетрясения и вулканизм.</a:t>
            </a:r>
            <a:endParaRPr lang="ru-RU" sz="2000" dirty="0">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14678" y="0"/>
            <a:ext cx="2543164" cy="871526"/>
          </a:xfrm>
        </p:spPr>
        <p:txBody>
          <a:bodyPr>
            <a:normAutofit/>
          </a:bodyPr>
          <a:lstStyle/>
          <a:p>
            <a:r>
              <a:rPr lang="ru-RU" sz="5400" dirty="0" smtClean="0"/>
              <a:t>Климат </a:t>
            </a:r>
            <a:endParaRPr lang="ru-RU" sz="5400" dirty="0"/>
          </a:p>
        </p:txBody>
      </p:sp>
      <p:sp>
        <p:nvSpPr>
          <p:cNvPr id="15" name="TextBox 14"/>
          <p:cNvSpPr txBox="1"/>
          <p:nvPr/>
        </p:nvSpPr>
        <p:spPr>
          <a:xfrm>
            <a:off x="5572132" y="1428736"/>
            <a:ext cx="3286148" cy="3231654"/>
          </a:xfrm>
          <a:prstGeom prst="rect">
            <a:avLst/>
          </a:prstGeom>
          <a:noFill/>
        </p:spPr>
        <p:txBody>
          <a:bodyPr wrap="square" rtlCol="0">
            <a:spAutoFit/>
          </a:bodyPr>
          <a:lstStyle/>
          <a:p>
            <a:pPr marL="342900" indent="-342900">
              <a:buAutoNum type="arabicPeriod"/>
            </a:pPr>
            <a:endParaRPr lang="ru-RU" dirty="0" smtClean="0"/>
          </a:p>
          <a:p>
            <a:pPr marL="342900" indent="-342900">
              <a:buAutoNum type="arabicPeriod"/>
            </a:pPr>
            <a:endParaRPr lang="ru-RU" dirty="0" smtClean="0"/>
          </a:p>
          <a:p>
            <a:pPr marL="342900" indent="-342900">
              <a:buAutoNum type="arabicPeriod"/>
            </a:pPr>
            <a:r>
              <a:rPr lang="ru-RU" sz="2400" b="1" dirty="0" smtClean="0">
                <a:latin typeface="Bookman Old Style" pitchFamily="18" charset="0"/>
              </a:rPr>
              <a:t>В северной части сезонные ветры муссоны</a:t>
            </a:r>
          </a:p>
          <a:p>
            <a:pPr marL="342900" indent="-342900">
              <a:buAutoNum type="arabicPeriod"/>
            </a:pPr>
            <a:r>
              <a:rPr lang="ru-RU" sz="2400" b="1" dirty="0" smtClean="0">
                <a:latin typeface="Bookman Old Style" pitchFamily="18" charset="0"/>
              </a:rPr>
              <a:t>Самая теплая часть, хорошо прогревается </a:t>
            </a:r>
          </a:p>
          <a:p>
            <a:pPr marL="342900" indent="-342900"/>
            <a:r>
              <a:rPr lang="ru-RU" sz="2400" b="1" dirty="0" smtClean="0">
                <a:latin typeface="Bookman Old Style" pitchFamily="18" charset="0"/>
              </a:rPr>
              <a:t>    ( +30 С).</a:t>
            </a:r>
          </a:p>
        </p:txBody>
      </p:sp>
      <p:pic>
        <p:nvPicPr>
          <p:cNvPr id="8" name="Рисунок 7" descr="pic4.jpg"/>
          <p:cNvPicPr>
            <a:picLocks noChangeAspect="1"/>
          </p:cNvPicPr>
          <p:nvPr/>
        </p:nvPicPr>
        <p:blipFill>
          <a:blip r:embed="rId2"/>
          <a:stretch>
            <a:fillRect/>
          </a:stretch>
        </p:blipFill>
        <p:spPr>
          <a:xfrm>
            <a:off x="500034" y="1500174"/>
            <a:ext cx="5072098" cy="428628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14678" y="0"/>
            <a:ext cx="2543164" cy="871526"/>
          </a:xfrm>
        </p:spPr>
        <p:txBody>
          <a:bodyPr>
            <a:normAutofit/>
          </a:bodyPr>
          <a:lstStyle/>
          <a:p>
            <a:r>
              <a:rPr lang="ru-RU" sz="5400" dirty="0" smtClean="0"/>
              <a:t>Климат </a:t>
            </a:r>
            <a:endParaRPr lang="ru-RU" sz="5400" dirty="0"/>
          </a:p>
        </p:txBody>
      </p:sp>
      <p:sp>
        <p:nvSpPr>
          <p:cNvPr id="15" name="TextBox 14"/>
          <p:cNvSpPr txBox="1"/>
          <p:nvPr/>
        </p:nvSpPr>
        <p:spPr>
          <a:xfrm>
            <a:off x="4572000" y="1071546"/>
            <a:ext cx="4000528" cy="3816429"/>
          </a:xfrm>
          <a:prstGeom prst="rect">
            <a:avLst/>
          </a:prstGeom>
          <a:noFill/>
        </p:spPr>
        <p:txBody>
          <a:bodyPr wrap="square" rtlCol="0">
            <a:spAutoFit/>
          </a:bodyPr>
          <a:lstStyle/>
          <a:p>
            <a:pPr marL="342900" indent="-342900">
              <a:buAutoNum type="arabicPeriod"/>
            </a:pPr>
            <a:endParaRPr lang="ru-RU" dirty="0" smtClean="0"/>
          </a:p>
          <a:p>
            <a:pPr marL="514350" indent="-514350">
              <a:buAutoNum type="arabicPeriod"/>
            </a:pPr>
            <a:r>
              <a:rPr lang="ru-RU" sz="2800" b="1" dirty="0" smtClean="0">
                <a:latin typeface="Bookman Old Style" pitchFamily="18" charset="0"/>
              </a:rPr>
              <a:t>Южная часть подвержена влиянию Антарктиды.</a:t>
            </a:r>
          </a:p>
          <a:p>
            <a:pPr marL="514350" indent="-514350">
              <a:buAutoNum type="arabicPeriod"/>
            </a:pPr>
            <a:endParaRPr lang="ru-RU" sz="2800" b="1" dirty="0" smtClean="0">
              <a:latin typeface="Bookman Old Style" pitchFamily="18" charset="0"/>
            </a:endParaRPr>
          </a:p>
          <a:p>
            <a:pPr marL="342900" indent="-342900"/>
            <a:r>
              <a:rPr lang="ru-RU" sz="2800" b="1" dirty="0" smtClean="0">
                <a:latin typeface="Bookman Old Style" pitchFamily="18" charset="0"/>
              </a:rPr>
              <a:t>2. Температура понижается </a:t>
            </a:r>
          </a:p>
          <a:p>
            <a:pPr marL="342900" indent="-342900"/>
            <a:r>
              <a:rPr lang="ru-RU" sz="2800" b="1" dirty="0" smtClean="0">
                <a:latin typeface="Bookman Old Style" pitchFamily="18" charset="0"/>
              </a:rPr>
              <a:t>   ( до 0С).</a:t>
            </a:r>
          </a:p>
        </p:txBody>
      </p:sp>
      <p:pic>
        <p:nvPicPr>
          <p:cNvPr id="1026" name="Picture 2"/>
          <p:cNvPicPr>
            <a:picLocks noChangeAspect="1" noChangeArrowheads="1"/>
          </p:cNvPicPr>
          <p:nvPr/>
        </p:nvPicPr>
        <p:blipFill>
          <a:blip r:embed="rId2"/>
          <a:srcRect/>
          <a:stretch>
            <a:fillRect/>
          </a:stretch>
        </p:blipFill>
        <p:spPr bwMode="auto">
          <a:xfrm>
            <a:off x="714348" y="1142984"/>
            <a:ext cx="3357586" cy="412300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214282" y="5643578"/>
            <a:ext cx="4725987" cy="4873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8992" y="285728"/>
            <a:ext cx="2400288" cy="728650"/>
          </a:xfrm>
        </p:spPr>
        <p:txBody>
          <a:bodyPr>
            <a:normAutofit fontScale="90000"/>
          </a:bodyPr>
          <a:lstStyle/>
          <a:p>
            <a:r>
              <a:rPr lang="ru-RU" dirty="0" smtClean="0"/>
              <a:t>Вывод:</a:t>
            </a:r>
            <a:endParaRPr lang="ru-RU" dirty="0"/>
          </a:p>
        </p:txBody>
      </p:sp>
      <p:sp>
        <p:nvSpPr>
          <p:cNvPr id="3" name="TextBox 2"/>
          <p:cNvSpPr txBox="1"/>
          <p:nvPr/>
        </p:nvSpPr>
        <p:spPr>
          <a:xfrm>
            <a:off x="500034" y="1000108"/>
            <a:ext cx="8501122" cy="5663089"/>
          </a:xfrm>
          <a:prstGeom prst="rect">
            <a:avLst/>
          </a:prstGeom>
          <a:noFill/>
        </p:spPr>
        <p:txBody>
          <a:bodyPr wrap="square" rtlCol="0">
            <a:spAutoFit/>
          </a:bodyPr>
          <a:lstStyle/>
          <a:p>
            <a:pPr algn="ctr"/>
            <a:r>
              <a:rPr lang="ru-RU" sz="2400" b="1" dirty="0" smtClean="0">
                <a:solidFill>
                  <a:srgbClr val="FFFF00"/>
                </a:solidFill>
                <a:latin typeface="Bookman Old Style" pitchFamily="18" charset="0"/>
              </a:rPr>
              <a:t>ГП, рельеф и климат  -взаимосвязаны. Уникальное сочетание этих элементов приводит к возникновению следующих особенностей природы Индийского океана: </a:t>
            </a:r>
          </a:p>
          <a:p>
            <a:endParaRPr lang="ru-RU" b="1" dirty="0" smtClean="0">
              <a:solidFill>
                <a:srgbClr val="FFFF00"/>
              </a:solidFill>
              <a:latin typeface="Bookman Old Style" pitchFamily="18" charset="0"/>
            </a:endParaRPr>
          </a:p>
          <a:p>
            <a:pPr marL="342900" indent="-342900">
              <a:buAutoNum type="arabicPeriod"/>
            </a:pPr>
            <a:r>
              <a:rPr lang="ru-RU" b="1" dirty="0" smtClean="0">
                <a:solidFill>
                  <a:srgbClr val="FFFF00"/>
                </a:solidFill>
                <a:latin typeface="Bookman Old Style" pitchFamily="18" charset="0"/>
              </a:rPr>
              <a:t>Пересечение экватором и тропиками дает среднюю соленость океана выше чем средняя соленость МО. Максимум Красное море – 42 </a:t>
            </a:r>
            <a:r>
              <a:rPr lang="ru-RU" b="1" dirty="0" err="1" smtClean="0">
                <a:solidFill>
                  <a:srgbClr val="FFFF00"/>
                </a:solidFill>
                <a:latin typeface="Bookman Old Style" pitchFamily="18" charset="0"/>
              </a:rPr>
              <a:t>промиле</a:t>
            </a:r>
            <a:r>
              <a:rPr lang="ru-RU" b="1" dirty="0" smtClean="0">
                <a:solidFill>
                  <a:srgbClr val="FFFF00"/>
                </a:solidFill>
                <a:latin typeface="Bookman Old Style" pitchFamily="18" charset="0"/>
              </a:rPr>
              <a:t>. </a:t>
            </a:r>
            <a:r>
              <a:rPr lang="ru-RU" sz="2800" b="1" dirty="0" smtClean="0">
                <a:solidFill>
                  <a:srgbClr val="00FFFF"/>
                </a:solidFill>
                <a:latin typeface="Times New Roman"/>
                <a:cs typeface="Times New Roman"/>
                <a:hlinkClick r:id="rId2" action="ppaction://hlinksldjump"/>
              </a:rPr>
              <a:t>☻</a:t>
            </a:r>
            <a:r>
              <a:rPr lang="ru-RU" sz="2800" b="1" dirty="0" smtClean="0">
                <a:solidFill>
                  <a:srgbClr val="00FFFF"/>
                </a:solidFill>
                <a:latin typeface="Times New Roman"/>
                <a:cs typeface="Times New Roman"/>
              </a:rPr>
              <a:t> </a:t>
            </a:r>
            <a:r>
              <a:rPr lang="ru-RU" sz="2800" b="1" dirty="0" smtClean="0">
                <a:solidFill>
                  <a:srgbClr val="00FFFF"/>
                </a:solidFill>
                <a:latin typeface="Times New Roman"/>
                <a:cs typeface="Times New Roman"/>
                <a:hlinkClick r:id="rId3" action="ppaction://hlinksldjump"/>
              </a:rPr>
              <a:t>☻</a:t>
            </a:r>
            <a:endParaRPr lang="ru-RU" b="1" dirty="0" smtClean="0">
              <a:solidFill>
                <a:srgbClr val="00FFFF"/>
              </a:solidFill>
              <a:latin typeface="Bookman Old Style" pitchFamily="18" charset="0"/>
            </a:endParaRPr>
          </a:p>
          <a:p>
            <a:pPr marL="342900" indent="-342900">
              <a:buAutoNum type="arabicPeriod"/>
            </a:pPr>
            <a:endParaRPr lang="ru-RU" b="1" dirty="0" smtClean="0">
              <a:solidFill>
                <a:srgbClr val="FFFF00"/>
              </a:solidFill>
              <a:latin typeface="Bookman Old Style" pitchFamily="18" charset="0"/>
            </a:endParaRPr>
          </a:p>
          <a:p>
            <a:pPr marL="342900" indent="-342900">
              <a:buAutoNum type="arabicPeriod"/>
            </a:pPr>
            <a:r>
              <a:rPr lang="ru-RU" b="1" dirty="0" smtClean="0">
                <a:solidFill>
                  <a:srgbClr val="FFFF00"/>
                </a:solidFill>
                <a:latin typeface="Bookman Old Style" pitchFamily="18" charset="0"/>
              </a:rPr>
              <a:t>Влияние рельефа, ГП и сезонных ветров – вызывают перемешивание вод Индийского океана (построение системы течений, которые  являются составной частью общей схемы течений МО.</a:t>
            </a:r>
            <a:r>
              <a:rPr lang="ru-RU" b="1" dirty="0" smtClean="0">
                <a:solidFill>
                  <a:srgbClr val="FFFF00"/>
                </a:solidFill>
                <a:latin typeface="Bookman Old Style" pitchFamily="18" charset="0"/>
                <a:hlinkClick r:id="rId4" action="ppaction://hlinksldjump"/>
              </a:rPr>
              <a:t> </a:t>
            </a:r>
            <a:r>
              <a:rPr lang="ru-RU" sz="2800" b="1" dirty="0" smtClean="0">
                <a:solidFill>
                  <a:srgbClr val="00FFFF"/>
                </a:solidFill>
                <a:latin typeface="Times New Roman"/>
                <a:cs typeface="Times New Roman"/>
                <a:hlinkClick r:id="rId4" action="ppaction://hlinksldjump"/>
              </a:rPr>
              <a:t>☻</a:t>
            </a:r>
            <a:endParaRPr lang="ru-RU" sz="2800" b="1" dirty="0" smtClean="0">
              <a:solidFill>
                <a:srgbClr val="00FFFF"/>
              </a:solidFill>
              <a:latin typeface="Times New Roman"/>
              <a:cs typeface="Times New Roman"/>
            </a:endParaRPr>
          </a:p>
          <a:p>
            <a:pPr marL="342900" indent="-342900">
              <a:buAutoNum type="arabicPeriod"/>
            </a:pPr>
            <a:r>
              <a:rPr lang="ru-RU" sz="2400" b="1" dirty="0" smtClean="0">
                <a:solidFill>
                  <a:srgbClr val="FFA3FF"/>
                </a:solidFill>
                <a:latin typeface="Times New Roman"/>
                <a:cs typeface="Times New Roman"/>
              </a:rPr>
              <a:t>Все эти элементы создают уникальный </a:t>
            </a:r>
            <a:r>
              <a:rPr lang="ru-RU" sz="2400" b="1" dirty="0" err="1" smtClean="0">
                <a:solidFill>
                  <a:srgbClr val="FFA3FF"/>
                </a:solidFill>
                <a:latin typeface="Times New Roman"/>
                <a:cs typeface="Times New Roman"/>
              </a:rPr>
              <a:t>ораганический</a:t>
            </a:r>
            <a:r>
              <a:rPr lang="ru-RU" sz="2400" b="1" dirty="0" smtClean="0">
                <a:solidFill>
                  <a:srgbClr val="FFA3FF"/>
                </a:solidFill>
                <a:latin typeface="Times New Roman"/>
                <a:cs typeface="Times New Roman"/>
              </a:rPr>
              <a:t> мир океана.</a:t>
            </a:r>
            <a:endParaRPr lang="ru-RU" sz="2800" b="1" dirty="0" smtClean="0">
              <a:solidFill>
                <a:srgbClr val="00FFFF"/>
              </a:solidFill>
              <a:latin typeface="Times New Roman"/>
              <a:cs typeface="Times New Roman"/>
            </a:endParaRPr>
          </a:p>
          <a:p>
            <a:pPr marL="342900" indent="-342900"/>
            <a:r>
              <a:rPr lang="ru-RU" sz="2800" b="1" dirty="0" smtClean="0">
                <a:solidFill>
                  <a:srgbClr val="00FFFF"/>
                </a:solidFill>
                <a:latin typeface="Times New Roman"/>
                <a:cs typeface="Times New Roman"/>
              </a:rPr>
              <a:t>                                                                                 </a:t>
            </a:r>
            <a:r>
              <a:rPr lang="ru-RU" sz="3600" b="1" dirty="0" smtClean="0">
                <a:solidFill>
                  <a:srgbClr val="00FFFF"/>
                </a:solidFill>
                <a:latin typeface="Times New Roman"/>
                <a:cs typeface="Times New Roman"/>
              </a:rPr>
              <a:t> </a:t>
            </a:r>
            <a:r>
              <a:rPr lang="ru-RU" sz="3600" b="1" dirty="0" smtClean="0">
                <a:solidFill>
                  <a:srgbClr val="00FFFF"/>
                </a:solidFill>
                <a:latin typeface="Times New Roman"/>
                <a:cs typeface="Times New Roman"/>
                <a:hlinkClick r:id="rId5" action="ppaction://hlinksldjump"/>
              </a:rPr>
              <a:t>►</a:t>
            </a:r>
            <a:endParaRPr lang="ru-RU" b="1" dirty="0">
              <a:solidFill>
                <a:srgbClr val="FFFF00"/>
              </a:solidFill>
              <a:latin typeface="Bookman Old Style"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salt1.jpg"/>
          <p:cNvPicPr>
            <a:picLocks noChangeAspect="1"/>
          </p:cNvPicPr>
          <p:nvPr/>
        </p:nvPicPr>
        <p:blipFill>
          <a:blip r:embed="rId2"/>
          <a:stretch>
            <a:fillRect/>
          </a:stretch>
        </p:blipFill>
        <p:spPr>
          <a:xfrm>
            <a:off x="857224" y="142852"/>
            <a:ext cx="7715304" cy="6616991"/>
          </a:xfrm>
          <a:prstGeom prst="rect">
            <a:avLst/>
          </a:prstGeom>
        </p:spPr>
      </p:pic>
      <p:sp>
        <p:nvSpPr>
          <p:cNvPr id="3" name="Прямоугольник 2"/>
          <p:cNvSpPr/>
          <p:nvPr/>
        </p:nvSpPr>
        <p:spPr>
          <a:xfrm>
            <a:off x="0" y="6072206"/>
            <a:ext cx="500066" cy="584775"/>
          </a:xfrm>
          <a:prstGeom prst="rect">
            <a:avLst/>
          </a:prstGeom>
        </p:spPr>
        <p:txBody>
          <a:bodyPr wrap="square">
            <a:spAutoFit/>
          </a:bodyPr>
          <a:lstStyle/>
          <a:p>
            <a:r>
              <a:rPr lang="ru-RU" sz="3200" b="1" dirty="0" smtClean="0">
                <a:solidFill>
                  <a:srgbClr val="00FFFF"/>
                </a:solidFill>
                <a:latin typeface="Times New Roman"/>
                <a:cs typeface="Times New Roman"/>
                <a:hlinkClick r:id="rId3" action="ppaction://hlinksldjump"/>
              </a:rPr>
              <a:t>☻</a:t>
            </a:r>
            <a:endParaRPr lang="ru-RU"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great_ocean_conveyor_belt_635.jpg"/>
          <p:cNvPicPr>
            <a:picLocks noChangeAspect="1"/>
          </p:cNvPicPr>
          <p:nvPr/>
        </p:nvPicPr>
        <p:blipFill>
          <a:blip r:embed="rId2"/>
          <a:stretch>
            <a:fillRect/>
          </a:stretch>
        </p:blipFill>
        <p:spPr>
          <a:xfrm>
            <a:off x="1071538" y="362130"/>
            <a:ext cx="7143800" cy="6258919"/>
          </a:xfrm>
          <a:prstGeom prst="rect">
            <a:avLst/>
          </a:prstGeom>
        </p:spPr>
      </p:pic>
      <p:sp>
        <p:nvSpPr>
          <p:cNvPr id="3" name="Прямоугольник 2"/>
          <p:cNvSpPr/>
          <p:nvPr/>
        </p:nvSpPr>
        <p:spPr>
          <a:xfrm>
            <a:off x="285720" y="6072206"/>
            <a:ext cx="562975" cy="523220"/>
          </a:xfrm>
          <a:prstGeom prst="rect">
            <a:avLst/>
          </a:prstGeom>
        </p:spPr>
        <p:txBody>
          <a:bodyPr wrap="none">
            <a:spAutoFit/>
          </a:bodyPr>
          <a:lstStyle/>
          <a:p>
            <a:r>
              <a:rPr lang="ru-RU" sz="2800" b="1" dirty="0" smtClean="0">
                <a:solidFill>
                  <a:srgbClr val="00FFFF"/>
                </a:solidFill>
                <a:latin typeface="Times New Roman"/>
                <a:cs typeface="Times New Roman"/>
                <a:hlinkClick r:id="rId3" action="ppaction://hlinksldjump"/>
              </a:rPr>
              <a:t>☻</a:t>
            </a:r>
            <a:endParaRPr lang="ru-RU" sz="2800" dirty="0"/>
          </a:p>
        </p:txBody>
      </p:sp>
      <p:sp>
        <p:nvSpPr>
          <p:cNvPr id="4" name="Прямоугольник 3"/>
          <p:cNvSpPr/>
          <p:nvPr/>
        </p:nvSpPr>
        <p:spPr>
          <a:xfrm>
            <a:off x="214282" y="214290"/>
            <a:ext cx="3143272" cy="1571636"/>
          </a:xfrm>
          <a:prstGeom prst="rect">
            <a:avLst/>
          </a:prstGeom>
        </p:spPr>
        <p:style>
          <a:lnRef idx="1">
            <a:schemeClr val="accent4"/>
          </a:lnRef>
          <a:fillRef idx="3">
            <a:schemeClr val="accent4"/>
          </a:fillRef>
          <a:effectRef idx="2">
            <a:schemeClr val="accent4"/>
          </a:effectRef>
          <a:fontRef idx="minor">
            <a:schemeClr val="lt1"/>
          </a:fontRef>
        </p:style>
        <p:txBody>
          <a:bodyPr rtlCol="0" anchor="ctr">
            <a:scene3d>
              <a:camera prst="orthographicFront"/>
              <a:lightRig rig="threePt" dir="t"/>
            </a:scene3d>
            <a:sp3d extrusionH="57150">
              <a:bevelT w="38100" h="38100"/>
            </a:sp3d>
          </a:bodyPr>
          <a:lstStyle/>
          <a:p>
            <a:pPr algn="ctr"/>
            <a:r>
              <a:rPr lang="ru-RU" sz="2800" b="1" dirty="0" smtClean="0">
                <a:solidFill>
                  <a:schemeClr val="bg1"/>
                </a:solidFill>
                <a:latin typeface="Times New Roman" pitchFamily="18" charset="0"/>
                <a:cs typeface="Times New Roman" pitchFamily="18" charset="0"/>
              </a:rPr>
              <a:t>Анализируй</a:t>
            </a:r>
          </a:p>
          <a:p>
            <a:pPr algn="ctr"/>
            <a:r>
              <a:rPr lang="ru-RU" sz="2800" b="1" dirty="0" smtClean="0">
                <a:solidFill>
                  <a:schemeClr val="bg1"/>
                </a:solidFill>
                <a:latin typeface="Times New Roman" pitchFamily="18" charset="0"/>
                <a:cs typeface="Times New Roman" pitchFamily="18" charset="0"/>
              </a:rPr>
              <a:t>Стр. 51</a:t>
            </a:r>
            <a:endParaRPr lang="ru-RU" sz="28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71472" y="285728"/>
            <a:ext cx="7948292" cy="4243397"/>
          </a:xfrm>
          <a:prstGeom prst="rect">
            <a:avLst/>
          </a:prstGeom>
          <a:noFill/>
          <a:ln w="9525">
            <a:noFill/>
            <a:miter lim="800000"/>
            <a:headEnd/>
            <a:tailEnd/>
          </a:ln>
          <a:effectLst/>
        </p:spPr>
      </p:pic>
      <p:sp>
        <p:nvSpPr>
          <p:cNvPr id="3" name="Овал 2"/>
          <p:cNvSpPr/>
          <p:nvPr/>
        </p:nvSpPr>
        <p:spPr>
          <a:xfrm rot="20358271">
            <a:off x="3073820" y="1102578"/>
            <a:ext cx="775206" cy="1807333"/>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214282" y="6072206"/>
            <a:ext cx="562975" cy="523220"/>
          </a:xfrm>
          <a:prstGeom prst="rect">
            <a:avLst/>
          </a:prstGeom>
        </p:spPr>
        <p:txBody>
          <a:bodyPr wrap="none">
            <a:spAutoFit/>
          </a:bodyPr>
          <a:lstStyle/>
          <a:p>
            <a:r>
              <a:rPr lang="ru-RU" sz="2800" b="1" dirty="0" smtClean="0">
                <a:solidFill>
                  <a:srgbClr val="00FFFF"/>
                </a:solidFill>
                <a:latin typeface="Times New Roman"/>
                <a:cs typeface="Times New Roman"/>
                <a:hlinkClick r:id="rId3" action="ppaction://hlinksldjump"/>
              </a:rPr>
              <a:t>☻</a:t>
            </a:r>
            <a:endParaRPr lang="ru-RU" sz="2800" dirty="0"/>
          </a:p>
        </p:txBody>
      </p:sp>
      <p:sp>
        <p:nvSpPr>
          <p:cNvPr id="5" name="TextBox 4"/>
          <p:cNvSpPr txBox="1"/>
          <p:nvPr/>
        </p:nvSpPr>
        <p:spPr>
          <a:xfrm>
            <a:off x="1142976" y="4857760"/>
            <a:ext cx="7358114" cy="1200329"/>
          </a:xfrm>
          <a:prstGeom prst="rect">
            <a:avLst/>
          </a:prstGeom>
          <a:noFill/>
        </p:spPr>
        <p:txBody>
          <a:bodyPr wrap="square" rtlCol="0">
            <a:spAutoFit/>
          </a:bodyPr>
          <a:lstStyle/>
          <a:p>
            <a:pPr algn="ctr"/>
            <a:r>
              <a:rPr lang="ru-RU" sz="2400" dirty="0" smtClean="0">
                <a:solidFill>
                  <a:srgbClr val="00FF00"/>
                </a:solidFill>
                <a:latin typeface="Bookman Old Style" pitchFamily="18" charset="0"/>
              </a:rPr>
              <a:t>Рай для </a:t>
            </a:r>
            <a:r>
              <a:rPr lang="ru-RU" sz="2400" dirty="0" err="1" smtClean="0">
                <a:solidFill>
                  <a:srgbClr val="00FF00"/>
                </a:solidFill>
                <a:latin typeface="Bookman Old Style" pitchFamily="18" charset="0"/>
              </a:rPr>
              <a:t>дайверов</a:t>
            </a:r>
            <a:r>
              <a:rPr lang="ru-RU" sz="2400" dirty="0" smtClean="0">
                <a:solidFill>
                  <a:srgbClr val="00FF00"/>
                </a:solidFill>
                <a:latin typeface="Bookman Old Style" pitchFamily="18" charset="0"/>
              </a:rPr>
              <a:t> - часть Индийского океана в котором не водятся акулы, из-за высокой солености воды.</a:t>
            </a:r>
            <a:endParaRPr lang="ru-RU" sz="2400" dirty="0">
              <a:solidFill>
                <a:srgbClr val="00FF00"/>
              </a:solidFill>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fill="hold" grpId="0" nodeType="click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7554" y="214290"/>
            <a:ext cx="2614602" cy="1057292"/>
          </a:xfrm>
        </p:spPr>
        <p:txBody>
          <a:bodyPr/>
          <a:lstStyle/>
          <a:p>
            <a:r>
              <a:rPr lang="ru-RU" dirty="0" smtClean="0"/>
              <a:t>Природа</a:t>
            </a:r>
            <a:endParaRPr lang="ru-RU" dirty="0"/>
          </a:p>
        </p:txBody>
      </p:sp>
      <p:sp>
        <p:nvSpPr>
          <p:cNvPr id="3" name="TextBox 2"/>
          <p:cNvSpPr txBox="1"/>
          <p:nvPr/>
        </p:nvSpPr>
        <p:spPr>
          <a:xfrm>
            <a:off x="357158" y="1500174"/>
            <a:ext cx="8501122" cy="3785652"/>
          </a:xfrm>
          <a:prstGeom prst="rect">
            <a:avLst/>
          </a:prstGeom>
          <a:noFill/>
        </p:spPr>
        <p:txBody>
          <a:bodyPr wrap="square" rtlCol="0">
            <a:spAutoFit/>
          </a:bodyPr>
          <a:lstStyle/>
          <a:p>
            <a:pPr algn="ctr"/>
            <a:r>
              <a:rPr lang="ru-RU" sz="2400" b="1" dirty="0" smtClean="0">
                <a:latin typeface="Bookman Old Style" pitchFamily="18" charset="0"/>
              </a:rPr>
              <a:t>Органический мир сходен с видовым </a:t>
            </a:r>
          </a:p>
          <a:p>
            <a:pPr algn="ctr"/>
            <a:r>
              <a:rPr lang="ru-RU" sz="2400" b="1" dirty="0" smtClean="0">
                <a:latin typeface="Bookman Old Style" pitchFamily="18" charset="0"/>
              </a:rPr>
              <a:t>составом западной части Тихого океана.</a:t>
            </a:r>
          </a:p>
          <a:p>
            <a:pPr algn="ctr"/>
            <a:endParaRPr lang="ru-RU" sz="2400" b="1" dirty="0" smtClean="0">
              <a:latin typeface="Bookman Old Style" pitchFamily="18" charset="0"/>
            </a:endParaRPr>
          </a:p>
          <a:p>
            <a:pPr marL="457200" indent="-457200">
              <a:buAutoNum type="arabicPeriod"/>
            </a:pPr>
            <a:r>
              <a:rPr lang="ru-RU" sz="2400" dirty="0" smtClean="0">
                <a:solidFill>
                  <a:srgbClr val="FFC000"/>
                </a:solidFill>
                <a:latin typeface="Bookman Old Style" pitchFamily="18" charset="0"/>
              </a:rPr>
              <a:t>Тропики – богаты биомассой (планктоном и водорослями). Среди них много светящихся ночью организмов. Рыбы: </a:t>
            </a:r>
            <a:r>
              <a:rPr lang="ru-RU" sz="2400" dirty="0" err="1" smtClean="0">
                <a:solidFill>
                  <a:srgbClr val="FFC000"/>
                </a:solidFill>
                <a:latin typeface="Bookman Old Style" pitchFamily="18" charset="0"/>
              </a:rPr>
              <a:t>сардинеллы</a:t>
            </a:r>
            <a:r>
              <a:rPr lang="ru-RU" sz="2400" dirty="0" smtClean="0">
                <a:solidFill>
                  <a:srgbClr val="FFC000"/>
                </a:solidFill>
                <a:latin typeface="Bookman Old Style" pitchFamily="18" charset="0"/>
              </a:rPr>
              <a:t>, скумбрия, акулы. Гигантские черепахи, морские змеи, каракатицы. </a:t>
            </a:r>
            <a:r>
              <a:rPr lang="ru-RU" sz="2400" u="sng" dirty="0" smtClean="0">
                <a:solidFill>
                  <a:srgbClr val="FFC000"/>
                </a:solidFill>
                <a:latin typeface="Bookman Old Style" pitchFamily="18" charset="0"/>
              </a:rPr>
              <a:t>Особенно богаты мелководья</a:t>
            </a:r>
            <a:r>
              <a:rPr lang="ru-RU" sz="2400" dirty="0" smtClean="0">
                <a:solidFill>
                  <a:srgbClr val="FFC000"/>
                </a:solidFill>
                <a:latin typeface="Bookman Old Style" pitchFamily="18" charset="0"/>
              </a:rPr>
              <a:t>. </a:t>
            </a:r>
          </a:p>
          <a:p>
            <a:pPr marL="457200" indent="-457200">
              <a:buAutoNum type="arabicPeriod"/>
            </a:pPr>
            <a:endParaRPr lang="ru-RU" sz="2400" dirty="0" smtClean="0">
              <a:solidFill>
                <a:srgbClr val="FFC000"/>
              </a:solidFill>
              <a:latin typeface="Bookman Old Style" pitchFamily="18" charset="0"/>
            </a:endParaRPr>
          </a:p>
          <a:p>
            <a:pPr marL="457200" indent="-457200">
              <a:buAutoNum type="arabicPeriod"/>
            </a:pPr>
            <a:r>
              <a:rPr lang="ru-RU" sz="2400" dirty="0" smtClean="0">
                <a:solidFill>
                  <a:srgbClr val="FFC000"/>
                </a:solidFill>
                <a:latin typeface="Bookman Old Style" pitchFamily="18" charset="0"/>
              </a:rPr>
              <a:t>Южная часть – белокровные рыбы, киты, тюлени.</a:t>
            </a:r>
            <a:endParaRPr lang="ru-RU" sz="2400" dirty="0">
              <a:solidFill>
                <a:srgbClr val="FFC000"/>
              </a:solidFill>
              <a:latin typeface="Bookman Old Style"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ocean.jpg"/>
          <p:cNvPicPr>
            <a:picLocks noChangeAspect="1"/>
          </p:cNvPicPr>
          <p:nvPr/>
        </p:nvPicPr>
        <p:blipFill>
          <a:blip r:embed="rId2"/>
          <a:stretch>
            <a:fillRect/>
          </a:stretch>
        </p:blipFill>
        <p:spPr>
          <a:xfrm>
            <a:off x="2857488" y="2143116"/>
            <a:ext cx="3905246" cy="4503496"/>
          </a:xfrm>
          <a:prstGeom prst="rect">
            <a:avLst/>
          </a:prstGeom>
        </p:spPr>
      </p:pic>
      <p:sp>
        <p:nvSpPr>
          <p:cNvPr id="2" name="Заголовок 1"/>
          <p:cNvSpPr>
            <a:spLocks noGrp="1"/>
          </p:cNvSpPr>
          <p:nvPr>
            <p:ph type="title"/>
          </p:nvPr>
        </p:nvSpPr>
        <p:spPr>
          <a:xfrm>
            <a:off x="428596" y="214290"/>
            <a:ext cx="8229600" cy="1871658"/>
          </a:xfrm>
        </p:spPr>
        <p:style>
          <a:lnRef idx="1">
            <a:schemeClr val="accent5"/>
          </a:lnRef>
          <a:fillRef idx="3">
            <a:schemeClr val="accent5"/>
          </a:fillRef>
          <a:effectRef idx="2">
            <a:schemeClr val="accent5"/>
          </a:effectRef>
          <a:fontRef idx="minor">
            <a:schemeClr val="lt1"/>
          </a:fontRef>
        </p:style>
        <p:txBody>
          <a:bodyPr>
            <a:normAutofit fontScale="90000"/>
            <a:sp3d extrusionH="57150">
              <a:bevelT w="82550" h="38100" prst="coolSlant"/>
            </a:sp3d>
          </a:bodyPr>
          <a:lstStyle/>
          <a:p>
            <a:pPr algn="ctr"/>
            <a:r>
              <a:rPr lang="ru-RU"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Цель урока:</a:t>
            </a:r>
            <a:br>
              <a:rPr lang="ru-RU"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br>
            <a:r>
              <a:rPr lang="ru-RU" sz="4000"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rPr>
              <a:t>Изучить особенности природы Индийского океана</a:t>
            </a:r>
            <a:endParaRPr lang="ru-RU"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0303631dd1.jpg"/>
          <p:cNvPicPr>
            <a:picLocks noChangeAspect="1"/>
          </p:cNvPicPr>
          <p:nvPr/>
        </p:nvPicPr>
        <p:blipFill>
          <a:blip r:embed="rId2"/>
          <a:stretch>
            <a:fillRect/>
          </a:stretch>
        </p:blipFill>
        <p:spPr>
          <a:xfrm>
            <a:off x="1" y="2"/>
            <a:ext cx="3000363" cy="2250272"/>
          </a:xfrm>
          <a:prstGeom prst="rect">
            <a:avLst/>
          </a:prstGeom>
        </p:spPr>
      </p:pic>
      <p:pic>
        <p:nvPicPr>
          <p:cNvPr id="3" name="Рисунок 2" descr="090a1f295f16a3eab56309d5fc7985a2.jpg"/>
          <p:cNvPicPr>
            <a:picLocks noChangeAspect="1"/>
          </p:cNvPicPr>
          <p:nvPr/>
        </p:nvPicPr>
        <p:blipFill>
          <a:blip r:embed="rId3"/>
          <a:stretch>
            <a:fillRect/>
          </a:stretch>
        </p:blipFill>
        <p:spPr>
          <a:xfrm>
            <a:off x="3000365" y="0"/>
            <a:ext cx="2786082" cy="2239973"/>
          </a:xfrm>
          <a:prstGeom prst="rect">
            <a:avLst/>
          </a:prstGeom>
        </p:spPr>
      </p:pic>
      <p:pic>
        <p:nvPicPr>
          <p:cNvPr id="4" name="Рисунок 3" descr="0.jpg"/>
          <p:cNvPicPr>
            <a:picLocks noChangeAspect="1"/>
          </p:cNvPicPr>
          <p:nvPr/>
        </p:nvPicPr>
        <p:blipFill>
          <a:blip r:embed="rId4" cstate="print"/>
          <a:stretch>
            <a:fillRect/>
          </a:stretch>
        </p:blipFill>
        <p:spPr>
          <a:xfrm>
            <a:off x="1" y="2214554"/>
            <a:ext cx="3428992" cy="2571744"/>
          </a:xfrm>
          <a:prstGeom prst="rect">
            <a:avLst/>
          </a:prstGeom>
        </p:spPr>
      </p:pic>
      <p:pic>
        <p:nvPicPr>
          <p:cNvPr id="5" name="Рисунок 4" descr="8-1.jpg"/>
          <p:cNvPicPr>
            <a:picLocks noChangeAspect="1"/>
          </p:cNvPicPr>
          <p:nvPr/>
        </p:nvPicPr>
        <p:blipFill>
          <a:blip r:embed="rId5"/>
          <a:stretch>
            <a:fillRect/>
          </a:stretch>
        </p:blipFill>
        <p:spPr>
          <a:xfrm>
            <a:off x="5572132" y="2643182"/>
            <a:ext cx="3571868" cy="2884970"/>
          </a:xfrm>
          <a:prstGeom prst="rect">
            <a:avLst/>
          </a:prstGeom>
        </p:spPr>
      </p:pic>
      <p:pic>
        <p:nvPicPr>
          <p:cNvPr id="6" name="Рисунок 5" descr="fotosbornik_ru_4373.jpg"/>
          <p:cNvPicPr>
            <a:picLocks noChangeAspect="1"/>
          </p:cNvPicPr>
          <p:nvPr/>
        </p:nvPicPr>
        <p:blipFill>
          <a:blip r:embed="rId6" cstate="print"/>
          <a:stretch>
            <a:fillRect/>
          </a:stretch>
        </p:blipFill>
        <p:spPr>
          <a:xfrm>
            <a:off x="5619756" y="0"/>
            <a:ext cx="3524243" cy="2643182"/>
          </a:xfrm>
          <a:prstGeom prst="rect">
            <a:avLst/>
          </a:prstGeom>
        </p:spPr>
      </p:pic>
      <p:pic>
        <p:nvPicPr>
          <p:cNvPr id="7" name="Рисунок 6" descr="878954-006.jpg"/>
          <p:cNvPicPr>
            <a:picLocks noChangeAspect="1"/>
          </p:cNvPicPr>
          <p:nvPr/>
        </p:nvPicPr>
        <p:blipFill>
          <a:blip r:embed="rId7"/>
          <a:stretch>
            <a:fillRect/>
          </a:stretch>
        </p:blipFill>
        <p:spPr>
          <a:xfrm>
            <a:off x="5572132" y="4474894"/>
            <a:ext cx="3571868" cy="2383106"/>
          </a:xfrm>
          <a:prstGeom prst="rect">
            <a:avLst/>
          </a:prstGeom>
        </p:spPr>
      </p:pic>
      <p:pic>
        <p:nvPicPr>
          <p:cNvPr id="8" name="Рисунок 7" descr="Seals2-m.jpg"/>
          <p:cNvPicPr>
            <a:picLocks noChangeAspect="1"/>
          </p:cNvPicPr>
          <p:nvPr/>
        </p:nvPicPr>
        <p:blipFill>
          <a:blip r:embed="rId8"/>
          <a:stretch>
            <a:fillRect/>
          </a:stretch>
        </p:blipFill>
        <p:spPr>
          <a:xfrm>
            <a:off x="0" y="4572007"/>
            <a:ext cx="3428992" cy="2285994"/>
          </a:xfrm>
          <a:prstGeom prst="rect">
            <a:avLst/>
          </a:prstGeom>
        </p:spPr>
      </p:pic>
      <p:pic>
        <p:nvPicPr>
          <p:cNvPr id="9" name="Рисунок 8" descr="BANYAN33.jpg"/>
          <p:cNvPicPr>
            <a:picLocks noChangeAspect="1"/>
          </p:cNvPicPr>
          <p:nvPr/>
        </p:nvPicPr>
        <p:blipFill>
          <a:blip r:embed="rId9"/>
          <a:stretch>
            <a:fillRect/>
          </a:stretch>
        </p:blipFill>
        <p:spPr>
          <a:xfrm>
            <a:off x="3357554" y="4143380"/>
            <a:ext cx="2214578" cy="2714620"/>
          </a:xfrm>
          <a:prstGeom prst="rect">
            <a:avLst/>
          </a:prstGeom>
        </p:spPr>
      </p:pic>
      <p:pic>
        <p:nvPicPr>
          <p:cNvPr id="10" name="Рисунок 9" descr="mackerel_540.jpg"/>
          <p:cNvPicPr>
            <a:picLocks noChangeAspect="1"/>
          </p:cNvPicPr>
          <p:nvPr/>
        </p:nvPicPr>
        <p:blipFill>
          <a:blip r:embed="rId10"/>
          <a:stretch>
            <a:fillRect/>
          </a:stretch>
        </p:blipFill>
        <p:spPr>
          <a:xfrm>
            <a:off x="3428992" y="2214555"/>
            <a:ext cx="2143140" cy="20002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diamond(in)">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1" presetClass="entr" presetSubtype="4"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heel(4)">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13" presetClass="entr" presetSubtype="16"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plus(in)">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4"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heel(4)">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 to="" calcmode="lin" valueType="num">
                                      <p:cBhvr>
                                        <p:cTn id="50"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142852"/>
            <a:ext cx="7772400" cy="1071570"/>
          </a:xfrm>
        </p:spPr>
        <p:txBody>
          <a:bodyPr/>
          <a:lstStyle/>
          <a:p>
            <a:pPr algn="ctr"/>
            <a:r>
              <a:rPr lang="ru-RU" sz="3600" dirty="0" smtClean="0"/>
              <a:t> </a:t>
            </a:r>
            <a:r>
              <a:rPr lang="ru-RU" sz="2800" dirty="0" smtClean="0"/>
              <a:t>Закрепление материала</a:t>
            </a:r>
            <a:r>
              <a:rPr lang="ru-RU" sz="4400" dirty="0" smtClean="0"/>
              <a:t/>
            </a:r>
            <a:br>
              <a:rPr lang="ru-RU" sz="4400" dirty="0" smtClean="0"/>
            </a:br>
            <a:r>
              <a:rPr lang="ru-RU" sz="4400" dirty="0" smtClean="0">
                <a:solidFill>
                  <a:srgbClr val="00FF00"/>
                </a:solidFill>
              </a:rPr>
              <a:t>+ </a:t>
            </a:r>
            <a:r>
              <a:rPr lang="ru-RU" sz="4400" dirty="0" smtClean="0"/>
              <a:t>   </a:t>
            </a:r>
            <a:r>
              <a:rPr lang="ru-RU" sz="4400" dirty="0" smtClean="0">
                <a:solidFill>
                  <a:schemeClr val="accent2">
                    <a:lumMod val="75000"/>
                  </a:schemeClr>
                </a:solidFill>
              </a:rPr>
              <a:t>Верю, не верю   </a:t>
            </a:r>
            <a:r>
              <a:rPr lang="ru-RU" sz="4400" dirty="0" smtClean="0">
                <a:solidFill>
                  <a:srgbClr val="00FF00"/>
                </a:solidFill>
              </a:rPr>
              <a:t>- </a:t>
            </a:r>
            <a:endParaRPr lang="ru-RU" sz="4400" dirty="0">
              <a:solidFill>
                <a:srgbClr val="00FF00"/>
              </a:solidFill>
            </a:endParaRPr>
          </a:p>
        </p:txBody>
      </p:sp>
      <p:sp>
        <p:nvSpPr>
          <p:cNvPr id="3" name="Текст 2"/>
          <p:cNvSpPr>
            <a:spLocks noGrp="1"/>
          </p:cNvSpPr>
          <p:nvPr>
            <p:ph type="body" idx="1"/>
          </p:nvPr>
        </p:nvSpPr>
        <p:spPr>
          <a:xfrm>
            <a:off x="500034" y="1357298"/>
            <a:ext cx="8058152" cy="1500198"/>
          </a:xfrm>
        </p:spPr>
        <p:txBody>
          <a:bodyPr>
            <a:noAutofit/>
          </a:bodyPr>
          <a:lstStyle/>
          <a:p>
            <a:pPr marL="457200" indent="-457200">
              <a:buAutoNum type="arabicPeriod"/>
            </a:pPr>
            <a:r>
              <a:rPr lang="ru-RU" b="1" dirty="0" smtClean="0">
                <a:solidFill>
                  <a:srgbClr val="FFFF00"/>
                </a:solidFill>
                <a:latin typeface="Times New Roman" pitchFamily="18" charset="0"/>
                <a:cs typeface="Times New Roman" pitchFamily="18" charset="0"/>
              </a:rPr>
              <a:t>Индийский океан имеет связь со всеми остальными океанами.</a:t>
            </a:r>
          </a:p>
          <a:p>
            <a:pPr marL="457200" indent="-457200">
              <a:buAutoNum type="arabicPeriod"/>
            </a:pPr>
            <a:endParaRPr lang="ru-RU" b="1" dirty="0" smtClean="0">
              <a:solidFill>
                <a:srgbClr val="FFFF00"/>
              </a:solidFill>
              <a:latin typeface="Times New Roman" pitchFamily="18" charset="0"/>
              <a:cs typeface="Times New Roman" pitchFamily="18" charset="0"/>
            </a:endParaRPr>
          </a:p>
          <a:p>
            <a:pPr marL="457200" indent="-457200">
              <a:buAutoNum type="arabicPeriod"/>
            </a:pPr>
            <a:r>
              <a:rPr lang="ru-RU" b="1" dirty="0" smtClean="0">
                <a:solidFill>
                  <a:srgbClr val="FFFF00"/>
                </a:solidFill>
                <a:latin typeface="Times New Roman" pitchFamily="18" charset="0"/>
                <a:cs typeface="Times New Roman" pitchFamily="18" charset="0"/>
              </a:rPr>
              <a:t>Срединные океанические хребты делят ложе океана на четыре части.</a:t>
            </a:r>
          </a:p>
          <a:p>
            <a:pPr marL="457200" indent="-457200">
              <a:buAutoNum type="arabicPeriod"/>
            </a:pPr>
            <a:endParaRPr lang="ru-RU" b="1" dirty="0" smtClean="0">
              <a:solidFill>
                <a:srgbClr val="FFFF00"/>
              </a:solidFill>
              <a:latin typeface="Times New Roman" pitchFamily="18" charset="0"/>
              <a:cs typeface="Times New Roman" pitchFamily="18" charset="0"/>
            </a:endParaRPr>
          </a:p>
          <a:p>
            <a:pPr marL="457200" indent="-457200">
              <a:buAutoNum type="arabicPeriod"/>
            </a:pPr>
            <a:r>
              <a:rPr lang="ru-RU" b="1" dirty="0" smtClean="0">
                <a:solidFill>
                  <a:srgbClr val="FFFF00"/>
                </a:solidFill>
                <a:latin typeface="Times New Roman" pitchFamily="18" charset="0"/>
                <a:cs typeface="Times New Roman" pitchFamily="18" charset="0"/>
              </a:rPr>
              <a:t>Муссоны оказывают огромное воздействие на погодные условия в южной части океана.</a:t>
            </a:r>
          </a:p>
          <a:p>
            <a:pPr marL="457200" indent="-457200">
              <a:buAutoNum type="arabicPeriod"/>
            </a:pPr>
            <a:endParaRPr lang="ru-RU" b="1" dirty="0" smtClean="0">
              <a:solidFill>
                <a:srgbClr val="FFFF00"/>
              </a:solidFill>
              <a:latin typeface="Times New Roman" pitchFamily="18" charset="0"/>
              <a:cs typeface="Times New Roman" pitchFamily="18" charset="0"/>
            </a:endParaRPr>
          </a:p>
          <a:p>
            <a:pPr marL="457200" indent="-457200">
              <a:buAutoNum type="arabicPeriod"/>
            </a:pPr>
            <a:r>
              <a:rPr lang="ru-RU" b="1" dirty="0" smtClean="0">
                <a:solidFill>
                  <a:srgbClr val="FFFF00"/>
                </a:solidFill>
                <a:latin typeface="Times New Roman" pitchFamily="18" charset="0"/>
                <a:cs typeface="Times New Roman" pitchFamily="18" charset="0"/>
              </a:rPr>
              <a:t>Северная часть океана самая теплая потому, что лишена притока холодных вод, пересекается экватором и северным тропиком.</a:t>
            </a:r>
          </a:p>
          <a:p>
            <a:pPr marL="457200" indent="-457200">
              <a:buAutoNum type="arabicPeriod"/>
            </a:pPr>
            <a:endParaRPr lang="ru-RU" b="1" dirty="0" smtClean="0">
              <a:solidFill>
                <a:srgbClr val="FFFF00"/>
              </a:solidFill>
              <a:latin typeface="Times New Roman" pitchFamily="18" charset="0"/>
              <a:cs typeface="Times New Roman" pitchFamily="18" charset="0"/>
            </a:endParaRPr>
          </a:p>
          <a:p>
            <a:pPr marL="457200" indent="-457200">
              <a:buAutoNum type="arabicPeriod"/>
            </a:pPr>
            <a:r>
              <a:rPr lang="ru-RU" b="1" dirty="0" smtClean="0">
                <a:solidFill>
                  <a:srgbClr val="FFFF00"/>
                </a:solidFill>
                <a:latin typeface="Times New Roman" pitchFamily="18" charset="0"/>
                <a:cs typeface="Times New Roman" pitchFamily="18" charset="0"/>
              </a:rPr>
              <a:t>Органический мир океана схож с флорой и фауной южной части Тихого океана.</a:t>
            </a:r>
            <a:endParaRPr lang="ru-RU"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500174"/>
            <a:ext cx="8229600" cy="4786346"/>
          </a:xfrm>
        </p:spPr>
        <p:txBody>
          <a:bodyPr>
            <a:normAutofit fontScale="90000"/>
          </a:bodyPr>
          <a:lstStyle/>
          <a:p>
            <a:pPr algn="ctr"/>
            <a:r>
              <a:rPr lang="ru-RU" sz="4000" dirty="0" smtClean="0">
                <a:solidFill>
                  <a:srgbClr val="FF0000"/>
                </a:solidFill>
                <a:latin typeface="Times New Roman" pitchFamily="18" charset="0"/>
                <a:cs typeface="Times New Roman" pitchFamily="18" charset="0"/>
              </a:rPr>
              <a:t>1.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2.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3.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4.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5. –</a:t>
            </a:r>
            <a:br>
              <a:rPr lang="ru-RU" sz="4000" dirty="0" smtClean="0">
                <a:solidFill>
                  <a:srgbClr val="FF0000"/>
                </a:solidFill>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214290"/>
            <a:ext cx="5707012" cy="1138634"/>
          </a:xfrm>
        </p:spPr>
        <p:txBody>
          <a:bodyPr/>
          <a:lstStyle/>
          <a:p>
            <a:r>
              <a:rPr lang="ru-RU" dirty="0" smtClean="0"/>
              <a:t>Домашнее задание:</a:t>
            </a:r>
            <a:endParaRPr lang="ru-RU" dirty="0"/>
          </a:p>
        </p:txBody>
      </p:sp>
      <p:sp>
        <p:nvSpPr>
          <p:cNvPr id="3" name="Текст 2"/>
          <p:cNvSpPr>
            <a:spLocks noGrp="1"/>
          </p:cNvSpPr>
          <p:nvPr>
            <p:ph type="body" idx="1"/>
          </p:nvPr>
        </p:nvSpPr>
        <p:spPr>
          <a:xfrm>
            <a:off x="642910" y="1714488"/>
            <a:ext cx="7772400" cy="3648091"/>
          </a:xfrm>
        </p:spPr>
        <p:txBody>
          <a:bodyPr>
            <a:normAutofit lnSpcReduction="10000"/>
          </a:bodyPr>
          <a:lstStyle/>
          <a:p>
            <a:r>
              <a:rPr lang="ru-RU" sz="2900" dirty="0" smtClean="0">
                <a:solidFill>
                  <a:srgbClr val="FFA3FF"/>
                </a:solidFill>
                <a:latin typeface="Times New Roman" pitchFamily="18" charset="0"/>
                <a:cs typeface="Times New Roman" pitchFamily="18" charset="0"/>
              </a:rPr>
              <a:t>§ 18 стр. учебника85-88</a:t>
            </a:r>
          </a:p>
          <a:p>
            <a:r>
              <a:rPr lang="ru-RU" sz="2900" dirty="0" smtClean="0">
                <a:solidFill>
                  <a:srgbClr val="FFA3FF"/>
                </a:solidFill>
                <a:latin typeface="Times New Roman" pitchFamily="18" charset="0"/>
                <a:cs typeface="Times New Roman" pitchFamily="18" charset="0"/>
              </a:rPr>
              <a:t>Приготовить письменно в тетради сообщение о </a:t>
            </a:r>
          </a:p>
          <a:p>
            <a:pPr>
              <a:buFontTx/>
              <a:buChar char="-"/>
            </a:pPr>
            <a:r>
              <a:rPr lang="ru-RU" sz="2900" dirty="0" smtClean="0">
                <a:solidFill>
                  <a:srgbClr val="FFA3FF"/>
                </a:solidFill>
                <a:latin typeface="Times New Roman" pitchFamily="18" charset="0"/>
                <a:cs typeface="Times New Roman" pitchFamily="18" charset="0"/>
              </a:rPr>
              <a:t>истории исследования океана </a:t>
            </a:r>
          </a:p>
          <a:p>
            <a:pPr>
              <a:buFontTx/>
              <a:buChar char="-"/>
            </a:pPr>
            <a:r>
              <a:rPr lang="ru-RU" sz="2900" dirty="0" smtClean="0">
                <a:solidFill>
                  <a:srgbClr val="FFA3FF"/>
                </a:solidFill>
                <a:latin typeface="Times New Roman" pitchFamily="18" charset="0"/>
                <a:cs typeface="Times New Roman" pitchFamily="18" charset="0"/>
              </a:rPr>
              <a:t>видах хозяйственной деятельности.</a:t>
            </a:r>
          </a:p>
          <a:p>
            <a:pPr>
              <a:buFontTx/>
              <a:buChar char="-"/>
            </a:pPr>
            <a:r>
              <a:rPr lang="ru-RU" sz="2900" dirty="0" err="1" smtClean="0">
                <a:solidFill>
                  <a:srgbClr val="FFA3FF"/>
                </a:solidFill>
                <a:latin typeface="Times New Roman" pitchFamily="18" charset="0"/>
                <a:cs typeface="Times New Roman" pitchFamily="18" charset="0"/>
              </a:rPr>
              <a:t>Васко</a:t>
            </a:r>
            <a:r>
              <a:rPr lang="ru-RU" sz="2900" dirty="0" smtClean="0">
                <a:solidFill>
                  <a:srgbClr val="FFA3FF"/>
                </a:solidFill>
                <a:latin typeface="Times New Roman" pitchFamily="18" charset="0"/>
                <a:cs typeface="Times New Roman" pitchFamily="18" charset="0"/>
              </a:rPr>
              <a:t> да Гама</a:t>
            </a:r>
          </a:p>
          <a:p>
            <a:pPr>
              <a:buFontTx/>
              <a:buChar char="-"/>
            </a:pPr>
            <a:r>
              <a:rPr lang="ru-RU" sz="2900" dirty="0" smtClean="0">
                <a:solidFill>
                  <a:srgbClr val="FFA3FF"/>
                </a:solidFill>
                <a:latin typeface="Times New Roman" pitchFamily="18" charset="0"/>
                <a:cs typeface="Times New Roman" pitchFamily="18" charset="0"/>
              </a:rPr>
              <a:t>Джеймс Кук</a:t>
            </a:r>
          </a:p>
          <a:p>
            <a:pPr>
              <a:buFontTx/>
              <a:buChar char="-"/>
            </a:pPr>
            <a:r>
              <a:rPr lang="ru-RU" sz="2900" dirty="0" smtClean="0">
                <a:solidFill>
                  <a:srgbClr val="FFA3FF"/>
                </a:solidFill>
                <a:latin typeface="Times New Roman" pitchFamily="18" charset="0"/>
                <a:cs typeface="Times New Roman" pitchFamily="18" charset="0"/>
              </a:rPr>
              <a:t>Экспедиция </a:t>
            </a:r>
            <a:r>
              <a:rPr lang="ru-RU" sz="2900" dirty="0" err="1" smtClean="0">
                <a:solidFill>
                  <a:srgbClr val="FFA3FF"/>
                </a:solidFill>
                <a:latin typeface="Times New Roman" pitchFamily="18" charset="0"/>
                <a:cs typeface="Times New Roman" pitchFamily="18" charset="0"/>
              </a:rPr>
              <a:t>Челенджер</a:t>
            </a:r>
            <a:endParaRPr lang="ru-RU" dirty="0">
              <a:solidFill>
                <a:srgbClr val="FFA3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714356"/>
            <a:ext cx="7772400" cy="648100"/>
          </a:xfrm>
        </p:spPr>
        <p:txBody>
          <a:bodyPr/>
          <a:lstStyle/>
          <a:p>
            <a:r>
              <a:rPr lang="ru-RU" sz="3200" dirty="0" smtClean="0"/>
              <a:t>   Светящиеся круги в Индийском океане</a:t>
            </a:r>
            <a:r>
              <a:rPr lang="ru-RU" dirty="0" smtClean="0"/>
              <a:t/>
            </a:r>
            <a:br>
              <a:rPr lang="ru-RU" dirty="0" smtClean="0"/>
            </a:br>
            <a:endParaRPr lang="ru-RU" dirty="0"/>
          </a:p>
        </p:txBody>
      </p:sp>
      <p:sp>
        <p:nvSpPr>
          <p:cNvPr id="3" name="Текст 2"/>
          <p:cNvSpPr>
            <a:spLocks noGrp="1"/>
          </p:cNvSpPr>
          <p:nvPr>
            <p:ph type="body" idx="1"/>
          </p:nvPr>
        </p:nvSpPr>
        <p:spPr>
          <a:xfrm>
            <a:off x="285720" y="785794"/>
            <a:ext cx="8643998" cy="4714908"/>
          </a:xfrm>
        </p:spPr>
        <p:txBody>
          <a:bodyPr>
            <a:noAutofit/>
          </a:bodyPr>
          <a:lstStyle/>
          <a:p>
            <a:r>
              <a:rPr lang="ru-RU" sz="1200" dirty="0" smtClean="0">
                <a:latin typeface="Times New Roman" pitchFamily="18" charset="0"/>
                <a:cs typeface="Times New Roman" pitchFamily="18" charset="0"/>
              </a:rPr>
              <a:t>Летом 1976 г. советское научное судно "Владимир Комаров" бороздило воды Аравийского моря. Незадолго до полуночи, когда все свободные от вахты члены экипажа уже отдыхали, капитана корабля В. Петренко срочно вызвали на капитанский мостик, где вахтенный штурман вместо рапорта показал на воду.</a:t>
            </a:r>
          </a:p>
          <a:p>
            <a:r>
              <a:rPr lang="ru-RU" sz="1200" dirty="0" smtClean="0">
                <a:latin typeface="Times New Roman" pitchFamily="18" charset="0"/>
                <a:cs typeface="Times New Roman" pitchFamily="18" charset="0"/>
              </a:rPr>
              <a:t>Вокруг судна вращался какой-то светящийся круг радиусом 150-200 м. Круг все время вращался против часовой стрелки вокруг единого центра, от которого отходило 8 длинных лучей. Эхолот зафиксировал глубину 170 м, а температура воды была 26 гр.С. Через полчаса этот светящийся круг бесследно исчез и впоследствии больше не появлялся.</a:t>
            </a:r>
          </a:p>
          <a:p>
            <a:r>
              <a:rPr lang="ru-RU" sz="1200" dirty="0" smtClean="0">
                <a:latin typeface="Times New Roman" pitchFamily="18" charset="0"/>
                <a:cs typeface="Times New Roman" pitchFamily="18" charset="0"/>
              </a:rPr>
              <a:t>Однако, это была отнюдь не первая встреча моряков с необычайным явлением природы, которое почему-то возникает только в водах Индийского океана: оно известно ученым довольно давно. Впервые познакомился с ним в 1879 г. экипаж английского судна "</a:t>
            </a:r>
            <a:r>
              <a:rPr lang="ru-RU" sz="1200" dirty="0" err="1" smtClean="0">
                <a:latin typeface="Times New Roman" pitchFamily="18" charset="0"/>
                <a:cs typeface="Times New Roman" pitchFamily="18" charset="0"/>
              </a:rPr>
              <a:t>Вульгур</a:t>
            </a:r>
            <a:r>
              <a:rPr lang="ru-RU" sz="1200" dirty="0" smtClean="0">
                <a:latin typeface="Times New Roman" pitchFamily="18" charset="0"/>
                <a:cs typeface="Times New Roman" pitchFamily="18" charset="0"/>
              </a:rPr>
              <a:t>". В 22 часа 10 июля недалеко от полуострова Индостан английские моряки увидели с правого и левого борта два огромных светящихся круга со своеобразными "спицами" из 8 лучей каждая. Притом, один из них вращался по часовой стрелке, а другой - против. Капитан Эванс определил, что скорость их вращения составляет 130 км/час.</a:t>
            </a:r>
          </a:p>
          <a:p>
            <a:r>
              <a:rPr lang="ru-RU" sz="1200" dirty="0" smtClean="0">
                <a:latin typeface="Times New Roman" pitchFamily="18" charset="0"/>
                <a:cs typeface="Times New Roman" pitchFamily="18" charset="0"/>
              </a:rPr>
              <a:t>Однако несмотря на то, что Эванс был довольно известным ученым, членом Британского Географического общества, его сообщение не приняли всерьез. Но уже в следующем, 1880 г., моряки английского корабля "</a:t>
            </a:r>
            <a:r>
              <a:rPr lang="ru-RU" sz="1200" dirty="0" err="1" smtClean="0">
                <a:latin typeface="Times New Roman" pitchFamily="18" charset="0"/>
                <a:cs typeface="Times New Roman" pitchFamily="18" charset="0"/>
              </a:rPr>
              <a:t>Шахкикин</a:t>
            </a:r>
            <a:r>
              <a:rPr lang="ru-RU" sz="1200" dirty="0" smtClean="0">
                <a:latin typeface="Times New Roman" pitchFamily="18" charset="0"/>
                <a:cs typeface="Times New Roman" pitchFamily="18" charset="0"/>
              </a:rPr>
              <a:t>", который пересекал восточную часть Индийского океана, снова стали свидетелями этого явления. Капитан Р. </a:t>
            </a:r>
            <a:r>
              <a:rPr lang="ru-RU" sz="1200" dirty="0" err="1" smtClean="0">
                <a:latin typeface="Times New Roman" pitchFamily="18" charset="0"/>
                <a:cs typeface="Times New Roman" pitchFamily="18" charset="0"/>
              </a:rPr>
              <a:t>Гаррис</a:t>
            </a:r>
            <a:r>
              <a:rPr lang="ru-RU" sz="1200" dirty="0" smtClean="0">
                <a:latin typeface="Times New Roman" pitchFamily="18" charset="0"/>
                <a:cs typeface="Times New Roman" pitchFamily="18" charset="0"/>
              </a:rPr>
              <a:t> даже направил судно в самый центр круга.</a:t>
            </a:r>
          </a:p>
          <a:p>
            <a:r>
              <a:rPr lang="ru-RU" sz="1200" dirty="0" smtClean="0">
                <a:latin typeface="Times New Roman" pitchFamily="18" charset="0"/>
                <a:cs typeface="Times New Roman" pitchFamily="18" charset="0"/>
              </a:rPr>
              <a:t>В том же году в Персидском заливе моряки английского корабля "</a:t>
            </a:r>
            <a:r>
              <a:rPr lang="ru-RU" sz="1200" dirty="0" err="1" smtClean="0">
                <a:latin typeface="Times New Roman" pitchFamily="18" charset="0"/>
                <a:cs typeface="Times New Roman" pitchFamily="18" charset="0"/>
              </a:rPr>
              <a:t>Патна</a:t>
            </a:r>
            <a:r>
              <a:rPr lang="ru-RU" sz="1200" dirty="0" smtClean="0">
                <a:latin typeface="Times New Roman" pitchFamily="18" charset="0"/>
                <a:cs typeface="Times New Roman" pitchFamily="18" charset="0"/>
              </a:rPr>
              <a:t>" увидели на своем пути два светящихся круга, которые вращались в противоположных направлениях с большой скоростью - 160 км/час.</a:t>
            </a:r>
          </a:p>
          <a:p>
            <a:r>
              <a:rPr lang="ru-RU" sz="1200" dirty="0" smtClean="0">
                <a:latin typeface="Times New Roman" pitchFamily="18" charset="0"/>
                <a:cs typeface="Times New Roman" pitchFamily="18" charset="0"/>
              </a:rPr>
              <a:t>С тех пор сообщения о встрече с таинственными светящимися кругами в акватории Индийского океана посыпались, как из рога изобилия. К 1973 г., когда свидетелем этого необычного явления стал экипаж советского корабля "Антон Макаренко", таких наблюдений насчитывалось уже более шестидесяти.</a:t>
            </a:r>
          </a:p>
          <a:p>
            <a:r>
              <a:rPr lang="ru-RU" sz="1200" dirty="0" smtClean="0">
                <a:latin typeface="Times New Roman" pitchFamily="18" charset="0"/>
                <a:cs typeface="Times New Roman" pitchFamily="18" charset="0"/>
              </a:rPr>
              <a:t>Установлено, что "ведут себя" таинственные круги по-разному. Как правило, на поверхности океана обычно возникает один или два светящихся круга, каждый с радиальными, отходящими от единого центра, лучами, длиной зачастую в несколько сотен метров. Иногда они светят так ярко, что можно даже читать.</a:t>
            </a:r>
          </a:p>
          <a:p>
            <a:r>
              <a:rPr lang="ru-RU" sz="1200" dirty="0" smtClean="0">
                <a:latin typeface="Times New Roman" pitchFamily="18" charset="0"/>
                <a:cs typeface="Times New Roman" pitchFamily="18" charset="0"/>
              </a:rPr>
              <a:t>Через непродолжительное время удивительные круги исчезают. Природа этих явлений пока еще не получила своего объяснения. Некоторые ученые считают, что это результат большой концентрации в этих водах планктона, который при определенных условиях всплывает на поверхность и образует светящиеся пятна. Но как же объяснить их правильную кругообразную форму и лучи, которые исходят из одного центра, а также огромную скорость их обращения? Вот уже более 100 лет это необыкновенное явление является загадкой.</a:t>
            </a:r>
          </a:p>
          <a:p>
            <a:endParaRPr lang="ru-RU" sz="12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nnet038.jpg"/>
          <p:cNvPicPr>
            <a:picLocks noChangeAspect="1"/>
          </p:cNvPicPr>
          <p:nvPr/>
        </p:nvPicPr>
        <p:blipFill>
          <a:blip r:embed="rId2"/>
          <a:stretch>
            <a:fillRect/>
          </a:stretch>
        </p:blipFill>
        <p:spPr>
          <a:xfrm>
            <a:off x="269904" y="1142984"/>
            <a:ext cx="8588376" cy="4563627"/>
          </a:xfrm>
          <a:prstGeom prst="rect">
            <a:avLst/>
          </a:prstGeom>
        </p:spPr>
      </p:pic>
      <p:pic>
        <p:nvPicPr>
          <p:cNvPr id="3" name="Рисунок 2" descr="tonn_28_fig_21 (1).JPG"/>
          <p:cNvPicPr>
            <a:picLocks noChangeAspect="1"/>
          </p:cNvPicPr>
          <p:nvPr/>
        </p:nvPicPr>
        <p:blipFill>
          <a:blip r:embed="rId3"/>
          <a:stretch>
            <a:fillRect/>
          </a:stretch>
        </p:blipFill>
        <p:spPr>
          <a:xfrm>
            <a:off x="214282" y="500042"/>
            <a:ext cx="8834840" cy="57798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8264345_ocean.jpg"/>
          <p:cNvPicPr>
            <a:picLocks noChangeAspect="1"/>
          </p:cNvPicPr>
          <p:nvPr/>
        </p:nvPicPr>
        <p:blipFill>
          <a:blip r:embed="rId2"/>
          <a:stretch>
            <a:fillRect/>
          </a:stretch>
        </p:blipFill>
        <p:spPr>
          <a:xfrm>
            <a:off x="214282" y="285728"/>
            <a:ext cx="4315968" cy="2624328"/>
          </a:xfrm>
          <a:prstGeom prst="rect">
            <a:avLst/>
          </a:prstGeom>
        </p:spPr>
      </p:pic>
      <p:pic>
        <p:nvPicPr>
          <p:cNvPr id="4" name="Рисунок 3" descr="tonn_28_fig_19.jpg"/>
          <p:cNvPicPr>
            <a:picLocks noChangeAspect="1"/>
          </p:cNvPicPr>
          <p:nvPr/>
        </p:nvPicPr>
        <p:blipFill>
          <a:blip r:embed="rId3"/>
          <a:stretch>
            <a:fillRect/>
          </a:stretch>
        </p:blipFill>
        <p:spPr>
          <a:xfrm>
            <a:off x="5072066" y="571480"/>
            <a:ext cx="3698839" cy="5500702"/>
          </a:xfrm>
          <a:prstGeom prst="rect">
            <a:avLst/>
          </a:prstGeom>
        </p:spPr>
      </p:pic>
      <p:pic>
        <p:nvPicPr>
          <p:cNvPr id="5" name="Рисунок 4" descr="innet032.jpg"/>
          <p:cNvPicPr>
            <a:picLocks noChangeAspect="1"/>
          </p:cNvPicPr>
          <p:nvPr/>
        </p:nvPicPr>
        <p:blipFill>
          <a:blip r:embed="rId4"/>
          <a:stretch>
            <a:fillRect/>
          </a:stretch>
        </p:blipFill>
        <p:spPr>
          <a:xfrm>
            <a:off x="285720" y="3571876"/>
            <a:ext cx="4447233" cy="309562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08" y="357166"/>
            <a:ext cx="4900618" cy="842978"/>
          </a:xfrm>
        </p:spPr>
        <p:txBody>
          <a:bodyPr/>
          <a:lstStyle/>
          <a:p>
            <a:pPr algn="ctr"/>
            <a:r>
              <a:rPr lang="ru-RU" dirty="0" smtClean="0"/>
              <a:t>Задачи урока:</a:t>
            </a:r>
            <a:endParaRPr lang="ru-RU" dirty="0"/>
          </a:p>
        </p:txBody>
      </p:sp>
      <p:sp>
        <p:nvSpPr>
          <p:cNvPr id="3" name="TextBox 2"/>
          <p:cNvSpPr txBox="1"/>
          <p:nvPr/>
        </p:nvSpPr>
        <p:spPr>
          <a:xfrm>
            <a:off x="428596" y="2428868"/>
            <a:ext cx="8072494" cy="353943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marL="342900" indent="-342900">
              <a:buAutoNum type="arabicPeriod"/>
            </a:pPr>
            <a:r>
              <a:rPr lang="ru-RU" sz="2800" b="1" dirty="0" smtClean="0">
                <a:solidFill>
                  <a:schemeClr val="bg1"/>
                </a:solidFill>
                <a:latin typeface="Bookman Old Style" pitchFamily="18" charset="0"/>
              </a:rPr>
              <a:t>Познакомится с особенностями природы Индийского океана;</a:t>
            </a:r>
          </a:p>
          <a:p>
            <a:pPr marL="342900" indent="-342900"/>
            <a:endParaRPr lang="ru-RU" sz="2800" b="1" dirty="0" smtClean="0">
              <a:solidFill>
                <a:schemeClr val="bg1"/>
              </a:solidFill>
              <a:latin typeface="Bookman Old Style" pitchFamily="18" charset="0"/>
            </a:endParaRPr>
          </a:p>
          <a:p>
            <a:pPr marL="342900" indent="-342900"/>
            <a:r>
              <a:rPr lang="ru-RU" sz="2800" b="1" dirty="0" smtClean="0">
                <a:solidFill>
                  <a:schemeClr val="bg1"/>
                </a:solidFill>
                <a:latin typeface="Bookman Old Style" pitchFamily="18" charset="0"/>
              </a:rPr>
              <a:t>2. Учиться выявлять причины особенностей природы;</a:t>
            </a:r>
          </a:p>
          <a:p>
            <a:pPr marL="342900" indent="-342900">
              <a:buAutoNum type="arabicPeriod"/>
            </a:pPr>
            <a:endParaRPr lang="ru-RU" sz="2800" b="1" dirty="0" smtClean="0">
              <a:solidFill>
                <a:schemeClr val="bg1"/>
              </a:solidFill>
              <a:latin typeface="Bookman Old Style" pitchFamily="18" charset="0"/>
            </a:endParaRPr>
          </a:p>
          <a:p>
            <a:pPr marL="342900" indent="-342900"/>
            <a:r>
              <a:rPr lang="ru-RU" sz="2800" b="1" dirty="0" smtClean="0">
                <a:solidFill>
                  <a:schemeClr val="bg1"/>
                </a:solidFill>
                <a:latin typeface="Bookman Old Style" pitchFamily="18" charset="0"/>
              </a:rPr>
              <a:t>3. Развивать </a:t>
            </a:r>
            <a:r>
              <a:rPr lang="ru-RU" sz="2800" b="1" smtClean="0">
                <a:solidFill>
                  <a:schemeClr val="bg1"/>
                </a:solidFill>
                <a:latin typeface="Bookman Old Style" pitchFamily="18" charset="0"/>
              </a:rPr>
              <a:t>умение сопоставлять </a:t>
            </a:r>
            <a:r>
              <a:rPr lang="ru-RU" sz="2800" b="1" dirty="0" smtClean="0">
                <a:solidFill>
                  <a:schemeClr val="bg1"/>
                </a:solidFill>
                <a:latin typeface="Bookman Old Style" pitchFamily="18" charset="0"/>
              </a:rPr>
              <a:t>данные.</a:t>
            </a:r>
            <a:endParaRPr lang="ru-RU" sz="2800" b="1" dirty="0">
              <a:solidFill>
                <a:schemeClr val="bg1"/>
              </a:solidFill>
              <a:latin typeface="Bookman Old Style"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0"/>
            <a:ext cx="6500858" cy="642942"/>
          </a:xfrm>
        </p:spPr>
        <p:txBody>
          <a:bodyPr>
            <a:normAutofit fontScale="90000"/>
          </a:bodyPr>
          <a:lstStyle/>
          <a:p>
            <a:pPr algn="ctr"/>
            <a:r>
              <a:rPr lang="ru-RU" dirty="0" smtClean="0"/>
              <a:t>Вспомним понятия:</a:t>
            </a:r>
            <a:endParaRPr lang="ru-RU" dirty="0"/>
          </a:p>
        </p:txBody>
      </p:sp>
      <p:sp>
        <p:nvSpPr>
          <p:cNvPr id="3" name="TextBox 2"/>
          <p:cNvSpPr txBox="1"/>
          <p:nvPr/>
        </p:nvSpPr>
        <p:spPr>
          <a:xfrm>
            <a:off x="285720" y="928670"/>
            <a:ext cx="8429684" cy="4708981"/>
          </a:xfrm>
          <a:prstGeom prst="rect">
            <a:avLst/>
          </a:prstGeom>
          <a:noFill/>
        </p:spPr>
        <p:txBody>
          <a:bodyPr wrap="square" rtlCol="0">
            <a:spAutoFit/>
          </a:bodyPr>
          <a:lstStyle/>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Экватор </a:t>
            </a:r>
            <a:r>
              <a:rPr lang="ru-RU"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a:t>
            </a:r>
          </a:p>
          <a:p>
            <a:endParaRPr lang="ru-RU" sz="2400" dirty="0" smtClean="0">
              <a:solidFill>
                <a:srgbClr val="FFFF00"/>
              </a:solidFill>
              <a:latin typeface="Times New Roman" pitchFamily="18" charset="0"/>
              <a:cs typeface="Times New Roman" pitchFamily="18" charset="0"/>
            </a:endParaRP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Тропики –</a:t>
            </a:r>
          </a:p>
          <a:p>
            <a:endParaRPr lang="ru-RU" sz="2400" dirty="0" smtClean="0">
              <a:solidFill>
                <a:srgbClr val="00FF00"/>
              </a:solidFill>
              <a:latin typeface="Times New Roman" pitchFamily="18" charset="0"/>
              <a:cs typeface="Times New Roman" pitchFamily="18" charset="0"/>
            </a:endParaRPr>
          </a:p>
          <a:p>
            <a:endPar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Муссон – </a:t>
            </a:r>
          </a:p>
          <a:p>
            <a:endParaRPr lang="ru-RU" sz="2400" dirty="0" smtClean="0">
              <a:solidFill>
                <a:srgbClr val="FFA3FF"/>
              </a:solidFill>
              <a:latin typeface="Times New Roman" pitchFamily="18" charset="0"/>
              <a:cs typeface="Times New Roman" pitchFamily="18" charset="0"/>
            </a:endParaRP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Соленость -</a:t>
            </a:r>
            <a:endPar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0"/>
            <a:ext cx="6500858" cy="642942"/>
          </a:xfrm>
        </p:spPr>
        <p:txBody>
          <a:bodyPr>
            <a:normAutofit fontScale="90000"/>
          </a:bodyPr>
          <a:lstStyle/>
          <a:p>
            <a:pPr algn="ctr"/>
            <a:r>
              <a:rPr lang="ru-RU" dirty="0" smtClean="0"/>
              <a:t>Вспомним понятия:</a:t>
            </a:r>
            <a:endParaRPr lang="ru-RU" dirty="0"/>
          </a:p>
        </p:txBody>
      </p:sp>
      <p:sp>
        <p:nvSpPr>
          <p:cNvPr id="3" name="TextBox 2"/>
          <p:cNvSpPr txBox="1"/>
          <p:nvPr/>
        </p:nvSpPr>
        <p:spPr>
          <a:xfrm>
            <a:off x="285720" y="928670"/>
            <a:ext cx="8643998" cy="4832092"/>
          </a:xfrm>
          <a:prstGeom prst="rect">
            <a:avLst/>
          </a:prstGeom>
          <a:noFill/>
        </p:spPr>
        <p:txBody>
          <a:bodyPr wrap="square" rtlCol="0">
            <a:spAutoFit/>
          </a:bodyPr>
          <a:lstStyle/>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Экватор </a:t>
            </a:r>
            <a:r>
              <a:rPr lang="ru-RU"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a:t>
            </a:r>
            <a:r>
              <a:rPr lang="ru-RU" sz="2400" dirty="0" smtClean="0">
                <a:solidFill>
                  <a:srgbClr val="FFFF00"/>
                </a:solidFill>
                <a:latin typeface="Times New Roman" pitchFamily="18" charset="0"/>
                <a:cs typeface="Times New Roman" pitchFamily="18" charset="0"/>
              </a:rPr>
              <a:t>воображаемая линия, которая делит Землю на Северное и Южное полушария.</a:t>
            </a: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Тропики –</a:t>
            </a:r>
          </a:p>
          <a:p>
            <a:endPar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endParaRPr>
          </a:p>
          <a:p>
            <a:endPar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Муссон – </a:t>
            </a:r>
          </a:p>
          <a:p>
            <a:endParaRPr lang="ru-RU" sz="2400" dirty="0" smtClean="0">
              <a:solidFill>
                <a:srgbClr val="FFA3FF"/>
              </a:solidFill>
              <a:latin typeface="Times New Roman" pitchFamily="18" charset="0"/>
              <a:cs typeface="Times New Roman" pitchFamily="18" charset="0"/>
            </a:endParaRP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Соленость -</a:t>
            </a:r>
            <a:endPar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0"/>
            <a:ext cx="6500858" cy="642942"/>
          </a:xfrm>
        </p:spPr>
        <p:txBody>
          <a:bodyPr>
            <a:normAutofit fontScale="90000"/>
          </a:bodyPr>
          <a:lstStyle/>
          <a:p>
            <a:pPr algn="ctr"/>
            <a:r>
              <a:rPr lang="ru-RU" dirty="0" smtClean="0"/>
              <a:t>Вспомним понятия:</a:t>
            </a:r>
            <a:endParaRPr lang="ru-RU" dirty="0"/>
          </a:p>
        </p:txBody>
      </p:sp>
      <p:sp>
        <p:nvSpPr>
          <p:cNvPr id="3" name="TextBox 2"/>
          <p:cNvSpPr txBox="1"/>
          <p:nvPr/>
        </p:nvSpPr>
        <p:spPr>
          <a:xfrm>
            <a:off x="285720" y="928670"/>
            <a:ext cx="8643998" cy="5078313"/>
          </a:xfrm>
          <a:prstGeom prst="rect">
            <a:avLst/>
          </a:prstGeom>
          <a:noFill/>
        </p:spPr>
        <p:txBody>
          <a:bodyPr wrap="square" rtlCol="0">
            <a:spAutoFit/>
          </a:bodyPr>
          <a:lstStyle/>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Экватор </a:t>
            </a:r>
            <a:r>
              <a:rPr lang="ru-RU"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a:t>
            </a:r>
            <a:r>
              <a:rPr lang="ru-RU" sz="2400" dirty="0" smtClean="0">
                <a:solidFill>
                  <a:srgbClr val="FFFF00"/>
                </a:solidFill>
                <a:latin typeface="Times New Roman" pitchFamily="18" charset="0"/>
                <a:cs typeface="Times New Roman" pitchFamily="18" charset="0"/>
              </a:rPr>
              <a:t>воображаемая линия, которая делит Землю на Северное и Южное полушария.</a:t>
            </a: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Тропики - </a:t>
            </a:r>
            <a:r>
              <a:rPr lang="ru-RU" sz="2400" dirty="0" smtClean="0">
                <a:solidFill>
                  <a:srgbClr val="00FF00"/>
                </a:solidFill>
                <a:latin typeface="Times New Roman" pitchFamily="18" charset="0"/>
                <a:cs typeface="Times New Roman" pitchFamily="18" charset="0"/>
              </a:rPr>
              <a:t>параллели 23,5◦ с.ш. и 23,5◦ </a:t>
            </a:r>
            <a:r>
              <a:rPr lang="ru-RU" sz="2400" dirty="0" err="1">
                <a:solidFill>
                  <a:srgbClr val="00FF00"/>
                </a:solidFill>
                <a:latin typeface="Times New Roman" pitchFamily="18" charset="0"/>
                <a:cs typeface="Times New Roman" pitchFamily="18" charset="0"/>
              </a:rPr>
              <a:t>ю</a:t>
            </a:r>
            <a:r>
              <a:rPr lang="ru-RU" sz="2400" dirty="0" err="1" smtClean="0">
                <a:solidFill>
                  <a:srgbClr val="00FF00"/>
                </a:solidFill>
                <a:latin typeface="Times New Roman" pitchFamily="18" charset="0"/>
                <a:cs typeface="Times New Roman" pitchFamily="18" charset="0"/>
              </a:rPr>
              <a:t>.ш</a:t>
            </a:r>
            <a:r>
              <a:rPr lang="ru-RU" sz="2400" dirty="0" smtClean="0">
                <a:solidFill>
                  <a:srgbClr val="00FF00"/>
                </a:solidFill>
                <a:latin typeface="Times New Roman" pitchFamily="18" charset="0"/>
                <a:cs typeface="Times New Roman" pitchFamily="18" charset="0"/>
              </a:rPr>
              <a:t>. , на которых только один раз в год, в день солнцестояния, полуденное солнце бывает в зените (22 июня и 22 декабря).</a:t>
            </a:r>
          </a:p>
          <a:p>
            <a:endPar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Муссон – </a:t>
            </a:r>
          </a:p>
          <a:p>
            <a:endParaRPr lang="ru-RU" sz="2400" dirty="0" smtClean="0">
              <a:solidFill>
                <a:srgbClr val="FFA3FF"/>
              </a:solidFill>
              <a:latin typeface="Times New Roman" pitchFamily="18" charset="0"/>
              <a:cs typeface="Times New Roman" pitchFamily="18" charset="0"/>
            </a:endParaRP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Соленость -</a:t>
            </a:r>
            <a:endPar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0"/>
            <a:ext cx="6500858" cy="642942"/>
          </a:xfrm>
        </p:spPr>
        <p:txBody>
          <a:bodyPr>
            <a:normAutofit fontScale="90000"/>
          </a:bodyPr>
          <a:lstStyle/>
          <a:p>
            <a:pPr algn="ctr"/>
            <a:r>
              <a:rPr lang="ru-RU" dirty="0" smtClean="0"/>
              <a:t>Вспомним понятия:</a:t>
            </a:r>
            <a:endParaRPr lang="ru-RU" dirty="0"/>
          </a:p>
        </p:txBody>
      </p:sp>
      <p:sp>
        <p:nvSpPr>
          <p:cNvPr id="3" name="TextBox 2"/>
          <p:cNvSpPr txBox="1"/>
          <p:nvPr/>
        </p:nvSpPr>
        <p:spPr>
          <a:xfrm>
            <a:off x="285720" y="928670"/>
            <a:ext cx="8643998" cy="5078313"/>
          </a:xfrm>
          <a:prstGeom prst="rect">
            <a:avLst/>
          </a:prstGeom>
          <a:noFill/>
        </p:spPr>
        <p:txBody>
          <a:bodyPr wrap="square" rtlCol="0">
            <a:spAutoFit/>
          </a:bodyPr>
          <a:lstStyle/>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Экватор </a:t>
            </a:r>
            <a:r>
              <a:rPr lang="ru-RU"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a:t>
            </a:r>
            <a:r>
              <a:rPr lang="ru-RU" sz="2400" dirty="0" smtClean="0">
                <a:solidFill>
                  <a:srgbClr val="FFFF00"/>
                </a:solidFill>
                <a:latin typeface="Times New Roman" pitchFamily="18" charset="0"/>
                <a:cs typeface="Times New Roman" pitchFamily="18" charset="0"/>
              </a:rPr>
              <a:t>воображаемая линия, которая делит Землю на Северное и Южное полушария.</a:t>
            </a: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Тропики - </a:t>
            </a:r>
            <a:r>
              <a:rPr lang="ru-RU" sz="2400" dirty="0" smtClean="0">
                <a:solidFill>
                  <a:srgbClr val="00FF00"/>
                </a:solidFill>
                <a:latin typeface="Times New Roman" pitchFamily="18" charset="0"/>
                <a:cs typeface="Times New Roman" pitchFamily="18" charset="0"/>
              </a:rPr>
              <a:t>параллели 23,5◦ с.ш. и 23,5◦ </a:t>
            </a:r>
            <a:r>
              <a:rPr lang="ru-RU" sz="2400" dirty="0" err="1">
                <a:solidFill>
                  <a:srgbClr val="00FF00"/>
                </a:solidFill>
                <a:latin typeface="Times New Roman" pitchFamily="18" charset="0"/>
                <a:cs typeface="Times New Roman" pitchFamily="18" charset="0"/>
              </a:rPr>
              <a:t>ю</a:t>
            </a:r>
            <a:r>
              <a:rPr lang="ru-RU" sz="2400" dirty="0" err="1" smtClean="0">
                <a:solidFill>
                  <a:srgbClr val="00FF00"/>
                </a:solidFill>
                <a:latin typeface="Times New Roman" pitchFamily="18" charset="0"/>
                <a:cs typeface="Times New Roman" pitchFamily="18" charset="0"/>
              </a:rPr>
              <a:t>.ш</a:t>
            </a:r>
            <a:r>
              <a:rPr lang="ru-RU" sz="2400" dirty="0" smtClean="0">
                <a:solidFill>
                  <a:srgbClr val="00FF00"/>
                </a:solidFill>
                <a:latin typeface="Times New Roman" pitchFamily="18" charset="0"/>
                <a:cs typeface="Times New Roman" pitchFamily="18" charset="0"/>
              </a:rPr>
              <a:t>. , на которых только один раз в год, в день солнцестояния, полуденное солнце бывает в зените (22 июня и 22 декабря).</a:t>
            </a:r>
          </a:p>
          <a:p>
            <a:endPar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Муссон – </a:t>
            </a:r>
            <a:r>
              <a:rPr lang="ru-RU" sz="2400" dirty="0" smtClean="0">
                <a:solidFill>
                  <a:srgbClr val="FFA3FF"/>
                </a:solidFill>
                <a:latin typeface="Times New Roman" pitchFamily="18" charset="0"/>
                <a:cs typeface="Times New Roman" pitchFamily="18" charset="0"/>
              </a:rPr>
              <a:t>ветры, которые меняют направление дважды в год (летом на сушу, зимой на океан).</a:t>
            </a: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Соленость</a:t>
            </a:r>
            <a:endPar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0"/>
            <a:ext cx="6500858" cy="642942"/>
          </a:xfrm>
        </p:spPr>
        <p:txBody>
          <a:bodyPr>
            <a:normAutofit fontScale="90000"/>
          </a:bodyPr>
          <a:lstStyle/>
          <a:p>
            <a:pPr algn="ctr"/>
            <a:r>
              <a:rPr lang="ru-RU" dirty="0" smtClean="0"/>
              <a:t>Вспомним понятия:</a:t>
            </a:r>
            <a:endParaRPr lang="ru-RU" dirty="0"/>
          </a:p>
        </p:txBody>
      </p:sp>
      <p:sp>
        <p:nvSpPr>
          <p:cNvPr id="3" name="TextBox 2"/>
          <p:cNvSpPr txBox="1"/>
          <p:nvPr/>
        </p:nvSpPr>
        <p:spPr>
          <a:xfrm>
            <a:off x="285720" y="928670"/>
            <a:ext cx="8643998" cy="5570756"/>
          </a:xfrm>
          <a:prstGeom prst="rect">
            <a:avLst/>
          </a:prstGeom>
          <a:noFill/>
        </p:spPr>
        <p:txBody>
          <a:bodyPr wrap="square" rtlCol="0">
            <a:spAutoFit/>
          </a:bodyPr>
          <a:lstStyle/>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Экватор </a:t>
            </a:r>
            <a:r>
              <a:rPr lang="ru-RU"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a:t>
            </a:r>
            <a:r>
              <a:rPr lang="ru-RU" sz="2400" dirty="0" smtClean="0">
                <a:solidFill>
                  <a:srgbClr val="FFFF00"/>
                </a:solidFill>
                <a:latin typeface="Times New Roman" pitchFamily="18" charset="0"/>
                <a:cs typeface="Times New Roman" pitchFamily="18" charset="0"/>
              </a:rPr>
              <a:t>воображаемая линия, которая делит Землю на Северное и Южное полушария.</a:t>
            </a: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Тропики - </a:t>
            </a:r>
            <a:r>
              <a:rPr lang="ru-RU" sz="2400" dirty="0" smtClean="0">
                <a:solidFill>
                  <a:srgbClr val="00FF00"/>
                </a:solidFill>
                <a:latin typeface="Times New Roman" pitchFamily="18" charset="0"/>
                <a:cs typeface="Times New Roman" pitchFamily="18" charset="0"/>
              </a:rPr>
              <a:t>параллели 23,5◦ с.ш. и 23,5◦ </a:t>
            </a:r>
            <a:r>
              <a:rPr lang="ru-RU" sz="2400" dirty="0" err="1">
                <a:solidFill>
                  <a:srgbClr val="00FF00"/>
                </a:solidFill>
                <a:latin typeface="Times New Roman" pitchFamily="18" charset="0"/>
                <a:cs typeface="Times New Roman" pitchFamily="18" charset="0"/>
              </a:rPr>
              <a:t>ю</a:t>
            </a:r>
            <a:r>
              <a:rPr lang="ru-RU" sz="2400" dirty="0" err="1" smtClean="0">
                <a:solidFill>
                  <a:srgbClr val="00FF00"/>
                </a:solidFill>
                <a:latin typeface="Times New Roman" pitchFamily="18" charset="0"/>
                <a:cs typeface="Times New Roman" pitchFamily="18" charset="0"/>
              </a:rPr>
              <a:t>.ш</a:t>
            </a:r>
            <a:r>
              <a:rPr lang="ru-RU" sz="2400" dirty="0" smtClean="0">
                <a:solidFill>
                  <a:srgbClr val="00FF00"/>
                </a:solidFill>
                <a:latin typeface="Times New Roman" pitchFamily="18" charset="0"/>
                <a:cs typeface="Times New Roman" pitchFamily="18" charset="0"/>
              </a:rPr>
              <a:t>. , на которых только один раз в год, в день солнцестояния, полуденное солнце бывает в зените (22 июня и 22 декабря).</a:t>
            </a:r>
          </a:p>
          <a:p>
            <a:endPar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Муссон – </a:t>
            </a:r>
            <a:r>
              <a:rPr lang="ru-RU" sz="2400" dirty="0" smtClean="0">
                <a:solidFill>
                  <a:srgbClr val="FFA3FF"/>
                </a:solidFill>
                <a:latin typeface="Times New Roman" pitchFamily="18" charset="0"/>
                <a:cs typeface="Times New Roman" pitchFamily="18" charset="0"/>
              </a:rPr>
              <a:t>ветры, которые меняют направление дважды в год (летом на сушу, зимой на океан).</a:t>
            </a:r>
          </a:p>
          <a:p>
            <a:endPar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endParaRPr>
          </a:p>
          <a:p>
            <a:r>
              <a:rPr lang="ru-RU" sz="3200" dirty="0" smtClean="0">
                <a:ln w="18415" cmpd="sng">
                  <a:solidFill>
                    <a:srgbClr val="FFFFFF"/>
                  </a:solidFill>
                  <a:prstDash val="solid"/>
                </a:ln>
                <a:solidFill>
                  <a:srgbClr val="00FF00"/>
                </a:solidFill>
                <a:effectLst>
                  <a:outerShdw blurRad="63500" dir="3600000" algn="tl" rotWithShape="0">
                    <a:srgbClr val="000000">
                      <a:alpha val="70000"/>
                    </a:srgbClr>
                  </a:outerShdw>
                </a:effectLst>
                <a:latin typeface="Bookman Old Style" pitchFamily="18" charset="0"/>
                <a:cs typeface="Times New Roman"/>
              </a:rPr>
              <a:t>►</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okman Old Style" pitchFamily="18" charset="0"/>
                <a:cs typeface="Times New Roman"/>
              </a:rPr>
              <a:t> Соленость - </a:t>
            </a:r>
            <a:r>
              <a:rPr lang="ru-RU" sz="2400" dirty="0" smtClean="0">
                <a:solidFill>
                  <a:srgbClr val="00FFFF"/>
                </a:solidFill>
                <a:latin typeface="Times New Roman" pitchFamily="18" charset="0"/>
                <a:cs typeface="Times New Roman" pitchFamily="18" charset="0"/>
              </a:rPr>
              <a:t>количество минеральных веществ в граммах, растворенных в 1 литре воды.</a:t>
            </a:r>
            <a:r>
              <a:rPr lang="ru-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endParaRPr lang="ru-RU"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4357718" cy="522288"/>
          </a:xfrm>
        </p:spPr>
        <p:txBody>
          <a:bodyPr>
            <a:noAutofit/>
          </a:bodyPr>
          <a:lstStyle/>
          <a:p>
            <a:pPr algn="l"/>
            <a:r>
              <a:rPr lang="ru-RU" sz="3600" dirty="0" smtClean="0"/>
              <a:t>Индийский океан</a:t>
            </a:r>
            <a:endParaRPr lang="ru-RU" sz="3600" dirty="0"/>
          </a:p>
        </p:txBody>
      </p:sp>
      <p:sp>
        <p:nvSpPr>
          <p:cNvPr id="4" name="Текст 3"/>
          <p:cNvSpPr>
            <a:spLocks noGrp="1"/>
          </p:cNvSpPr>
          <p:nvPr>
            <p:ph type="body" sz="half" idx="2"/>
          </p:nvPr>
        </p:nvSpPr>
        <p:spPr>
          <a:xfrm>
            <a:off x="0" y="1357298"/>
            <a:ext cx="4357718" cy="4143404"/>
          </a:xfrm>
        </p:spPr>
        <p:txBody>
          <a:bodyPr>
            <a:noAutofit/>
          </a:bodyPr>
          <a:lstStyle/>
          <a:p>
            <a:pPr algn="l"/>
            <a:r>
              <a:rPr lang="en-US" sz="2400" dirty="0" smtClean="0">
                <a:solidFill>
                  <a:srgbClr val="FFFF00"/>
                </a:solidFill>
                <a:latin typeface="Times New Roman" pitchFamily="18" charset="0"/>
                <a:cs typeface="Times New Roman" pitchFamily="18" charset="0"/>
              </a:rPr>
              <a:t>S</a:t>
            </a:r>
            <a:r>
              <a:rPr lang="ru-RU" sz="2400" dirty="0" smtClean="0">
                <a:solidFill>
                  <a:srgbClr val="FFFF00"/>
                </a:solidFill>
                <a:latin typeface="Times New Roman" pitchFamily="18" charset="0"/>
                <a:cs typeface="Times New Roman" pitchFamily="18" charset="0"/>
              </a:rPr>
              <a:t>= 76,2 тыс. км2</a:t>
            </a:r>
          </a:p>
          <a:p>
            <a:pPr algn="l"/>
            <a:r>
              <a:rPr lang="ru-RU" sz="2400" dirty="0" smtClean="0">
                <a:solidFill>
                  <a:srgbClr val="FFFF00"/>
                </a:solidFill>
                <a:latin typeface="Times New Roman" pitchFamily="18" charset="0"/>
                <a:cs typeface="Times New Roman" pitchFamily="18" charset="0"/>
              </a:rPr>
              <a:t>Средняя глубина = 3711 м</a:t>
            </a:r>
          </a:p>
          <a:p>
            <a:pPr algn="l"/>
            <a:r>
              <a:rPr lang="ru-RU" sz="2400" dirty="0" smtClean="0">
                <a:solidFill>
                  <a:srgbClr val="FFFF00"/>
                </a:solidFill>
                <a:latin typeface="Times New Roman" pitchFamily="18" charset="0"/>
                <a:cs typeface="Times New Roman" pitchFamily="18" charset="0"/>
              </a:rPr>
              <a:t>Наибольшая глубина 7729 м (Зондский желоб)</a:t>
            </a:r>
          </a:p>
          <a:p>
            <a:pPr algn="l"/>
            <a:endParaRPr lang="ru-RU" sz="2800" dirty="0">
              <a:latin typeface="Times New Roman" pitchFamily="18" charset="0"/>
              <a:cs typeface="Times New Roman" pitchFamily="18" charset="0"/>
            </a:endParaRPr>
          </a:p>
        </p:txBody>
      </p:sp>
      <p:pic>
        <p:nvPicPr>
          <p:cNvPr id="7" name="Рисунок 6" descr="Копия worldmap.jpg"/>
          <p:cNvPicPr>
            <a:picLocks noGrp="1" noChangeAspect="1"/>
          </p:cNvPicPr>
          <p:nvPr>
            <p:ph type="pic" idx="1"/>
          </p:nvPr>
        </p:nvPicPr>
        <p:blipFill>
          <a:blip r:embed="rId2"/>
          <a:srcRect t="937" b="937"/>
          <a:stretch>
            <a:fillRect/>
          </a:stretch>
        </p:blipFill>
        <p:spPr>
          <a:xfrm>
            <a:off x="4071934" y="1071546"/>
            <a:ext cx="4572000" cy="4572000"/>
          </a:xfrm>
        </p:spPr>
      </p:pic>
      <p:cxnSp>
        <p:nvCxnSpPr>
          <p:cNvPr id="13" name="Прямая со стрелкой 12"/>
          <p:cNvCxnSpPr/>
          <p:nvPr/>
        </p:nvCxnSpPr>
        <p:spPr>
          <a:xfrm rot="16200000" flipV="1">
            <a:off x="5179223" y="4893479"/>
            <a:ext cx="285752" cy="7143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5400000" flipH="1" flipV="1">
            <a:off x="5107785" y="4536289"/>
            <a:ext cx="357190" cy="158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rot="5400000" flipH="1" flipV="1">
            <a:off x="5286380" y="4000504"/>
            <a:ext cx="428628" cy="285752"/>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5400000" flipH="1" flipV="1">
            <a:off x="5536413" y="3679033"/>
            <a:ext cx="357190" cy="158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5400000" flipH="1" flipV="1">
            <a:off x="5679289" y="3178967"/>
            <a:ext cx="285752" cy="21431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rot="10800000">
            <a:off x="5429256" y="5072074"/>
            <a:ext cx="571504" cy="158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rot="10800000">
            <a:off x="6143636" y="5072074"/>
            <a:ext cx="500066" cy="158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rot="10800000">
            <a:off x="6786578" y="5072074"/>
            <a:ext cx="500066" cy="158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rot="10800000" flipV="1">
            <a:off x="7429520" y="5000636"/>
            <a:ext cx="500066" cy="7143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rot="10800000" flipV="1">
            <a:off x="8001024" y="4857760"/>
            <a:ext cx="357190" cy="7143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rot="16200000" flipH="1">
            <a:off x="8251057" y="4607727"/>
            <a:ext cx="285752" cy="7143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a:off x="7786710" y="4357694"/>
            <a:ext cx="500066" cy="7143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p:nvPr/>
        </p:nvCxnSpPr>
        <p:spPr>
          <a:xfrm rot="16200000" flipH="1">
            <a:off x="7393801" y="4107661"/>
            <a:ext cx="357190" cy="142876"/>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rot="10800000" flipV="1">
            <a:off x="7429520" y="3786190"/>
            <a:ext cx="357190" cy="142876"/>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a:off x="7215206" y="3214686"/>
            <a:ext cx="571504" cy="21431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2" name="Прямая со стрелкой 41"/>
          <p:cNvCxnSpPr/>
          <p:nvPr/>
        </p:nvCxnSpPr>
        <p:spPr>
          <a:xfrm rot="16200000" flipH="1">
            <a:off x="6894529" y="2965447"/>
            <a:ext cx="427834" cy="7064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Прямая со стрелкой 43"/>
          <p:cNvCxnSpPr/>
          <p:nvPr/>
        </p:nvCxnSpPr>
        <p:spPr>
          <a:xfrm>
            <a:off x="6429388" y="2714620"/>
            <a:ext cx="500066" cy="7143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p:nvPr/>
        </p:nvCxnSpPr>
        <p:spPr>
          <a:xfrm rot="16200000" flipH="1">
            <a:off x="7643834" y="3500438"/>
            <a:ext cx="285752" cy="142876"/>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Прямая со стрелкой 52"/>
          <p:cNvCxnSpPr/>
          <p:nvPr/>
        </p:nvCxnSpPr>
        <p:spPr>
          <a:xfrm>
            <a:off x="5572132" y="2571744"/>
            <a:ext cx="714380" cy="71438"/>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Прямая со стрелкой 54"/>
          <p:cNvCxnSpPr/>
          <p:nvPr/>
        </p:nvCxnSpPr>
        <p:spPr>
          <a:xfrm rot="10800000">
            <a:off x="5357818" y="2643182"/>
            <a:ext cx="571504" cy="500066"/>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2" name="Скругленный прямоугольник 61"/>
          <p:cNvSpPr/>
          <p:nvPr/>
        </p:nvSpPr>
        <p:spPr>
          <a:xfrm>
            <a:off x="285720" y="3143248"/>
            <a:ext cx="2928958" cy="12858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latin typeface="Times New Roman" pitchFamily="18" charset="0"/>
                <a:cs typeface="Times New Roman" pitchFamily="18" charset="0"/>
              </a:rPr>
              <a:t>Анализируй: </a:t>
            </a:r>
          </a:p>
          <a:p>
            <a:pPr algn="ctr"/>
            <a:r>
              <a:rPr lang="ru-RU" b="1" dirty="0" smtClean="0">
                <a:latin typeface="Times New Roman" pitchFamily="18" charset="0"/>
                <a:cs typeface="Times New Roman" pitchFamily="18" charset="0"/>
              </a:rPr>
              <a:t>Особенности ГП</a:t>
            </a:r>
          </a:p>
          <a:p>
            <a:pPr algn="ctr"/>
            <a:r>
              <a:rPr lang="ru-RU" b="1" dirty="0">
                <a:latin typeface="Times New Roman" pitchFamily="18" charset="0"/>
                <a:cs typeface="Times New Roman" pitchFamily="18" charset="0"/>
              </a:rPr>
              <a:t>и</a:t>
            </a:r>
            <a:endParaRPr lang="ru-RU"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Береговая линия</a:t>
            </a:r>
            <a:endParaRPr lang="ru-RU" b="1" dirty="0">
              <a:latin typeface="Times New Roman" pitchFamily="18" charset="0"/>
              <a:cs typeface="Times New Roman" pitchFamily="18" charset="0"/>
            </a:endParaRPr>
          </a:p>
        </p:txBody>
      </p:sp>
      <p:sp>
        <p:nvSpPr>
          <p:cNvPr id="63" name="Стрелка вниз 62"/>
          <p:cNvSpPr/>
          <p:nvPr/>
        </p:nvSpPr>
        <p:spPr>
          <a:xfrm>
            <a:off x="1571604" y="4500570"/>
            <a:ext cx="357190" cy="428628"/>
          </a:xfrm>
          <a:prstGeom prst="downArrow">
            <a:avLst/>
          </a:prstGeom>
          <a:ln w="19050">
            <a:solidFill>
              <a:schemeClr val="bg1"/>
            </a:solidFill>
          </a:ln>
        </p:spPr>
        <p:style>
          <a:lnRef idx="1">
            <a:schemeClr val="accent6"/>
          </a:lnRef>
          <a:fillRef idx="2">
            <a:schemeClr val="accent6"/>
          </a:fillRef>
          <a:effectRef idx="1">
            <a:schemeClr val="accent6"/>
          </a:effectRef>
          <a:fontRef idx="minor">
            <a:schemeClr val="dk1"/>
          </a:fontRef>
        </p:style>
        <p:txBody>
          <a:bodyPr rtlCol="0" anchor="ctr">
            <a:scene3d>
              <a:camera prst="orthographicFront"/>
              <a:lightRig rig="threePt" dir="t"/>
            </a:scene3d>
            <a:sp3d extrusionH="57150">
              <a:bevelT w="38100" h="38100" prst="angle"/>
            </a:sp3d>
          </a:bodyPr>
          <a:lstStyle/>
          <a:p>
            <a:pPr algn="ctr"/>
            <a:endParaRPr lang="ru-RU">
              <a:ln>
                <a:solidFill>
                  <a:schemeClr val="bg1"/>
                </a:solidFill>
              </a:ln>
            </a:endParaRPr>
          </a:p>
        </p:txBody>
      </p:sp>
      <p:sp>
        <p:nvSpPr>
          <p:cNvPr id="64" name="Прямоугольник 63"/>
          <p:cNvSpPr/>
          <p:nvPr/>
        </p:nvSpPr>
        <p:spPr>
          <a:xfrm>
            <a:off x="285720" y="4929198"/>
            <a:ext cx="3000396" cy="1500198"/>
          </a:xfrm>
          <a:prstGeom prst="rect">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lightRig rig="threePt" dir="t"/>
            </a:scene3d>
            <a:sp3d extrusionH="57150">
              <a:bevelT w="82550" h="38100" prst="coolSlant"/>
            </a:sp3d>
          </a:bodyPr>
          <a:lstStyle/>
          <a:p>
            <a:pPr algn="ctr"/>
            <a:r>
              <a:rPr lang="ru-RU" dirty="0" smtClean="0">
                <a:latin typeface="Times New Roman" pitchFamily="18" charset="0"/>
                <a:cs typeface="Times New Roman" pitchFamily="18" charset="0"/>
              </a:rPr>
              <a:t>Стр. учебника 85</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to="" calcmode="lin" valueType="num">
                                      <p:cBhvr>
                                        <p:cTn id="7" dur="1" fill="hold"/>
                                        <p:tgtEl>
                                          <p:spTgt spid="6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diamond(in)">
                                      <p:cBhvr>
                                        <p:cTn id="18" dur="2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Lst>
  </p:timing>
</p:sld>
</file>

<file path=ppt/theme/theme1.xml><?xml version="1.0" encoding="utf-8"?>
<a:theme xmlns:a="http://schemas.openxmlformats.org/drawingml/2006/main" name="Тема22">
  <a:themeElements>
    <a:clrScheme name="Другая 107">
      <a:dk1>
        <a:sysClr val="windowText" lastClr="000000"/>
      </a:dk1>
      <a:lt1>
        <a:sysClr val="window" lastClr="FFFFFF"/>
      </a:lt1>
      <a:dk2>
        <a:srgbClr val="211A7B"/>
      </a:dk2>
      <a:lt2>
        <a:srgbClr val="FFF9E5"/>
      </a:lt2>
      <a:accent1>
        <a:srgbClr val="CC4757"/>
      </a:accent1>
      <a:accent2>
        <a:srgbClr val="FF6F61"/>
      </a:accent2>
      <a:accent3>
        <a:srgbClr val="FF953E"/>
      </a:accent3>
      <a:accent4>
        <a:srgbClr val="F8BD52"/>
      </a:accent4>
      <a:accent5>
        <a:srgbClr val="46A6BD"/>
      </a:accent5>
      <a:accent6>
        <a:srgbClr val="2C23A5"/>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Тема22</Template>
  <TotalTime>192</TotalTime>
  <Words>1200</Words>
  <Application>Microsoft Office PowerPoint</Application>
  <PresentationFormat>Экран (4:3)</PresentationFormat>
  <Paragraphs>150</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Тема22</vt:lpstr>
      <vt:lpstr>Индийский океан</vt:lpstr>
      <vt:lpstr>Цель урока: Изучить особенности природы Индийского океана</vt:lpstr>
      <vt:lpstr>Задачи урока:</vt:lpstr>
      <vt:lpstr>Вспомним понятия:</vt:lpstr>
      <vt:lpstr>Вспомним понятия:</vt:lpstr>
      <vt:lpstr>Вспомним понятия:</vt:lpstr>
      <vt:lpstr>Вспомним понятия:</vt:lpstr>
      <vt:lpstr>Вспомним понятия:</vt:lpstr>
      <vt:lpstr>Индийский океан</vt:lpstr>
      <vt:lpstr>Слайд 10</vt:lpstr>
      <vt:lpstr>Рельеф                              Климат   </vt:lpstr>
      <vt:lpstr>Рельеф</vt:lpstr>
      <vt:lpstr>Климат </vt:lpstr>
      <vt:lpstr>Климат </vt:lpstr>
      <vt:lpstr>Вывод:</vt:lpstr>
      <vt:lpstr>Слайд 16</vt:lpstr>
      <vt:lpstr>Слайд 17</vt:lpstr>
      <vt:lpstr>Слайд 18</vt:lpstr>
      <vt:lpstr>Природа</vt:lpstr>
      <vt:lpstr>Слайд 20</vt:lpstr>
      <vt:lpstr> Закрепление материала +    Верю, не верю   - </vt:lpstr>
      <vt:lpstr>1. –  2. +  3. –  4. +  5. –   </vt:lpstr>
      <vt:lpstr>Домашнее задание:</vt:lpstr>
      <vt:lpstr>Слайд 24</vt:lpstr>
      <vt:lpstr>   Светящиеся круги в Индийском океане </vt:lpstr>
      <vt:lpstr>Слайд 26</vt:lpstr>
      <vt:lpstr>Слайд 27</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Индийский океан</dc:title>
  <dc:creator>виктор</dc:creator>
  <cp:lastModifiedBy>виктор</cp:lastModifiedBy>
  <cp:revision>22</cp:revision>
  <dcterms:created xsi:type="dcterms:W3CDTF">2010-11-10T00:15:10Z</dcterms:created>
  <dcterms:modified xsi:type="dcterms:W3CDTF">2010-11-12T09:29:13Z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899304</vt:lpwstr>
  </property>
  <property fmtid="{D5CDD505-2E9C-101B-9397-08002B2CF9AE}" name="NXPowerLiteVersion" pid="3">
    <vt:lpwstr>D4.1.4</vt:lpwstr>
  </property>
</Properties>
</file>