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20F29-AB05-4F47-9F1D-45A71F218F56}" type="datetimeFigureOut">
              <a:rPr lang="ru-RU" smtClean="0"/>
              <a:t>10.05.2010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2CE9-DCF4-45F4-AC85-DE5FA69071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71546"/>
            <a:ext cx="382989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Индия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5473005"/>
            <a:ext cx="3643338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Работу выполняла ученица 7класса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Балута Анна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80" y="142852"/>
            <a:ext cx="3143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Большая часть Индии расположена в пределах Индостанской плиты, которая слагает одноимённый полуостров и прилегающую к нему с севера Индо-Гангскую равнину и является частью Австралийской плиты.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7148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Индия — государство в Южной Азии. Индия занимает седьмое место в мире по площади, второе место по численности населения. </a:t>
            </a: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India_Geographic_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0381" y="2347515"/>
            <a:ext cx="4653619" cy="4510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41px-India_(orthographic_projection)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714356"/>
            <a:ext cx="3867141" cy="38671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3add0880f2ffe65cedfb3b65efe72b3f_big.jpg" id="2" name="Рисунок 1"/>
          <p:cNvPicPr>
            <a:picLocks noChangeAspect="1"/>
          </p:cNvPicPr>
          <p:nvPr/>
        </p:nvPicPr>
        <p:blipFill>
          <a:blip r:embed="rId3"/>
          <a:srcRect r="83"/>
          <a:stretch>
            <a:fillRect/>
          </a:stretch>
        </p:blipFill>
        <p:spPr>
          <a:xfrm>
            <a:off x="6357950" y="357166"/>
            <a:ext cx="2571768" cy="2905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3571876"/>
            <a:ext cx="8132355" cy="101566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dirty="0" lang="ru-RU" smtClean="0" sz="6000">
                <a:ln w="1016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32000">
                    <a:srgbClr val="000000">
                      <a:alpha val="30000"/>
                    </a:srgbClr>
                  </a:outerShdw>
                  <a:reflection algn="bl" blurRad="6350" dir="5400000" dist="60007" endA="300" endPos="50000" rotWithShape="0" stA="50000" sy="-100000"/>
                </a:effectLst>
              </a:rPr>
              <a:t>Столица Индии- </a:t>
            </a:r>
            <a:r>
              <a:rPr dirty="0" err="1" lang="ru-RU" smtClean="0" sz="6000">
                <a:ln w="1016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32000">
                    <a:srgbClr val="000000">
                      <a:alpha val="30000"/>
                    </a:srgbClr>
                  </a:outerShdw>
                  <a:reflection algn="bl" blurRad="6350" dir="5400000" dist="60007" endA="300" endPos="50000" rotWithShape="0" stA="50000" sy="-100000"/>
                </a:effectLst>
              </a:rPr>
              <a:t>Нью</a:t>
            </a:r>
            <a:r>
              <a:rPr dirty="0" lang="ru-RU" smtClean="0" sz="6000">
                <a:ln w="1016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32000">
                    <a:srgbClr val="000000">
                      <a:alpha val="30000"/>
                    </a:srgbClr>
                  </a:outerShdw>
                  <a:reflection algn="bl" blurRad="6350" dir="5400000" dist="60007" endA="300" endPos="50000" rotWithShape="0" stA="50000" sy="-100000"/>
                </a:effectLst>
              </a:rPr>
              <a:t> Дели</a:t>
            </a:r>
            <a:endParaRPr dirty="0" lang="ru-RU" sz="6000">
              <a:ln w="1016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32000">
                  <a:srgbClr val="000000">
                    <a:alpha val="30000"/>
                  </a:srgbClr>
                </a:outerShdw>
                <a:reflection algn="bl" blurRad="6350" dir="5400000" dist="60007" endA="300" endPos="50000" rotWithShape="0" stA="50000" sy="-100000"/>
              </a:effectLst>
            </a:endParaRPr>
          </a:p>
        </p:txBody>
      </p:sp>
      <p:pic>
        <p:nvPicPr>
          <p:cNvPr descr="800px-Flag_of_India.svg.png" id="4" name="Рисунок 3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3286116" y="4714884"/>
            <a:ext cx="2393240" cy="159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00430" y="5715016"/>
            <a:ext cx="200026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800"/>
              <a:t>Флаг Индии</a:t>
            </a:r>
            <a:endParaRPr dirty="0" lang="ru-RU" sz="2800"/>
          </a:p>
        </p:txBody>
      </p:sp>
      <p:pic>
        <p:nvPicPr>
          <p:cNvPr descr="175px-Emblem_of_India.svg.png"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42852"/>
            <a:ext cx="1346979" cy="2286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357166"/>
            <a:ext cx="1643074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4000"/>
              <a:t>Герб Индии</a:t>
            </a:r>
            <a:endParaRPr dirty="0" lang="ru-RU"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7256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Климат Индии</a:t>
            </a:r>
          </a:p>
          <a:p>
            <a:pPr algn="ctr"/>
            <a:r>
              <a:rPr lang="ru-RU" sz="2400" dirty="0" smtClean="0"/>
              <a:t>Индия находится в субтропическом поясе. На климат Индии оказывают сильное влияние Гималаи. Гималаи служат преградой холодным центрально-азиатским ветрам, таким образом делая климат на большей части Индостана более тёплым. В Индии преобладают четыре основные климата: влажный тропический, сухой тропический, субтропический муссонный и высокогорный. В течение влажного сезона выпадает свыше 80 % годовой суммы осадков. Наиболее увлажнены наветренные склоны Западных </a:t>
            </a:r>
            <a:r>
              <a:rPr lang="ru-RU" sz="2400" dirty="0" err="1" smtClean="0"/>
              <a:t>Гат</a:t>
            </a:r>
            <a:r>
              <a:rPr lang="ru-RU" sz="2400" dirty="0" smtClean="0"/>
              <a:t> и Гималаев (до 6000 мм в год).Количество осадков сильно колеблется в разные годы. На равнинах средняя температура января возрастает с севера на юг от 15 до 27 °C, в мае повсеместно 28-35 °C, иногда доходя до 45-48 °C. Во влажный период на большей части страны температуры равны 28 °C. В горах  в январе −1 °C, в июле 23 °C.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441680"/>
            <a:ext cx="8143932" cy="34163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ln cmpd="sng" w="17780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algn="tl" blurRad="50800" rotWithShape="0">
                    <a:srgbClr val="000000"/>
                  </a:outerShdw>
                </a:effectLst>
              </a:rPr>
              <a:t>Самые крупные реки, берущие своё начало в Гималаях и большей своей частью протекающие по территории Индии, это Ганга и Брахмапутра; обе они впадают в Бенгальский залив. Значительных озёр в Индии нет.</a:t>
            </a:r>
            <a:endParaRPr b="1" dirty="0" lang="ru-RU" sz="3600">
              <a:ln cmpd="sng" w="17780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algn="tl" blurRad="50800" rotWithShape="0">
                  <a:srgbClr val="000000"/>
                </a:outerShdw>
              </a:effectLst>
            </a:endParaRPr>
          </a:p>
        </p:txBody>
      </p:sp>
      <p:pic>
        <p:nvPicPr>
          <p:cNvPr descr="572px-bend_in_ganges_garhwal2008a.jpg" id="3" name="Рисунок 2"/>
          <p:cNvPicPr>
            <a:picLocks noChangeAspect="1"/>
          </p:cNvPicPr>
          <p:nvPr/>
        </p:nvPicPr>
        <p:blipFill>
          <a:blip r:embed="rId3"/>
          <a:srcRect b="9"/>
          <a:stretch>
            <a:fillRect/>
          </a:stretch>
        </p:blipFill>
        <p:spPr>
          <a:xfrm>
            <a:off x="285720" y="357166"/>
            <a:ext cx="4258951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2214.jpg" id="4" name="Рисунок 3"/>
          <p:cNvPicPr>
            <a:picLocks noChangeAspect="1"/>
          </p:cNvPicPr>
          <p:nvPr/>
        </p:nvPicPr>
        <p:blipFill>
          <a:blip r:embed="rId4"/>
          <a:srcRect r="81"/>
          <a:stretch>
            <a:fillRect/>
          </a:stretch>
        </p:blipFill>
        <p:spPr>
          <a:xfrm>
            <a:off x="4643438" y="428604"/>
            <a:ext cx="4133550" cy="295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p024.jpg" id="3" name="Рисунок 2"/>
          <p:cNvPicPr>
            <a:picLocks noChangeAspect="1"/>
          </p:cNvPicPr>
          <p:nvPr/>
        </p:nvPicPr>
        <p:blipFill>
          <a:blip r:embed="rId3"/>
          <a:srcRect b="69362" l="52950"/>
          <a:stretch>
            <a:fillRect/>
          </a:stretch>
        </p:blipFill>
        <p:spPr>
          <a:xfrm>
            <a:off x="6143636" y="142852"/>
            <a:ext cx="2832307" cy="300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map024.jpg" id="4" name="Рисунок 3"/>
          <p:cNvPicPr>
            <a:picLocks noChangeAspect="1"/>
          </p:cNvPicPr>
          <p:nvPr/>
        </p:nvPicPr>
        <p:blipFill>
          <a:blip r:embed="rId3"/>
          <a:srcRect b="48" r="48560" t="85651"/>
          <a:stretch>
            <a:fillRect/>
          </a:stretch>
        </p:blipFill>
        <p:spPr>
          <a:xfrm>
            <a:off x="6143636" y="3071810"/>
            <a:ext cx="2833707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14282" y="142852"/>
            <a:ext cx="5857916" cy="267765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400" u="sng">
                <a:solidFill>
                  <a:schemeClr val="bg1"/>
                </a:solidFill>
              </a:rPr>
              <a:t>Зона саванн и редколесий</a:t>
            </a:r>
            <a:r>
              <a:rPr dirty="0" lang="ru-RU" smtClean="0" sz="2400">
                <a:solidFill>
                  <a:schemeClr val="bg1"/>
                </a:solidFill>
              </a:rPr>
              <a:t>: Отличительной особенностью саванн является чередование засушливого и влажного сезонов, которые занимают примерно по полгода, сменяя друг друга. Растут пальмы, акация, тиковое дерево. Живут там огромные муравьи термиты, азиатский лев, бенгальский тигр.</a:t>
            </a:r>
            <a:endParaRPr dirty="0" lang="ru-RU" smtClean="0" sz="2400">
              <a:solidFill>
                <a:schemeClr val="bg1"/>
              </a:solidFill>
            </a:endParaRPr>
          </a:p>
        </p:txBody>
      </p:sp>
      <p:pic>
        <p:nvPicPr>
          <p:cNvPr descr="1264801374_C1E5EDE3E0EBFCF1EAE8E520F2E8E3F0FB203031.jpg" id="7" name="Рисунок 6"/>
          <p:cNvPicPr>
            <a:picLocks noChangeAspect="1"/>
          </p:cNvPicPr>
          <p:nvPr/>
        </p:nvPicPr>
        <p:blipFill>
          <a:blip cstate="print" r:embed="rId4"/>
          <a:srcRect b="71" r="74"/>
          <a:stretch>
            <a:fillRect/>
          </a:stretch>
        </p:blipFill>
        <p:spPr>
          <a:xfrm>
            <a:off x="357158" y="2928934"/>
            <a:ext cx="2428892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bhc3op5h9.jpg" id="8" name="Рисунок 7"/>
          <p:cNvPicPr>
            <a:picLocks noChangeAspect="1"/>
          </p:cNvPicPr>
          <p:nvPr/>
        </p:nvPicPr>
        <p:blipFill>
          <a:blip r:embed="rId5"/>
          <a:srcRect b="118"/>
          <a:stretch>
            <a:fillRect/>
          </a:stretch>
        </p:blipFill>
        <p:spPr>
          <a:xfrm>
            <a:off x="4357686" y="2928934"/>
            <a:ext cx="1917702" cy="235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MacCotter-Pest-Control_15140_image.jpg"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5135566"/>
            <a:ext cx="2593494" cy="1722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645ac0047fc7.jpg"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6050" y="4143380"/>
            <a:ext cx="1643074" cy="2193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age164.jpg"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50" y="4572008"/>
            <a:ext cx="2029968" cy="205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3"/>
            <a:ext cx="835824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2400" u="sng">
                <a:solidFill>
                  <a:schemeClr val="bg1"/>
                </a:solidFill>
              </a:rPr>
              <a:t>Зона полупустынь и пустынь</a:t>
            </a:r>
            <a:r>
              <a:rPr dirty="0" lang="ru-RU" smtClean="0" sz="2400">
                <a:solidFill>
                  <a:schemeClr val="bg1"/>
                </a:solidFill>
              </a:rPr>
              <a:t>: пустынный климат характеризуется малым количеством осадков, большими суточными колебаниями температуры. Водоёмы в пустынях, как правило, отсутствуют . Растения: солянки. Животные: двугорбый верблюд, кулан (дикие осёл).</a:t>
            </a:r>
          </a:p>
          <a:p>
            <a:endParaRPr dirty="0" lang="ru-RU" smtClean="0" sz="2400" u="sng">
              <a:solidFill>
                <a:schemeClr val="bg1"/>
              </a:solidFill>
            </a:endParaRPr>
          </a:p>
          <a:p>
            <a:endParaRPr dirty="0" lang="ru-RU" sz="2400" u="sng">
              <a:solidFill>
                <a:schemeClr val="bg1"/>
              </a:solidFill>
            </a:endParaRPr>
          </a:p>
          <a:p>
            <a:endParaRPr dirty="0" lang="ru-RU" smtClean="0" sz="2400" u="sng">
              <a:solidFill>
                <a:schemeClr val="bg1"/>
              </a:solidFill>
            </a:endParaRPr>
          </a:p>
          <a:p>
            <a:endParaRPr dirty="0" lang="ru-RU" sz="2400" u="sng">
              <a:solidFill>
                <a:schemeClr val="bg1"/>
              </a:solidFill>
            </a:endParaRPr>
          </a:p>
          <a:p>
            <a:endParaRPr dirty="0" lang="ru-RU" smtClean="0" sz="2400" u="sng">
              <a:solidFill>
                <a:schemeClr val="bg1"/>
              </a:solidFill>
            </a:endParaRPr>
          </a:p>
          <a:p>
            <a:r>
              <a:rPr dirty="0" lang="ru-RU" smtClean="0" sz="2400" u="sng">
                <a:solidFill>
                  <a:schemeClr val="bg1"/>
                </a:solidFill>
              </a:rPr>
              <a:t>Зона переменно влажных лесов: </a:t>
            </a:r>
            <a:r>
              <a:rPr dirty="0" lang="ru-RU" smtClean="0" sz="2400">
                <a:solidFill>
                  <a:schemeClr val="bg1"/>
                </a:solidFill>
              </a:rPr>
              <a:t>в таких лесах обитают индийские слоны. Они не столь крупные, как африканские, и могут перемещаться под покровом многоэтажных лесов. В полноводных реках и озёрах и на их берегах водятся бегемоты, крокодилы и водяные змеи.</a:t>
            </a:r>
          </a:p>
          <a:p>
            <a:endParaRPr dirty="0" lang="ru-RU" smtClean="0">
              <a:solidFill>
                <a:schemeClr val="bg1"/>
              </a:solidFill>
            </a:endParaRPr>
          </a:p>
          <a:p>
            <a:endParaRPr dirty="0" lang="ru-RU" smtClean="0">
              <a:solidFill>
                <a:schemeClr val="bg1"/>
              </a:solidFill>
            </a:endParaRPr>
          </a:p>
        </p:txBody>
      </p:sp>
      <p:pic>
        <p:nvPicPr>
          <p:cNvPr descr="salsola_collina1.jpg"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714488"/>
            <a:ext cx="1500198" cy="1742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8a19db0d9644.jpg"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1857364"/>
            <a:ext cx="2321735" cy="1547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2.jpg"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1714488"/>
            <a:ext cx="1841186" cy="1785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800px-Decorated_Indian_elephant.jpg" id="6" name="Рисунок 5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1214414" y="5072074"/>
            <a:ext cx="2190734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459084.JPG" id="7" name="Рисунок 6"/>
          <p:cNvPicPr>
            <a:picLocks noChangeAspect="1"/>
          </p:cNvPicPr>
          <p:nvPr/>
        </p:nvPicPr>
        <p:blipFill>
          <a:blip cstate="print" r:embed="rId7"/>
          <a:stretch>
            <a:fillRect/>
          </a:stretch>
        </p:blipFill>
        <p:spPr>
          <a:xfrm>
            <a:off x="6286512" y="5072073"/>
            <a:ext cx="2481255" cy="1663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0,,14519059,00.jpg"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3306" y="5000636"/>
            <a:ext cx="2500310" cy="1666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643306" cy="44012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b="1" dirty="0" lang="ru-RU" smtClean="0" spc="50" sz="40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По количеству населения (1,2 </a:t>
            </a:r>
            <a:r>
              <a:rPr b="1" dirty="0" err="1" lang="ru-RU" smtClean="0" spc="50" sz="40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млрд</a:t>
            </a:r>
            <a:r>
              <a:rPr b="1" dirty="0" lang="ru-RU" smtClean="0" spc="50" sz="40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 человек) Индия занимает второе место в мире после Китая</a:t>
            </a:r>
            <a:endParaRPr b="1" dirty="0" lang="ru-RU" spc="50" sz="40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descr="0_10955_3cd05a3b_XL.jpeg"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257676"/>
            <a:ext cx="1805781" cy="2600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122.jpg" id="5" name="Рисунок 4"/>
          <p:cNvPicPr>
            <a:picLocks noChangeAspect="1"/>
          </p:cNvPicPr>
          <p:nvPr/>
        </p:nvPicPr>
        <p:blipFill>
          <a:blip r:embed="rId4"/>
          <a:srcRect r="108"/>
          <a:stretch>
            <a:fillRect/>
          </a:stretch>
        </p:blipFill>
        <p:spPr>
          <a:xfrm>
            <a:off x="2214546" y="4000496"/>
            <a:ext cx="2811435" cy="285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nd_wom.jpg"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617" y="3052754"/>
            <a:ext cx="2695383" cy="380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2939484_large.jpeg" id="7" name="Рисунок 6"/>
          <p:cNvPicPr>
            <a:picLocks noChangeAspect="1"/>
          </p:cNvPicPr>
          <p:nvPr/>
        </p:nvPicPr>
        <p:blipFill>
          <a:blip r:embed="rId6"/>
          <a:srcRect b="87"/>
          <a:stretch>
            <a:fillRect/>
          </a:stretch>
        </p:blipFill>
        <p:spPr>
          <a:xfrm>
            <a:off x="4572000" y="4143380"/>
            <a:ext cx="239615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000596" y="142852"/>
            <a:ext cx="4143404" cy="2677656"/>
          </a:xfrm>
          <a:prstGeom prst="rect">
            <a:avLst/>
          </a:prstGeom>
          <a:noFill/>
        </p:spPr>
        <p:txBody>
          <a:bodyPr rtlCol="0"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b="1" dirty="0" lang="ru-RU" smtClean="0" spc="50" sz="28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В стране живут представители различных расовых, национальных и религиозных групп. Люди говорят на многих десятках языков.</a:t>
            </a:r>
            <a:endParaRPr b="1" dirty="0" lang="ru-RU" spc="50" sz="28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500570"/>
            <a:ext cx="6786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Почти ¾ взрослого населения занято в сельском хозяйстве. К началу муссонных дождей крестьяне высаживают влаголюбивые культуры- рис, сахарный  тростник, джут. Выращивают также хлопчатник, пряности, чайный куст.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74527" cy="2841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_6cb1_796918ce_XL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071678"/>
            <a:ext cx="2857488" cy="1991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166348.xlarge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2000240"/>
            <a:ext cx="3048000" cy="203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laysia-tea_plantatio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058" y="0"/>
            <a:ext cx="3238501" cy="242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ield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2238" y="214290"/>
            <a:ext cx="2671762" cy="3339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a9ee3dc862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0628" y="2285992"/>
            <a:ext cx="2381248" cy="1785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))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444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24</cp:revision>
  <dcterms:created xsi:type="dcterms:W3CDTF">2010-05-10T08:05:52Z</dcterms:created>
  <dcterms:modified xsi:type="dcterms:W3CDTF">2010-05-10T11:46:58Z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1471003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