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x-wmf" Extension="wmf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74" r:id="rId2"/>
    <p:sldId id="273" r:id="rId3"/>
    <p:sldId id="264" r:id="rId4"/>
    <p:sldId id="265" r:id="rId5"/>
    <p:sldId id="266" r:id="rId6"/>
    <p:sldId id="267" r:id="rId7"/>
    <p:sldId id="268" r:id="rId8"/>
    <p:sldId id="269" r:id="rId9"/>
    <p:sldId id="271" r:id="rId10"/>
    <p:sldId id="270" r:id="rId11"/>
    <p:sldId id="27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FF"/>
    <a:srgbClr val="A50021"/>
    <a:srgbClr val="CC0000"/>
    <a:srgbClr val="CC0066"/>
    <a:srgbClr val="FF00FF"/>
    <a:srgbClr val="CCFFFF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4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537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8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DCC40-3DD3-4A09-89A5-5C8A0F6F5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04DFD-8373-4293-A391-D98153412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84903-5316-44CD-8A64-6BA8612FC5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FDDAC-42B9-4190-AC4E-315DA18D5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58ACA-AFBD-4FBE-A017-E5947AD39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2FE13-1D73-402F-AA11-80CC26EA5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0E751-7636-4E88-B76C-EE9881A06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890FA-507D-4D68-B3C6-ED02F368B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8C523-E2D8-4599-B35E-AC43F40A9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878B4-4901-4A59-8999-6A355DCFA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7D01A-B304-47FE-8B56-C2C79A7F2C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D777E8DF-1B9E-4E10-A191-922D8F46E9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5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J02950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04813"/>
            <a:ext cx="1830387" cy="131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928688" y="2928938"/>
            <a:ext cx="7704137" cy="1944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50021"/>
                    </a:gs>
                    <a:gs pos="100000">
                      <a:srgbClr val="4C000F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Хозяйство Урала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1187450" y="425450"/>
            <a:ext cx="77517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A50021"/>
                </a:solidFill>
              </a:rPr>
              <a:t>Оцените свою деятельность на уроке:</a:t>
            </a:r>
          </a:p>
        </p:txBody>
      </p:sp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611188" y="2205038"/>
            <a:ext cx="8353425" cy="39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6600"/>
                </a:solidFill>
              </a:rPr>
              <a:t>Вспомните задачи сегодняшнего   занятия.</a:t>
            </a:r>
          </a:p>
          <a:p>
            <a:r>
              <a:rPr lang="ru-RU" sz="2400" b="1" i="1">
                <a:solidFill>
                  <a:srgbClr val="006600"/>
                </a:solidFill>
              </a:rPr>
              <a:t>                     </a:t>
            </a:r>
          </a:p>
          <a:p>
            <a:r>
              <a:rPr lang="ru-RU" sz="2400" b="1" i="1">
                <a:solidFill>
                  <a:srgbClr val="006600"/>
                </a:solidFill>
              </a:rPr>
              <a:t>Сегодня на уроке мне было ….</a:t>
            </a:r>
          </a:p>
          <a:p>
            <a:r>
              <a:rPr lang="ru-RU" sz="2400" b="1" i="1">
                <a:solidFill>
                  <a:srgbClr val="006600"/>
                </a:solidFill>
              </a:rPr>
              <a:t>Знания, полученные на уроке, мне пригодятся….</a:t>
            </a:r>
          </a:p>
          <a:p>
            <a:r>
              <a:rPr lang="ru-RU" sz="2400" b="1" i="1">
                <a:solidFill>
                  <a:srgbClr val="006600"/>
                </a:solidFill>
              </a:rPr>
              <a:t>Сегодня я…..</a:t>
            </a:r>
          </a:p>
          <a:p>
            <a:r>
              <a:rPr lang="ru-RU" sz="2400" b="1" i="1">
                <a:solidFill>
                  <a:srgbClr val="006600"/>
                </a:solidFill>
              </a:rPr>
              <a:t>Мне было легко…</a:t>
            </a:r>
          </a:p>
          <a:p>
            <a:r>
              <a:rPr lang="ru-RU" sz="2400" b="1" i="1">
                <a:solidFill>
                  <a:srgbClr val="006600"/>
                </a:solidFill>
              </a:rPr>
              <a:t>Мне было сложно…</a:t>
            </a:r>
          </a:p>
          <a:p>
            <a:r>
              <a:rPr lang="ru-RU" sz="2400" b="1" i="1">
                <a:solidFill>
                  <a:srgbClr val="006600"/>
                </a:solidFill>
              </a:rPr>
              <a:t>О том, что я узнал (а), я расскажу….</a:t>
            </a:r>
          </a:p>
          <a:p>
            <a:endParaRPr lang="ru-RU" sz="2400" b="1" i="1">
              <a:solidFill>
                <a:srgbClr val="006600"/>
              </a:solidFill>
            </a:endParaRPr>
          </a:p>
          <a:p>
            <a:pPr>
              <a:spcBef>
                <a:spcPct val="50000"/>
              </a:spcBef>
            </a:pPr>
            <a:endParaRPr lang="ru-RU" sz="2400" b="1" i="1">
              <a:solidFill>
                <a:srgbClr val="006600"/>
              </a:solidFill>
              <a:latin typeface="Tahoma" pitchFamily="34" charset="0"/>
            </a:endParaRPr>
          </a:p>
        </p:txBody>
      </p:sp>
      <p:pic>
        <p:nvPicPr>
          <p:cNvPr id="20484" name="Picture 6" descr="AG00020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981075"/>
            <a:ext cx="1512888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BD0014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476250"/>
            <a:ext cx="1223963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250825" y="1700213"/>
            <a:ext cx="889317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A50021"/>
                </a:solidFill>
              </a:rPr>
              <a:t>Я</a:t>
            </a:r>
          </a:p>
          <a:p>
            <a:r>
              <a:rPr lang="ru-RU" sz="2400" b="1">
                <a:solidFill>
                  <a:srgbClr val="A50021"/>
                </a:solidFill>
              </a:rPr>
              <a:t>        Знаю                                                       Умею</a:t>
            </a:r>
          </a:p>
          <a:p>
            <a:r>
              <a:rPr lang="ru-RU" sz="2200" b="1">
                <a:solidFill>
                  <a:srgbClr val="006600"/>
                </a:solidFill>
              </a:rPr>
              <a:t>1.Ресурсную базу Урала.                1. Работать с текстом</a:t>
            </a:r>
          </a:p>
          <a:p>
            <a:r>
              <a:rPr lang="ru-RU" sz="2200" b="1">
                <a:solidFill>
                  <a:srgbClr val="006600"/>
                </a:solidFill>
              </a:rPr>
              <a:t>2. Отрасли специализации.                учебника.</a:t>
            </a:r>
          </a:p>
          <a:p>
            <a:r>
              <a:rPr lang="ru-RU" sz="2200" b="1">
                <a:solidFill>
                  <a:srgbClr val="006600"/>
                </a:solidFill>
              </a:rPr>
              <a:t>3. Географию хозяйства                 2. Кодировать информа-</a:t>
            </a:r>
          </a:p>
          <a:p>
            <a:r>
              <a:rPr lang="ru-RU" sz="2200" b="1">
                <a:solidFill>
                  <a:srgbClr val="006600"/>
                </a:solidFill>
              </a:rPr>
              <a:t>    района.                                               цию на выбор (схема,</a:t>
            </a:r>
          </a:p>
          <a:p>
            <a:r>
              <a:rPr lang="ru-RU" sz="2200" b="1">
                <a:solidFill>
                  <a:srgbClr val="006600"/>
                </a:solidFill>
              </a:rPr>
              <a:t>4. Проблемы современного               таблица, опорные слова.</a:t>
            </a:r>
          </a:p>
          <a:p>
            <a:r>
              <a:rPr lang="ru-RU" sz="2200" b="1">
                <a:solidFill>
                  <a:srgbClr val="006600"/>
                </a:solidFill>
              </a:rPr>
              <a:t>    хозяйства.                                     3.  Предлагать решение  </a:t>
            </a:r>
          </a:p>
          <a:p>
            <a:r>
              <a:rPr lang="ru-RU" sz="2200" b="1">
                <a:solidFill>
                  <a:srgbClr val="006600"/>
                </a:solidFill>
              </a:rPr>
              <a:t>5. Антропогенные                                 экологических</a:t>
            </a:r>
          </a:p>
          <a:p>
            <a:r>
              <a:rPr lang="ru-RU" sz="2200" b="1">
                <a:solidFill>
                  <a:srgbClr val="006600"/>
                </a:solidFill>
              </a:rPr>
              <a:t>    изменения природы                         проблем.</a:t>
            </a:r>
          </a:p>
          <a:p>
            <a:r>
              <a:rPr lang="ru-RU" sz="2200" b="1">
                <a:solidFill>
                  <a:srgbClr val="006600"/>
                </a:solidFill>
              </a:rPr>
              <a:t>    Урала.                                             4.  Находить информацию</a:t>
            </a:r>
          </a:p>
          <a:p>
            <a:r>
              <a:rPr lang="ru-RU" sz="2200" b="1">
                <a:solidFill>
                  <a:srgbClr val="006600"/>
                </a:solidFill>
              </a:rPr>
              <a:t>                                                                  в атласе.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879475" y="466725"/>
            <a:ext cx="5997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A50021"/>
                </a:solidFill>
              </a:rPr>
              <a:t>              Хозяйство Урала</a:t>
            </a: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250825" y="1236663"/>
            <a:ext cx="8713788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6600"/>
                </a:solidFill>
              </a:rPr>
              <a:t>Ведущий промышленный район России: </a:t>
            </a:r>
          </a:p>
          <a:p>
            <a:pPr algn="ctr"/>
            <a:r>
              <a:rPr lang="ru-RU" sz="2800" b="1">
                <a:solidFill>
                  <a:srgbClr val="006600"/>
                </a:solidFill>
              </a:rPr>
              <a:t>15% продукции страны – 3 место.</a:t>
            </a:r>
          </a:p>
          <a:p>
            <a:pPr algn="ctr"/>
            <a:endParaRPr lang="ru-RU" sz="2800" b="1">
              <a:solidFill>
                <a:srgbClr val="006600"/>
              </a:solidFill>
            </a:endParaRPr>
          </a:p>
          <a:p>
            <a:pPr algn="ctr"/>
            <a:r>
              <a:rPr lang="ru-RU" sz="2800" b="1">
                <a:solidFill>
                  <a:srgbClr val="006600"/>
                </a:solidFill>
              </a:rPr>
              <a:t>    </a:t>
            </a:r>
            <a:r>
              <a:rPr lang="ru-RU" sz="2800" b="1">
                <a:solidFill>
                  <a:srgbClr val="A50021"/>
                </a:solidFill>
              </a:rPr>
              <a:t>Природные ресурсы Урала</a:t>
            </a:r>
          </a:p>
          <a:p>
            <a:pPr algn="ctr"/>
            <a:endParaRPr lang="ru-RU" sz="2400" b="1">
              <a:solidFill>
                <a:srgbClr val="A50021"/>
              </a:solidFill>
            </a:endParaRPr>
          </a:p>
          <a:p>
            <a:pPr algn="ctr"/>
            <a:r>
              <a:rPr lang="ru-RU" sz="2400" b="1">
                <a:solidFill>
                  <a:srgbClr val="006600"/>
                </a:solidFill>
              </a:rPr>
              <a:t>Минеральные    Химическое     Почвенные    Лесные</a:t>
            </a:r>
          </a:p>
          <a:p>
            <a:pPr algn="ctr"/>
            <a:r>
              <a:rPr lang="ru-RU" sz="2400" b="1">
                <a:solidFill>
                  <a:srgbClr val="006600"/>
                </a:solidFill>
              </a:rPr>
              <a:t>                                  сырье             ресурсы       ресурсы</a:t>
            </a:r>
          </a:p>
          <a:p>
            <a:pPr algn="ctr"/>
            <a:endParaRPr lang="ru-RU" sz="2800" b="1">
              <a:solidFill>
                <a:srgbClr val="006600"/>
              </a:solidFill>
            </a:endParaRPr>
          </a:p>
          <a:p>
            <a:pPr algn="ctr"/>
            <a:r>
              <a:rPr lang="ru-RU" sz="2800" b="1">
                <a:solidFill>
                  <a:srgbClr val="006600"/>
                </a:solidFill>
              </a:rPr>
              <a:t> </a:t>
            </a:r>
            <a:r>
              <a:rPr lang="ru-RU" sz="2800" b="1">
                <a:solidFill>
                  <a:srgbClr val="A50021"/>
                </a:solidFill>
              </a:rPr>
              <a:t>Отрасли специализации</a:t>
            </a:r>
          </a:p>
          <a:p>
            <a:pPr algn="ctr"/>
            <a:r>
              <a:rPr lang="ru-RU" sz="2400" b="1">
                <a:solidFill>
                  <a:srgbClr val="006600"/>
                </a:solidFill>
              </a:rPr>
              <a:t>Металлургия       Химическая        Сельское    Лесная</a:t>
            </a:r>
          </a:p>
          <a:p>
            <a:pPr algn="ctr"/>
            <a:r>
              <a:rPr lang="ru-RU" sz="2400" b="1">
                <a:solidFill>
                  <a:srgbClr val="006600"/>
                </a:solidFill>
              </a:rPr>
              <a:t>                         промышленность   хозяйство    пром-ть                                                                 </a:t>
            </a:r>
          </a:p>
        </p:txBody>
      </p:sp>
      <p:sp>
        <p:nvSpPr>
          <p:cNvPr id="13316" name="Line 6"/>
          <p:cNvSpPr>
            <a:spLocks noChangeShapeType="1"/>
          </p:cNvSpPr>
          <p:nvPr/>
        </p:nvSpPr>
        <p:spPr bwMode="auto">
          <a:xfrm>
            <a:off x="1258888" y="3716338"/>
            <a:ext cx="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17" name="Line 7"/>
          <p:cNvSpPr>
            <a:spLocks noChangeShapeType="1"/>
          </p:cNvSpPr>
          <p:nvPr/>
        </p:nvSpPr>
        <p:spPr bwMode="auto">
          <a:xfrm>
            <a:off x="3635375" y="4149725"/>
            <a:ext cx="0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Line 8"/>
          <p:cNvSpPr>
            <a:spLocks noChangeShapeType="1"/>
          </p:cNvSpPr>
          <p:nvPr/>
        </p:nvSpPr>
        <p:spPr bwMode="auto">
          <a:xfrm>
            <a:off x="5867400" y="4076700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Line 9"/>
          <p:cNvSpPr>
            <a:spLocks noChangeShapeType="1"/>
          </p:cNvSpPr>
          <p:nvPr/>
        </p:nvSpPr>
        <p:spPr bwMode="auto">
          <a:xfrm>
            <a:off x="7812088" y="414972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735013" y="0"/>
            <a:ext cx="8255000" cy="581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A50021"/>
                </a:solidFill>
              </a:rPr>
              <a:t>Задание: на основе работы с текстом учебника </a:t>
            </a:r>
            <a:r>
              <a:rPr lang="en-US" sz="2400" b="1">
                <a:solidFill>
                  <a:srgbClr val="A50021"/>
                </a:solidFill>
                <a:cs typeface="Arial" charset="0"/>
              </a:rPr>
              <a:t>§</a:t>
            </a:r>
            <a:r>
              <a:rPr lang="ru-RU" sz="2400" b="1">
                <a:solidFill>
                  <a:srgbClr val="A50021"/>
                </a:solidFill>
                <a:cs typeface="Arial" charset="0"/>
              </a:rPr>
              <a:t> 45 </a:t>
            </a:r>
          </a:p>
          <a:p>
            <a:r>
              <a:rPr lang="ru-RU" sz="2400" b="1">
                <a:solidFill>
                  <a:srgbClr val="A50021"/>
                </a:solidFill>
                <a:cs typeface="Arial" charset="0"/>
              </a:rPr>
              <a:t>стр. 193 -194 и картами атласа дайте характеристику </a:t>
            </a:r>
          </a:p>
          <a:p>
            <a:r>
              <a:rPr lang="ru-RU" sz="2400" b="1">
                <a:solidFill>
                  <a:srgbClr val="A50021"/>
                </a:solidFill>
                <a:cs typeface="Arial" charset="0"/>
              </a:rPr>
              <a:t>хозяйства Урала.</a:t>
            </a:r>
          </a:p>
          <a:p>
            <a:r>
              <a:rPr lang="ru-RU" sz="2000" b="1">
                <a:solidFill>
                  <a:srgbClr val="A50021"/>
                </a:solidFill>
                <a:cs typeface="Arial" charset="0"/>
              </a:rPr>
              <a:t>Информацию сверните в таблицу:</a:t>
            </a:r>
          </a:p>
          <a:p>
            <a:endParaRPr lang="ru-RU" sz="2000" b="1">
              <a:solidFill>
                <a:srgbClr val="A50021"/>
              </a:solidFill>
              <a:cs typeface="Arial" charset="0"/>
            </a:endParaRPr>
          </a:p>
          <a:p>
            <a:endParaRPr lang="ru-RU" sz="2400" b="1">
              <a:solidFill>
                <a:srgbClr val="A50021"/>
              </a:solidFill>
              <a:cs typeface="Arial" charset="0"/>
            </a:endParaRPr>
          </a:p>
          <a:p>
            <a:endParaRPr lang="ru-RU" sz="2400" b="1">
              <a:cs typeface="Arial" charset="0"/>
            </a:endParaRPr>
          </a:p>
          <a:p>
            <a:endParaRPr lang="ru-RU" sz="2400" b="1">
              <a:cs typeface="Arial" charset="0"/>
            </a:endParaRPr>
          </a:p>
          <a:p>
            <a:endParaRPr lang="ru-RU" sz="2400" b="1">
              <a:cs typeface="Arial" charset="0"/>
            </a:endParaRPr>
          </a:p>
          <a:p>
            <a:endParaRPr lang="ru-RU" sz="2400" b="1">
              <a:cs typeface="Arial" charset="0"/>
            </a:endParaRPr>
          </a:p>
          <a:p>
            <a:endParaRPr lang="ru-RU" sz="2400" b="1">
              <a:cs typeface="Arial" charset="0"/>
            </a:endParaRPr>
          </a:p>
          <a:p>
            <a:endParaRPr lang="ru-RU" sz="2400" b="1">
              <a:cs typeface="Arial" charset="0"/>
            </a:endParaRPr>
          </a:p>
          <a:p>
            <a:endParaRPr lang="ru-RU" sz="2400" b="1">
              <a:cs typeface="Arial" charset="0"/>
            </a:endParaRPr>
          </a:p>
          <a:p>
            <a:endParaRPr lang="ru-RU" sz="2400" b="1">
              <a:cs typeface="Arial" charset="0"/>
            </a:endParaRPr>
          </a:p>
          <a:p>
            <a:endParaRPr lang="ru-RU" sz="2400" b="1">
              <a:cs typeface="Arial" charset="0"/>
            </a:endParaRPr>
          </a:p>
          <a:p>
            <a:endParaRPr lang="en-US" sz="2400" b="1">
              <a:cs typeface="Arial" charset="0"/>
            </a:endParaRPr>
          </a:p>
        </p:txBody>
      </p:sp>
      <p:graphicFrame>
        <p:nvGraphicFramePr>
          <p:cNvPr id="16455" name="Group 71"/>
          <p:cNvGraphicFramePr>
            <a:graphicFrameLocks noGrp="1"/>
          </p:cNvGraphicFramePr>
          <p:nvPr/>
        </p:nvGraphicFramePr>
        <p:xfrm>
          <a:off x="179388" y="1557338"/>
          <a:ext cx="8640762" cy="4817745"/>
        </p:xfrm>
        <a:graphic>
          <a:graphicData uri="http://schemas.openxmlformats.org/drawingml/2006/table">
            <a:tbl>
              <a:tblPr/>
              <a:tblGrid>
                <a:gridCol w="2376487"/>
                <a:gridCol w="1944688"/>
                <a:gridCol w="2159000"/>
                <a:gridCol w="2160587"/>
              </a:tblGrid>
              <a:tr h="885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Отрасли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специализации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Ресурсная база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Производимая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продукция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Крупнейшие центры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Черная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металлургия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Железные руды…..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Сталь, чугун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Н. Тагил, Магнитогорск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Цветная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металлургия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Химическая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промышленность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Машиностроение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Лесная и д\о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промышленность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395288" y="495300"/>
            <a:ext cx="8353425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                </a:t>
            </a:r>
            <a:r>
              <a:rPr lang="ru-RU" sz="2400" b="1">
                <a:solidFill>
                  <a:srgbClr val="A50021"/>
                </a:solidFill>
              </a:rPr>
              <a:t>Экологические проблемы Урала.</a:t>
            </a:r>
          </a:p>
          <a:p>
            <a:endParaRPr lang="ru-RU" sz="2400" b="1">
              <a:solidFill>
                <a:srgbClr val="A50021"/>
              </a:solidFill>
            </a:endParaRPr>
          </a:p>
          <a:p>
            <a:endParaRPr lang="ru-RU" sz="2400" b="1"/>
          </a:p>
          <a:p>
            <a:endParaRPr lang="ru-RU" sz="2400" b="1"/>
          </a:p>
          <a:p>
            <a:r>
              <a:rPr lang="ru-RU" sz="2400" b="1">
                <a:solidFill>
                  <a:srgbClr val="006600"/>
                </a:solidFill>
              </a:rPr>
              <a:t>50% выбросов ртути в стране;</a:t>
            </a:r>
          </a:p>
          <a:p>
            <a:r>
              <a:rPr lang="ru-RU" sz="2400" b="1">
                <a:solidFill>
                  <a:srgbClr val="006600"/>
                </a:solidFill>
              </a:rPr>
              <a:t>40% выбросов хлора;</a:t>
            </a:r>
          </a:p>
          <a:p>
            <a:r>
              <a:rPr lang="ru-RU" sz="2400" b="1">
                <a:solidFill>
                  <a:srgbClr val="006600"/>
                </a:solidFill>
              </a:rPr>
              <a:t>30% фтористых соединений;</a:t>
            </a:r>
          </a:p>
          <a:p>
            <a:r>
              <a:rPr lang="ru-RU" sz="2400" b="1">
                <a:solidFill>
                  <a:srgbClr val="006600"/>
                </a:solidFill>
              </a:rPr>
              <a:t>Образование техногенных пустынь;</a:t>
            </a:r>
          </a:p>
          <a:p>
            <a:r>
              <a:rPr lang="ru-RU" sz="2400" b="1">
                <a:solidFill>
                  <a:srgbClr val="006600"/>
                </a:solidFill>
              </a:rPr>
              <a:t>1,5 млрд. м</a:t>
            </a:r>
            <a:r>
              <a:rPr lang="ru-RU" sz="2400" b="1" baseline="30000">
                <a:solidFill>
                  <a:srgbClr val="006600"/>
                </a:solidFill>
              </a:rPr>
              <a:t>3</a:t>
            </a:r>
            <a:r>
              <a:rPr lang="ru-RU" sz="2000" b="1" baseline="30000">
                <a:solidFill>
                  <a:srgbClr val="006600"/>
                </a:solidFill>
              </a:rPr>
              <a:t>  </a:t>
            </a:r>
            <a:r>
              <a:rPr lang="ru-RU" sz="2000" b="1">
                <a:solidFill>
                  <a:srgbClr val="006600"/>
                </a:solidFill>
              </a:rPr>
              <a:t>- </a:t>
            </a:r>
            <a:r>
              <a:rPr lang="ru-RU" sz="2400" b="1">
                <a:solidFill>
                  <a:srgbClr val="006600"/>
                </a:solidFill>
              </a:rPr>
              <a:t>отвалы горных пород;</a:t>
            </a:r>
          </a:p>
          <a:p>
            <a:r>
              <a:rPr lang="ru-RU" sz="2400" b="1">
                <a:solidFill>
                  <a:srgbClr val="006600"/>
                </a:solidFill>
              </a:rPr>
              <a:t>400 млн.т ядовитых и радиоактивных отходов (концентрация достигает 3000 т\км</a:t>
            </a:r>
            <a:r>
              <a:rPr lang="ru-RU" sz="2400" b="1" baseline="30000">
                <a:solidFill>
                  <a:srgbClr val="006600"/>
                </a:solidFill>
              </a:rPr>
              <a:t>2</a:t>
            </a:r>
            <a:r>
              <a:rPr lang="ru-RU" sz="2400" b="1">
                <a:solidFill>
                  <a:srgbClr val="006600"/>
                </a:solidFill>
              </a:rPr>
              <a:t> в Свердловской области;</a:t>
            </a:r>
          </a:p>
          <a:p>
            <a:r>
              <a:rPr lang="ru-RU" sz="2400" b="1">
                <a:solidFill>
                  <a:srgbClr val="006600"/>
                </a:solidFill>
              </a:rPr>
              <a:t>700 т в Челябинской и Оренбургской;</a:t>
            </a:r>
          </a:p>
          <a:p>
            <a:r>
              <a:rPr lang="ru-RU" sz="2400" b="1">
                <a:solidFill>
                  <a:srgbClr val="006600"/>
                </a:solidFill>
              </a:rPr>
              <a:t>500 т  - критический уровень!!!</a:t>
            </a:r>
            <a:endParaRPr lang="ru-RU" sz="2400" b="1" baseline="30000">
              <a:solidFill>
                <a:srgbClr val="006600"/>
              </a:solidFill>
            </a:endParaRPr>
          </a:p>
          <a:p>
            <a:endParaRPr lang="ru-RU" sz="2400" b="1">
              <a:solidFill>
                <a:srgbClr val="006600"/>
              </a:solidFill>
            </a:endParaRPr>
          </a:p>
        </p:txBody>
      </p:sp>
      <p:pic>
        <p:nvPicPr>
          <p:cNvPr id="15363" name="Picture 5" descr="J007613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981075"/>
            <a:ext cx="21240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 descr="skull_g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5229225"/>
            <a:ext cx="13843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395288" y="373063"/>
            <a:ext cx="828040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            </a:t>
            </a:r>
            <a:r>
              <a:rPr lang="ru-RU" sz="3200" b="1">
                <a:solidFill>
                  <a:srgbClr val="A50021"/>
                </a:solidFill>
              </a:rPr>
              <a:t>Решение экологических проблем.</a:t>
            </a:r>
          </a:p>
          <a:p>
            <a:endParaRPr lang="ru-RU" sz="3200" b="1">
              <a:solidFill>
                <a:srgbClr val="A50021"/>
              </a:solidFill>
            </a:endParaRPr>
          </a:p>
          <a:p>
            <a:endParaRPr lang="ru-RU" sz="2800" b="1">
              <a:solidFill>
                <a:srgbClr val="006600"/>
              </a:solidFill>
            </a:endParaRPr>
          </a:p>
          <a:p>
            <a:r>
              <a:rPr lang="ru-RU" sz="2800" b="1">
                <a:solidFill>
                  <a:srgbClr val="006600"/>
                </a:solidFill>
              </a:rPr>
              <a:t>Предложите пути решения экологических проблем:</a:t>
            </a:r>
          </a:p>
          <a:p>
            <a:endParaRPr lang="ru-RU" sz="2800" b="1">
              <a:solidFill>
                <a:srgbClr val="006600"/>
              </a:solidFill>
            </a:endParaRPr>
          </a:p>
          <a:p>
            <a:r>
              <a:rPr lang="ru-RU" sz="2800" b="1">
                <a:solidFill>
                  <a:srgbClr val="006600"/>
                </a:solidFill>
              </a:rPr>
              <a:t>1.</a:t>
            </a:r>
          </a:p>
          <a:p>
            <a:r>
              <a:rPr lang="ru-RU" sz="2800" b="1">
                <a:solidFill>
                  <a:srgbClr val="006600"/>
                </a:solidFill>
              </a:rPr>
              <a:t>2.</a:t>
            </a:r>
          </a:p>
          <a:p>
            <a:r>
              <a:rPr lang="ru-RU" sz="2800" b="1">
                <a:solidFill>
                  <a:srgbClr val="006600"/>
                </a:solidFill>
              </a:rPr>
              <a:t>3.</a:t>
            </a:r>
          </a:p>
          <a:p>
            <a:r>
              <a:rPr lang="ru-RU" sz="2800" b="1">
                <a:solidFill>
                  <a:srgbClr val="006600"/>
                </a:solidFill>
              </a:rPr>
              <a:t>4.</a:t>
            </a:r>
          </a:p>
          <a:p>
            <a:r>
              <a:rPr lang="ru-RU" sz="2800" b="1">
                <a:solidFill>
                  <a:srgbClr val="006600"/>
                </a:solidFill>
              </a:rPr>
              <a:t>5.</a:t>
            </a:r>
          </a:p>
          <a:p>
            <a:r>
              <a:rPr lang="ru-RU" sz="2800" b="1">
                <a:solidFill>
                  <a:srgbClr val="006600"/>
                </a:solidFill>
              </a:rPr>
              <a:t>6.</a:t>
            </a:r>
          </a:p>
          <a:p>
            <a:r>
              <a:rPr lang="ru-RU" sz="2800" b="1">
                <a:solidFill>
                  <a:srgbClr val="006600"/>
                </a:solidFill>
              </a:rPr>
              <a:t>7.</a:t>
            </a:r>
          </a:p>
          <a:p>
            <a:r>
              <a:rPr lang="ru-RU" sz="2800" b="1">
                <a:solidFill>
                  <a:srgbClr val="006600"/>
                </a:solidFill>
              </a:rPr>
              <a:t>8.</a:t>
            </a:r>
          </a:p>
        </p:txBody>
      </p:sp>
      <p:pic>
        <p:nvPicPr>
          <p:cNvPr id="16387" name="Picture 5" descr="AG00013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476250"/>
            <a:ext cx="1584325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808038" y="300038"/>
            <a:ext cx="82042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ru-RU" sz="2800" b="1"/>
              <a:t>              </a:t>
            </a:r>
            <a:r>
              <a:rPr lang="ru-RU" sz="2800" b="1">
                <a:solidFill>
                  <a:srgbClr val="A50021"/>
                </a:solidFill>
              </a:rPr>
              <a:t>Социально -экономические </a:t>
            </a:r>
          </a:p>
          <a:p>
            <a:pPr marL="342900" indent="-342900"/>
            <a:r>
              <a:rPr lang="ru-RU" sz="2800" b="1">
                <a:solidFill>
                  <a:srgbClr val="A50021"/>
                </a:solidFill>
              </a:rPr>
              <a:t>проблемы развития экономического района.</a:t>
            </a:r>
          </a:p>
          <a:p>
            <a:pPr marL="342900" indent="-342900"/>
            <a:endParaRPr lang="ru-RU" sz="1400" b="1">
              <a:solidFill>
                <a:srgbClr val="A50021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sz="2800" b="1">
                <a:solidFill>
                  <a:srgbClr val="006600"/>
                </a:solidFill>
              </a:rPr>
              <a:t>Истощение сырьевых баз.</a:t>
            </a:r>
          </a:p>
          <a:p>
            <a:pPr marL="342900" indent="-342900">
              <a:buFontTx/>
              <a:buAutoNum type="arabicPeriod"/>
            </a:pPr>
            <a:r>
              <a:rPr lang="ru-RU" sz="2800" b="1">
                <a:solidFill>
                  <a:srgbClr val="006600"/>
                </a:solidFill>
              </a:rPr>
              <a:t>Хозяйственное освоение Северного, </a:t>
            </a:r>
          </a:p>
          <a:p>
            <a:pPr marL="342900" indent="-342900"/>
            <a:r>
              <a:rPr lang="ru-RU" sz="2800" b="1">
                <a:solidFill>
                  <a:srgbClr val="006600"/>
                </a:solidFill>
              </a:rPr>
              <a:t>    Приполярного и Полярного Урала.</a:t>
            </a:r>
          </a:p>
          <a:p>
            <a:pPr marL="342900" indent="-342900">
              <a:buFontTx/>
              <a:buAutoNum type="arabicPeriod" startAt="3"/>
            </a:pPr>
            <a:r>
              <a:rPr lang="ru-RU" sz="2800" b="1">
                <a:solidFill>
                  <a:srgbClr val="006600"/>
                </a:solidFill>
              </a:rPr>
              <a:t>Слабое развитие отраслей, производящих</a:t>
            </a:r>
          </a:p>
          <a:p>
            <a:pPr marL="342900" indent="-342900"/>
            <a:r>
              <a:rPr lang="ru-RU" sz="2800" b="1">
                <a:solidFill>
                  <a:srgbClr val="006600"/>
                </a:solidFill>
              </a:rPr>
              <a:t>    ТНП.</a:t>
            </a:r>
          </a:p>
          <a:p>
            <a:pPr marL="342900" indent="-342900"/>
            <a:r>
              <a:rPr lang="ru-RU" sz="2800" b="1">
                <a:solidFill>
                  <a:srgbClr val="006600"/>
                </a:solidFill>
              </a:rPr>
              <a:t>4. Доля предметов потребления составляет </a:t>
            </a:r>
          </a:p>
          <a:p>
            <a:pPr marL="342900" indent="-342900"/>
            <a:r>
              <a:rPr lang="ru-RU" sz="2800" b="1">
                <a:solidFill>
                  <a:srgbClr val="006600"/>
                </a:solidFill>
              </a:rPr>
              <a:t>    20% (по России 25%).</a:t>
            </a:r>
          </a:p>
          <a:p>
            <a:pPr marL="342900" indent="-342900"/>
            <a:r>
              <a:rPr lang="ru-RU" sz="2800" b="1">
                <a:solidFill>
                  <a:srgbClr val="006600"/>
                </a:solidFill>
              </a:rPr>
              <a:t>5. Слабое развитие инфраструктуры </a:t>
            </a:r>
          </a:p>
          <a:p>
            <a:pPr marL="342900" indent="-342900"/>
            <a:r>
              <a:rPr lang="ru-RU" sz="2800" b="1">
                <a:solidFill>
                  <a:srgbClr val="006600"/>
                </a:solidFill>
              </a:rPr>
              <a:t>    (7 место в РФ).</a:t>
            </a:r>
          </a:p>
          <a:p>
            <a:pPr marL="342900" indent="-342900"/>
            <a:r>
              <a:rPr lang="ru-RU" sz="2800" b="1">
                <a:solidFill>
                  <a:srgbClr val="006600"/>
                </a:solidFill>
              </a:rPr>
              <a:t>6. Низкое качество жизни населения.</a:t>
            </a:r>
          </a:p>
        </p:txBody>
      </p:sp>
      <p:pic>
        <p:nvPicPr>
          <p:cNvPr id="17411" name="Picture 5" descr="AG00334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5113" y="5589588"/>
            <a:ext cx="9620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755650" y="836613"/>
            <a:ext cx="8137525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6600"/>
                </a:solidFill>
              </a:rPr>
              <a:t>7. Безработица среди женского населения.</a:t>
            </a:r>
          </a:p>
          <a:p>
            <a:r>
              <a:rPr lang="ru-RU" sz="2800" b="1">
                <a:solidFill>
                  <a:srgbClr val="006600"/>
                </a:solidFill>
              </a:rPr>
              <a:t>8. Денежные доходы ниже, чем в среднем  </a:t>
            </a:r>
          </a:p>
          <a:p>
            <a:r>
              <a:rPr lang="ru-RU" sz="2800" b="1">
                <a:solidFill>
                  <a:srgbClr val="006600"/>
                </a:solidFill>
              </a:rPr>
              <a:t>    по РФ, на 40%.</a:t>
            </a:r>
          </a:p>
          <a:p>
            <a:r>
              <a:rPr lang="ru-RU" sz="2800" b="1">
                <a:solidFill>
                  <a:srgbClr val="006600"/>
                </a:solidFill>
              </a:rPr>
              <a:t>9. Более дорогая жизнь, из-за суровых </a:t>
            </a:r>
          </a:p>
          <a:p>
            <a:r>
              <a:rPr lang="ru-RU" sz="2800" b="1">
                <a:solidFill>
                  <a:srgbClr val="006600"/>
                </a:solidFill>
              </a:rPr>
              <a:t>    природных  условий.</a:t>
            </a:r>
          </a:p>
          <a:p>
            <a:r>
              <a:rPr lang="ru-RU" sz="2800" b="1">
                <a:solidFill>
                  <a:srgbClr val="006600"/>
                </a:solidFill>
              </a:rPr>
              <a:t>10. Сильная милитаризация экономики:</a:t>
            </a:r>
          </a:p>
          <a:p>
            <a:r>
              <a:rPr lang="ru-RU" sz="2800" b="1">
                <a:solidFill>
                  <a:srgbClr val="006600"/>
                </a:solidFill>
              </a:rPr>
              <a:t>      50% машиностроения; 10% работающих;</a:t>
            </a:r>
          </a:p>
          <a:p>
            <a:r>
              <a:rPr lang="ru-RU" sz="2800" b="1">
                <a:solidFill>
                  <a:srgbClr val="006600"/>
                </a:solidFill>
              </a:rPr>
              <a:t>11. Кризис оборонных предприятий.</a:t>
            </a:r>
          </a:p>
          <a:p>
            <a:r>
              <a:rPr lang="ru-RU" sz="2800" b="1">
                <a:solidFill>
                  <a:srgbClr val="006600"/>
                </a:solidFill>
              </a:rPr>
              <a:t>12. Сложная экология – 2 место по </a:t>
            </a:r>
          </a:p>
          <a:p>
            <a:r>
              <a:rPr lang="ru-RU" sz="2800" b="1">
                <a:solidFill>
                  <a:srgbClr val="006600"/>
                </a:solidFill>
              </a:rPr>
              <a:t>      заболеваемости  населения в РФ.</a:t>
            </a:r>
          </a:p>
          <a:p>
            <a:pPr>
              <a:spcBef>
                <a:spcPct val="50000"/>
              </a:spcBef>
            </a:pPr>
            <a:endParaRPr lang="ru-RU" sz="2800" b="1">
              <a:solidFill>
                <a:srgbClr val="006600"/>
              </a:solidFill>
            </a:endParaRPr>
          </a:p>
        </p:txBody>
      </p:sp>
      <p:pic>
        <p:nvPicPr>
          <p:cNvPr id="18435" name="Picture 5" descr="AG00334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5300663"/>
            <a:ext cx="9620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179388" y="4868863"/>
            <a:ext cx="8964612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400" b="1">
                <a:solidFill>
                  <a:srgbClr val="006600"/>
                </a:solidFill>
              </a:rPr>
              <a:t>Тема следующего урока: «Население и хозяйство </a:t>
            </a:r>
          </a:p>
          <a:p>
            <a:pPr marL="342900" indent="-342900"/>
            <a:r>
              <a:rPr lang="ru-RU" sz="2400" b="1">
                <a:solidFill>
                  <a:srgbClr val="006600"/>
                </a:solidFill>
              </a:rPr>
              <a:t>                                                 Кировской области».</a:t>
            </a:r>
          </a:p>
          <a:p>
            <a:pPr marL="342900" indent="-342900"/>
            <a:endParaRPr lang="ru-RU" sz="2400" b="1">
              <a:solidFill>
                <a:srgbClr val="006600"/>
              </a:solidFill>
            </a:endParaRPr>
          </a:p>
          <a:p>
            <a:pPr marL="342900" indent="-342900"/>
            <a:r>
              <a:rPr lang="ru-RU" sz="2400" b="1">
                <a:solidFill>
                  <a:srgbClr val="006600"/>
                </a:solidFill>
              </a:rPr>
              <a:t>                 Благодарю за сотрудничество.</a:t>
            </a:r>
          </a:p>
          <a:p>
            <a:pPr marL="342900" indent="-342900"/>
            <a:endParaRPr lang="ru-RU" sz="2400" b="1">
              <a:solidFill>
                <a:srgbClr val="006600"/>
              </a:solidFill>
            </a:endParaRPr>
          </a:p>
          <a:p>
            <a:pPr marL="342900" indent="-342900">
              <a:spcBef>
                <a:spcPct val="50000"/>
              </a:spcBef>
            </a:pPr>
            <a:endParaRPr lang="ru-RU" sz="2400" b="1">
              <a:solidFill>
                <a:srgbClr val="006600"/>
              </a:solidFill>
            </a:endParaRPr>
          </a:p>
        </p:txBody>
      </p:sp>
      <p:pic>
        <p:nvPicPr>
          <p:cNvPr id="19459" name="Picture 5" descr="AG00090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400000">
            <a:off x="468312" y="476251"/>
            <a:ext cx="3333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J01953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404813"/>
            <a:ext cx="1816100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8"/>
          <p:cNvSpPr txBox="1">
            <a:spLocks noChangeArrowheads="1"/>
          </p:cNvSpPr>
          <p:nvPr/>
        </p:nvSpPr>
        <p:spPr bwMode="auto">
          <a:xfrm>
            <a:off x="2771775" y="857250"/>
            <a:ext cx="6264275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A50021"/>
                </a:solidFill>
              </a:rPr>
              <a:t>Домашнее задание:</a:t>
            </a:r>
          </a:p>
          <a:p>
            <a:pPr algn="ctr"/>
            <a:endParaRPr lang="ru-RU" sz="2800" b="1">
              <a:solidFill>
                <a:srgbClr val="A50021"/>
              </a:solidFill>
            </a:endParaRPr>
          </a:p>
          <a:p>
            <a:r>
              <a:rPr lang="ru-RU" sz="2400" b="1">
                <a:solidFill>
                  <a:srgbClr val="006600"/>
                </a:solidFill>
              </a:rPr>
              <a:t>1. </a:t>
            </a:r>
            <a:r>
              <a:rPr lang="en-US" sz="2400" b="1">
                <a:solidFill>
                  <a:srgbClr val="006600"/>
                </a:solidFill>
                <a:cs typeface="Arial" charset="0"/>
              </a:rPr>
              <a:t>§</a:t>
            </a:r>
            <a:r>
              <a:rPr lang="ru-RU" sz="2400" b="1">
                <a:solidFill>
                  <a:srgbClr val="006600"/>
                </a:solidFill>
                <a:cs typeface="Arial" charset="0"/>
              </a:rPr>
              <a:t> 45.</a:t>
            </a:r>
          </a:p>
          <a:p>
            <a:r>
              <a:rPr lang="ru-RU" sz="2400" b="1">
                <a:solidFill>
                  <a:srgbClr val="006600"/>
                </a:solidFill>
                <a:cs typeface="Arial" charset="0"/>
              </a:rPr>
              <a:t>2. Ответить на вопросы устно в </a:t>
            </a:r>
          </a:p>
          <a:p>
            <a:r>
              <a:rPr lang="ru-RU" sz="2400" b="1">
                <a:solidFill>
                  <a:srgbClr val="006600"/>
                </a:solidFill>
                <a:cs typeface="Arial" charset="0"/>
              </a:rPr>
              <a:t>    конце </a:t>
            </a:r>
            <a:r>
              <a:rPr lang="en-US" sz="2400" b="1">
                <a:solidFill>
                  <a:srgbClr val="006600"/>
                </a:solidFill>
                <a:cs typeface="Arial" charset="0"/>
              </a:rPr>
              <a:t>§</a:t>
            </a:r>
            <a:r>
              <a:rPr lang="ru-RU" sz="2400" b="1">
                <a:solidFill>
                  <a:srgbClr val="006600"/>
                </a:solidFill>
                <a:cs typeface="Arial" charset="0"/>
              </a:rPr>
              <a:t>.</a:t>
            </a:r>
          </a:p>
          <a:p>
            <a:r>
              <a:rPr lang="ru-RU" sz="2400" b="1">
                <a:solidFill>
                  <a:srgbClr val="006600"/>
                </a:solidFill>
                <a:cs typeface="Arial" charset="0"/>
              </a:rPr>
              <a:t>3. Творческое задание:</a:t>
            </a:r>
          </a:p>
          <a:p>
            <a:r>
              <a:rPr lang="ru-RU" sz="2400" b="1">
                <a:solidFill>
                  <a:srgbClr val="006600"/>
                </a:solidFill>
                <a:cs typeface="Arial" charset="0"/>
              </a:rPr>
              <a:t>    Приготовить рекламный буклет о </a:t>
            </a:r>
          </a:p>
          <a:p>
            <a:r>
              <a:rPr lang="ru-RU" sz="2400" b="1">
                <a:solidFill>
                  <a:srgbClr val="006600"/>
                </a:solidFill>
                <a:cs typeface="Arial" charset="0"/>
              </a:rPr>
              <a:t>    развитии туризма на Урале. </a:t>
            </a:r>
          </a:p>
          <a:p>
            <a:r>
              <a:rPr lang="ru-RU" sz="2400" b="1">
                <a:solidFill>
                  <a:srgbClr val="006600"/>
                </a:solidFill>
                <a:cs typeface="Arial" charset="0"/>
              </a:rPr>
              <a:t>    (см. задание 4 на стр. учебника 196).</a:t>
            </a:r>
            <a:endParaRPr lang="en-US" sz="2400" b="1">
              <a:solidFill>
                <a:srgbClr val="0066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1">
      <a:dk1>
        <a:srgbClr val="000000"/>
      </a:dk1>
      <a:lt1>
        <a:srgbClr val="FFFFFF"/>
      </a:lt1>
      <a:dk2>
        <a:srgbClr val="000000"/>
      </a:dk2>
      <a:lt2>
        <a:srgbClr val="779F92"/>
      </a:lt2>
      <a:accent1>
        <a:srgbClr val="33CCCC"/>
      </a:accent1>
      <a:accent2>
        <a:srgbClr val="9DC2D7"/>
      </a:accent2>
      <a:accent3>
        <a:srgbClr val="FFFFFF"/>
      </a:accent3>
      <a:accent4>
        <a:srgbClr val="000000"/>
      </a:accent4>
      <a:accent5>
        <a:srgbClr val="ADE2E2"/>
      </a:accent5>
      <a:accent6>
        <a:srgbClr val="8EB0C3"/>
      </a:accent6>
      <a:hlink>
        <a:srgbClr val="006666"/>
      </a:hlink>
      <a:folHlink>
        <a:srgbClr val="CCCCFF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297</TotalTime>
  <Words>510</Words>
  <Application>Microsoft Office PowerPoint</Application>
  <PresentationFormat>Экран (4:3)</PresentationFormat>
  <Paragraphs>127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Wingdings</vt:lpstr>
      <vt:lpstr>Calibri</vt:lpstr>
      <vt:lpstr>Arial Black</vt:lpstr>
      <vt:lpstr>Times New Roman</vt:lpstr>
      <vt:lpstr>Tahoma</vt:lpstr>
      <vt:lpstr>Пиксел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2008-02-17T18:20:59Z</dcterms:created>
  <dcterms:modified xsi:type="dcterms:W3CDTF">2011-09-25T18:55:57Z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183396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