
<file path=[Content_Types].xml><?xml version="1.0" encoding="utf-8"?>
<Types xmlns="http://schemas.openxmlformats.org/package/2006/content-types">
  <Default ContentType="image/png" Extension="png"/>
  <Default ContentType="image/x-wmf" Extension="wmf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C16C0F5-93E8-42F7-B03F-8F146299939B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E561B9E-68E4-46BB-A5E1-8787291451E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6629400" cy="922047"/>
          </a:xfrm>
        </p:spPr>
        <p:txBody>
          <a:bodyPr/>
          <a:lstStyle/>
          <a:p>
            <a:r>
              <a:rPr lang="ru-RU" sz="3200" dirty="0" smtClean="0"/>
              <a:t>Урок в 6 классе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56992"/>
            <a:ext cx="6553200" cy="4572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Тема «Горы»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48207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sz="3200" dirty="0" smtClean="0">
                <a:solidFill>
                  <a:schemeClr val="accent3"/>
                </a:solidFill>
              </a:rPr>
              <a:t>Тема: «Горы»</a:t>
            </a:r>
          </a:p>
          <a:p>
            <a:pPr marL="68580" indent="0">
              <a:buNone/>
            </a:pPr>
            <a:r>
              <a:rPr lang="ru-RU" sz="3200" dirty="0" smtClean="0"/>
              <a:t>Проблемный вопрос: «Назвать формы поверхности города Владивостока»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3219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15144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6" name="Текст 5"/>
          <p:cNvSpPr>
            <a:spLocks noGrp="1"/>
          </p:cNvSpPr>
          <p:nvPr>
            <p:ph idx="14" sz="quarter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600"/>
              <a:t>Покажите на иллюстрациях, где равнины, а где горы</a:t>
            </a:r>
            <a:endParaRPr dirty="0" lang="ru-RU" sz="3600"/>
          </a:p>
        </p:txBody>
      </p:sp>
    </p:spTree>
    <p:extLst>
      <p:ext uri="{BB962C8B-B14F-4D97-AF65-F5344CB8AC3E}">
        <p14:creationId xmlns:p14="http://schemas.microsoft.com/office/powerpoint/2010/main" val="866281582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44008" y="1247773"/>
            <a:ext cx="3814192" cy="32623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87152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/>
        <p:txBody>
          <a:bodyPr>
            <a:noAutofit/>
          </a:bodyPr>
          <a:lstStyle/>
          <a:p>
            <a:r>
              <a:rPr dirty="0" lang="ru-RU" smtClean="0" sz="3200"/>
              <a:t>Горы – это участки земной поверхности, которые сильно возвышаются над окружающей местностью</a:t>
            </a:r>
            <a:endParaRPr dirty="0" lang="ru-RU" sz="3200"/>
          </a:p>
        </p:txBody>
      </p:sp>
    </p:spTree>
    <p:extLst>
      <p:ext uri="{BB962C8B-B14F-4D97-AF65-F5344CB8AC3E}">
        <p14:creationId xmlns:p14="http://schemas.microsoft.com/office/powerpoint/2010/main" val="3696975423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87152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2800"/>
              <a:t>Работа по атласам.</a:t>
            </a:r>
          </a:p>
          <a:p>
            <a:r>
              <a:rPr dirty="0" lang="ru-RU" smtClean="0" sz="2800"/>
              <a:t>Находим по атласу Крымские горы, Уральские горы, Кавказские, Алтай, Сихотэ-Алинь.</a:t>
            </a:r>
            <a:endParaRPr dirty="0" lang="ru-RU" sz="2800"/>
          </a:p>
        </p:txBody>
      </p:sp>
    </p:spTree>
    <p:extLst>
      <p:ext uri="{BB962C8B-B14F-4D97-AF65-F5344CB8AC3E}">
        <p14:creationId xmlns:p14="http://schemas.microsoft.com/office/powerpoint/2010/main" val="1744243349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1199825" y="1741563"/>
            <a:ext cx="6832600" cy="1933575"/>
            <a:chOff x="764" y="1601"/>
            <a:chExt cx="4304" cy="1218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764" y="1601"/>
              <a:ext cx="4232" cy="1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995" y="2665"/>
              <a:ext cx="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1974" y="1701"/>
              <a:ext cx="1763" cy="302"/>
              <a:chOff x="1974" y="1701"/>
              <a:chExt cx="1763" cy="302"/>
            </a:xfrm>
          </p:grpSpPr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1974" y="1701"/>
                <a:ext cx="1763" cy="302"/>
              </a:xfrm>
              <a:prstGeom prst="rect">
                <a:avLst/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" name="Rectangle 8"/>
              <p:cNvSpPr>
                <a:spLocks noChangeArrowheads="1"/>
              </p:cNvSpPr>
              <p:nvPr/>
            </p:nvSpPr>
            <p:spPr bwMode="auto">
              <a:xfrm>
                <a:off x="1974" y="1701"/>
                <a:ext cx="1763" cy="302"/>
              </a:xfrm>
              <a:prstGeom prst="rect">
                <a:avLst/>
              </a:prstGeom>
              <a:noFill/>
              <a:ln w="12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687" y="1731"/>
              <a:ext cx="33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Горы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025" y="1731"/>
              <a:ext cx="97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814" y="2406"/>
              <a:ext cx="1210" cy="352"/>
              <a:chOff x="814" y="2406"/>
              <a:chExt cx="1210" cy="352"/>
            </a:xfrm>
          </p:grpSpPr>
          <p:sp>
            <p:nvSpPr>
              <p:cNvPr id="29" name="Rectangle 12"/>
              <p:cNvSpPr>
                <a:spLocks noChangeArrowheads="1"/>
              </p:cNvSpPr>
              <p:nvPr/>
            </p:nvSpPr>
            <p:spPr bwMode="auto">
              <a:xfrm>
                <a:off x="814" y="2406"/>
                <a:ext cx="1210" cy="352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13"/>
              <p:cNvSpPr>
                <a:spLocks noChangeArrowheads="1"/>
              </p:cNvSpPr>
              <p:nvPr/>
            </p:nvSpPr>
            <p:spPr bwMode="auto">
              <a:xfrm>
                <a:off x="814" y="2406"/>
                <a:ext cx="1210" cy="352"/>
              </a:xfrm>
              <a:prstGeom prst="rect">
                <a:avLst/>
              </a:prstGeom>
              <a:noFill/>
              <a:ln w="2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1182" y="2426"/>
              <a:ext cx="45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effectLst/>
                  <a:cs typeface="Arial" pitchFamily="34" charset="0"/>
                </a:rPr>
                <a:t>Низкие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1656" y="2426"/>
              <a:ext cx="10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lack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20"/>
            <p:cNvGrpSpPr>
              <a:grpSpLocks/>
            </p:cNvGrpSpPr>
            <p:nvPr/>
          </p:nvGrpSpPr>
          <p:grpSpPr bwMode="auto">
            <a:xfrm>
              <a:off x="2277" y="2392"/>
              <a:ext cx="1209" cy="352"/>
              <a:chOff x="2277" y="2392"/>
              <a:chExt cx="1209" cy="352"/>
            </a:xfrm>
          </p:grpSpPr>
          <p:sp>
            <p:nvSpPr>
              <p:cNvPr id="27" name="Rectangle 18"/>
              <p:cNvSpPr>
                <a:spLocks noChangeArrowheads="1"/>
              </p:cNvSpPr>
              <p:nvPr/>
            </p:nvSpPr>
            <p:spPr bwMode="auto">
              <a:xfrm>
                <a:off x="2277" y="2392"/>
                <a:ext cx="1209" cy="352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19"/>
              <p:cNvSpPr>
                <a:spLocks noChangeArrowheads="1"/>
              </p:cNvSpPr>
              <p:nvPr/>
            </p:nvSpPr>
            <p:spPr bwMode="auto">
              <a:xfrm>
                <a:off x="2277" y="2392"/>
                <a:ext cx="1209" cy="352"/>
              </a:xfrm>
              <a:prstGeom prst="rect">
                <a:avLst/>
              </a:prstGeom>
              <a:noFill/>
              <a:ln w="2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2610" y="2414"/>
              <a:ext cx="54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>
                  <a:cs typeface="Arial" pitchFamily="34" charset="0"/>
                </a:rPr>
                <a:t>Средние</a:t>
              </a:r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3154" y="2414"/>
              <a:ext cx="10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lack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" name="Group 26"/>
            <p:cNvGrpSpPr>
              <a:grpSpLocks/>
            </p:cNvGrpSpPr>
            <p:nvPr/>
          </p:nvGrpSpPr>
          <p:grpSpPr bwMode="auto">
            <a:xfrm>
              <a:off x="3687" y="2406"/>
              <a:ext cx="1209" cy="352"/>
              <a:chOff x="3687" y="2406"/>
              <a:chExt cx="1209" cy="352"/>
            </a:xfrm>
          </p:grpSpPr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3687" y="2406"/>
                <a:ext cx="1209" cy="352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3687" y="2406"/>
                <a:ext cx="1209" cy="352"/>
              </a:xfrm>
              <a:prstGeom prst="rect">
                <a:avLst/>
              </a:prstGeom>
              <a:noFill/>
              <a:ln w="2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>
              <a:off x="4010" y="2426"/>
              <a:ext cx="54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b="1" dirty="0">
                  <a:cs typeface="Arial" pitchFamily="34" charset="0"/>
                </a:rPr>
                <a:t>Высокие</a:t>
              </a:r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4575" y="2426"/>
              <a:ext cx="100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lack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30"/>
            <p:cNvSpPr>
              <a:spLocks noEditPoints="1"/>
            </p:cNvSpPr>
            <p:nvPr/>
          </p:nvSpPr>
          <p:spPr bwMode="auto">
            <a:xfrm>
              <a:off x="1419" y="2001"/>
              <a:ext cx="1439" cy="424"/>
            </a:xfrm>
            <a:custGeom>
              <a:avLst/>
              <a:gdLst>
                <a:gd name="T0" fmla="*/ 1439 w 1439"/>
                <a:gd name="T1" fmla="*/ 17 h 424"/>
                <a:gd name="T2" fmla="*/ 81 w 1439"/>
                <a:gd name="T3" fmla="*/ 392 h 424"/>
                <a:gd name="T4" fmla="*/ 76 w 1439"/>
                <a:gd name="T5" fmla="*/ 375 h 424"/>
                <a:gd name="T6" fmla="*/ 1434 w 1439"/>
                <a:gd name="T7" fmla="*/ 0 h 424"/>
                <a:gd name="T8" fmla="*/ 1439 w 1439"/>
                <a:gd name="T9" fmla="*/ 17 h 424"/>
                <a:gd name="T10" fmla="*/ 99 w 1439"/>
                <a:gd name="T11" fmla="*/ 424 h 424"/>
                <a:gd name="T12" fmla="*/ 0 w 1439"/>
                <a:gd name="T13" fmla="*/ 405 h 424"/>
                <a:gd name="T14" fmla="*/ 75 w 1439"/>
                <a:gd name="T15" fmla="*/ 338 h 424"/>
                <a:gd name="T16" fmla="*/ 99 w 1439"/>
                <a:gd name="T17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9" h="424">
                  <a:moveTo>
                    <a:pt x="1439" y="17"/>
                  </a:moveTo>
                  <a:lnTo>
                    <a:pt x="81" y="392"/>
                  </a:lnTo>
                  <a:lnTo>
                    <a:pt x="76" y="375"/>
                  </a:lnTo>
                  <a:lnTo>
                    <a:pt x="1434" y="0"/>
                  </a:lnTo>
                  <a:lnTo>
                    <a:pt x="1439" y="17"/>
                  </a:lnTo>
                  <a:close/>
                  <a:moveTo>
                    <a:pt x="99" y="424"/>
                  </a:moveTo>
                  <a:lnTo>
                    <a:pt x="0" y="405"/>
                  </a:lnTo>
                  <a:lnTo>
                    <a:pt x="75" y="338"/>
                  </a:lnTo>
                  <a:lnTo>
                    <a:pt x="99" y="424"/>
                  </a:lnTo>
                  <a:close/>
                </a:path>
              </a:pathLst>
            </a:custGeom>
            <a:solidFill>
              <a:schemeClr val="tx1"/>
            </a:solidFill>
            <a:ln w="1" cap="flat">
              <a:noFill/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31"/>
            <p:cNvSpPr>
              <a:spLocks noEditPoints="1"/>
            </p:cNvSpPr>
            <p:nvPr/>
          </p:nvSpPr>
          <p:spPr bwMode="auto">
            <a:xfrm>
              <a:off x="2831" y="2009"/>
              <a:ext cx="89" cy="383"/>
            </a:xfrm>
            <a:custGeom>
              <a:avLst/>
              <a:gdLst>
                <a:gd name="T0" fmla="*/ 34 w 89"/>
                <a:gd name="T1" fmla="*/ 0 h 383"/>
                <a:gd name="T2" fmla="*/ 54 w 89"/>
                <a:gd name="T3" fmla="*/ 301 h 383"/>
                <a:gd name="T4" fmla="*/ 36 w 89"/>
                <a:gd name="T5" fmla="*/ 303 h 383"/>
                <a:gd name="T6" fmla="*/ 16 w 89"/>
                <a:gd name="T7" fmla="*/ 1 h 383"/>
                <a:gd name="T8" fmla="*/ 34 w 89"/>
                <a:gd name="T9" fmla="*/ 0 h 383"/>
                <a:gd name="T10" fmla="*/ 89 w 89"/>
                <a:gd name="T11" fmla="*/ 290 h 383"/>
                <a:gd name="T12" fmla="*/ 51 w 89"/>
                <a:gd name="T13" fmla="*/ 383 h 383"/>
                <a:gd name="T14" fmla="*/ 0 w 89"/>
                <a:gd name="T15" fmla="*/ 296 h 383"/>
                <a:gd name="T16" fmla="*/ 89 w 89"/>
                <a:gd name="T17" fmla="*/ 29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383">
                  <a:moveTo>
                    <a:pt x="34" y="0"/>
                  </a:moveTo>
                  <a:lnTo>
                    <a:pt x="54" y="301"/>
                  </a:lnTo>
                  <a:lnTo>
                    <a:pt x="36" y="303"/>
                  </a:lnTo>
                  <a:lnTo>
                    <a:pt x="16" y="1"/>
                  </a:lnTo>
                  <a:lnTo>
                    <a:pt x="34" y="0"/>
                  </a:lnTo>
                  <a:close/>
                  <a:moveTo>
                    <a:pt x="89" y="290"/>
                  </a:moveTo>
                  <a:lnTo>
                    <a:pt x="51" y="383"/>
                  </a:lnTo>
                  <a:lnTo>
                    <a:pt x="0" y="296"/>
                  </a:lnTo>
                  <a:lnTo>
                    <a:pt x="89" y="290"/>
                  </a:lnTo>
                  <a:close/>
                </a:path>
              </a:pathLst>
            </a:custGeom>
            <a:solidFill>
              <a:schemeClr val="tx1"/>
            </a:solidFill>
            <a:ln w="1" cap="flat">
              <a:noFill/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32"/>
            <p:cNvSpPr>
              <a:spLocks noEditPoints="1"/>
            </p:cNvSpPr>
            <p:nvPr/>
          </p:nvSpPr>
          <p:spPr bwMode="auto">
            <a:xfrm>
              <a:off x="2853" y="2001"/>
              <a:ext cx="1439" cy="424"/>
            </a:xfrm>
            <a:custGeom>
              <a:avLst/>
              <a:gdLst>
                <a:gd name="T0" fmla="*/ 5 w 1439"/>
                <a:gd name="T1" fmla="*/ 0 h 424"/>
                <a:gd name="T2" fmla="*/ 1363 w 1439"/>
                <a:gd name="T3" fmla="*/ 375 h 424"/>
                <a:gd name="T4" fmla="*/ 1358 w 1439"/>
                <a:gd name="T5" fmla="*/ 392 h 424"/>
                <a:gd name="T6" fmla="*/ 0 w 1439"/>
                <a:gd name="T7" fmla="*/ 17 h 424"/>
                <a:gd name="T8" fmla="*/ 5 w 1439"/>
                <a:gd name="T9" fmla="*/ 0 h 424"/>
                <a:gd name="T10" fmla="*/ 1364 w 1439"/>
                <a:gd name="T11" fmla="*/ 338 h 424"/>
                <a:gd name="T12" fmla="*/ 1439 w 1439"/>
                <a:gd name="T13" fmla="*/ 405 h 424"/>
                <a:gd name="T14" fmla="*/ 1340 w 1439"/>
                <a:gd name="T15" fmla="*/ 424 h 424"/>
                <a:gd name="T16" fmla="*/ 1364 w 1439"/>
                <a:gd name="T17" fmla="*/ 338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9" h="424">
                  <a:moveTo>
                    <a:pt x="5" y="0"/>
                  </a:moveTo>
                  <a:lnTo>
                    <a:pt x="1363" y="375"/>
                  </a:lnTo>
                  <a:lnTo>
                    <a:pt x="1358" y="392"/>
                  </a:lnTo>
                  <a:lnTo>
                    <a:pt x="0" y="17"/>
                  </a:lnTo>
                  <a:lnTo>
                    <a:pt x="5" y="0"/>
                  </a:lnTo>
                  <a:close/>
                  <a:moveTo>
                    <a:pt x="1364" y="338"/>
                  </a:moveTo>
                  <a:lnTo>
                    <a:pt x="1439" y="405"/>
                  </a:lnTo>
                  <a:lnTo>
                    <a:pt x="1340" y="424"/>
                  </a:lnTo>
                  <a:lnTo>
                    <a:pt x="1364" y="338"/>
                  </a:lnTo>
                  <a:close/>
                </a:path>
              </a:pathLst>
            </a:custGeom>
            <a:solidFill>
              <a:schemeClr val="tx1"/>
            </a:solidFill>
            <a:ln w="1" cap="flat">
              <a:noFill/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605519"/>
              </p:ext>
            </p:extLst>
          </p:nvPr>
        </p:nvGraphicFramePr>
        <p:xfrm>
          <a:off x="1212850" y="3714826"/>
          <a:ext cx="6739453" cy="1178052"/>
        </p:xfrm>
        <a:graphic>
          <a:graphicData uri="http://schemas.openxmlformats.org/drawingml/2006/table">
            <a:tbl>
              <a:tblPr/>
              <a:tblGrid>
                <a:gridCol w="2351038"/>
                <a:gridCol w="2273152"/>
                <a:gridCol w="2115263"/>
              </a:tblGrid>
              <a:tr h="1151791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от 500 до</a:t>
                      </a:r>
                      <a:b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1000 м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Крымские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051" marR="6705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от 1000 до</a:t>
                      </a:r>
                      <a:b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2000 м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Уральские,</a:t>
                      </a:r>
                      <a:b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Сихотэ-Алинь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051" marR="6705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419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выше          2000 м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387985">
                        <a:lnSpc>
                          <a:spcPct val="9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Алтай,</a:t>
                      </a:r>
                      <a:b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ru-RU" sz="1800" b="1" dirty="0">
                          <a:effectLst/>
                          <a:latin typeface="Arial"/>
                          <a:ea typeface="Times New Roman"/>
                        </a:rPr>
                        <a:t>  Кавказские,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051" marR="6705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233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 type="pic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435267" y="609601"/>
            <a:ext cx="4170348" cy="387694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87152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6" name="Текст 5"/>
          <p:cNvSpPr>
            <a:spLocks noGrp="1"/>
          </p:cNvSpPr>
          <p:nvPr>
            <p:ph idx="14" sz="quarter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200"/>
              <a:t>Как вы считаете – это низкая, средняя или высокая горная система?</a:t>
            </a:r>
            <a:endParaRPr dirty="0" lang="ru-RU" sz="3200"/>
          </a:p>
        </p:txBody>
      </p:sp>
    </p:spTree>
    <p:extLst>
      <p:ext uri="{BB962C8B-B14F-4D97-AF65-F5344CB8AC3E}">
        <p14:creationId xmlns:p14="http://schemas.microsoft.com/office/powerpoint/2010/main" val="1552348395"/>
      </p:ext>
    </p:extLst>
  </p:cSld>
  <p:clrMapOvr>
    <a:masterClrMapping/>
  </p:clrMapOvr>
  <p:transition spd="slow">
    <p:wipe dir="d"/>
  </p:transition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881033" y="922364"/>
            <a:ext cx="3780882" cy="36587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15144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/>
        <p:txBody>
          <a:bodyPr/>
          <a:lstStyle/>
          <a:p>
            <a:r>
              <a:rPr dirty="0" lang="ru-RU" smtClean="0" sz="3200"/>
              <a:t>На самых высоких горных вершинах снег и лед лежат даже летом.</a:t>
            </a:r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055331100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816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72816"/>
            <a:ext cx="3657600" cy="2743200"/>
          </a:xfrm>
        </p:spPr>
      </p:pic>
      <p:sp>
        <p:nvSpPr>
          <p:cNvPr id="7" name="TextBox 6"/>
          <p:cNvSpPr txBox="1"/>
          <p:nvPr/>
        </p:nvSpPr>
        <p:spPr>
          <a:xfrm>
            <a:off x="1331640" y="4725144"/>
            <a:ext cx="26420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Альпинизм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7471241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03437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103437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6644759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373907"/>
              </p:ext>
            </p:extLst>
          </p:nvPr>
        </p:nvGraphicFramePr>
        <p:xfrm>
          <a:off x="685800" y="1600200"/>
          <a:ext cx="7772400" cy="250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</a:rPr>
                        <a:t>Чем похожи</a:t>
                      </a:r>
                      <a:endParaRPr lang="ru-RU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</a:rPr>
                        <a:t>Чем отличаются</a:t>
                      </a:r>
                      <a:endParaRPr lang="ru-RU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+mn-lt"/>
                          <a:ea typeface="Times New Roman"/>
                        </a:rPr>
                        <a:t>1. Горы, как и холмы имеют вершину, склоны, подошву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+mn-lt"/>
                          <a:ea typeface="Times New Roman"/>
                        </a:rPr>
                        <a:t>1. Горы намного</a:t>
                      </a:r>
                      <a:br>
                        <a:rPr lang="ru-RU" sz="2000"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ru-RU" sz="2000">
                          <a:effectLst/>
                          <a:latin typeface="+mn-lt"/>
                          <a:ea typeface="Times New Roman"/>
                        </a:rPr>
                        <a:t>выше холмов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+mn-lt"/>
                          <a:ea typeface="Times New Roman"/>
                        </a:rPr>
                        <a:t>2. Вершины высоких гор всегда покрыты снегом и льдом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+mn-lt"/>
                          <a:ea typeface="Times New Roman"/>
                        </a:rPr>
                        <a:t>2. На вершинах низких и средних гор, как и на вершинах холмов, нет снега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+mn-lt"/>
                          <a:ea typeface="Times New Roman"/>
                        </a:rPr>
                        <a:t>3. По крутым склонам высоких гор могут подниматься только спортсмены (альпинисты)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5634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850106"/>
          </a:xfrm>
        </p:spPr>
        <p:txBody>
          <a:bodyPr/>
          <a:lstStyle/>
          <a:p>
            <a:r>
              <a:rPr lang="ru-RU" dirty="0" smtClean="0"/>
              <a:t>Орг. момент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624736" cy="4968552"/>
          </a:xfrm>
        </p:spPr>
      </p:pic>
    </p:spTree>
    <p:extLst>
      <p:ext uri="{BB962C8B-B14F-4D97-AF65-F5344CB8AC3E}">
        <p14:creationId xmlns:p14="http://schemas.microsoft.com/office/powerpoint/2010/main" val="2835036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443136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6" name="Текст 5"/>
          <p:cNvSpPr>
            <a:spLocks noGrp="1"/>
          </p:cNvSpPr>
          <p:nvPr>
            <p:ph idx="14" sz="quarter" type="body"/>
          </p:nvPr>
        </p:nvSpPr>
        <p:spPr/>
        <p:txBody>
          <a:bodyPr/>
          <a:lstStyle/>
          <a:p>
            <a:r>
              <a:rPr b="1" dirty="0" lang="ru-RU" sz="2400">
                <a:solidFill>
                  <a:schemeClr val="accent2"/>
                </a:solidFill>
              </a:rPr>
              <a:t>Горные хребты</a:t>
            </a:r>
            <a:r>
              <a:rPr dirty="0" lang="ru-RU" sz="2400">
                <a:solidFill>
                  <a:schemeClr val="accent2"/>
                </a:solidFill>
              </a:rPr>
              <a:t> </a:t>
            </a:r>
            <a:r>
              <a:rPr dirty="0" lang="ru-RU" sz="2400"/>
              <a:t>– это когда горы располагаются в ряд друг за другом и тянутся на многие </a:t>
            </a:r>
            <a:r>
              <a:rPr dirty="0" lang="ru-RU" smtClean="0" sz="2400"/>
              <a:t>километры.</a:t>
            </a:r>
            <a:endParaRPr dirty="0" lang="ru-RU" sz="2400"/>
          </a:p>
          <a:p>
            <a:r>
              <a:rPr b="1" dirty="0" lang="ru-RU" sz="2400">
                <a:solidFill>
                  <a:schemeClr val="accent2"/>
                </a:solidFill>
              </a:rPr>
              <a:t>Горные долины</a:t>
            </a:r>
            <a:r>
              <a:rPr dirty="0" lang="ru-RU" sz="2400">
                <a:solidFill>
                  <a:schemeClr val="accent2"/>
                </a:solidFill>
              </a:rPr>
              <a:t> </a:t>
            </a:r>
            <a:r>
              <a:rPr dirty="0" lang="ru-RU" sz="2400"/>
              <a:t>– низкие места, лежащие между горными </a:t>
            </a:r>
            <a:r>
              <a:rPr dirty="0" lang="ru-RU" smtClean="0" sz="2400"/>
              <a:t>хребтами.</a:t>
            </a:r>
            <a:endParaRPr dirty="0" lang="ru-RU" sz="2400"/>
          </a:p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932763096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"/>
          <a:stretch/>
        </p:blipFill>
        <p:spPr>
          <a:xfrm>
            <a:off x="611560" y="764704"/>
            <a:ext cx="6187155" cy="33385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3383280" cy="299120"/>
          </a:xfrm>
        </p:spPr>
        <p:txBody>
          <a:bodyPr/>
          <a:lstStyle/>
          <a:p>
            <a:r>
              <a:rPr dirty="0" lang="ru-RU" smtClean="0"/>
              <a:t>Новый материал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>
          <a:xfrm>
            <a:off x="683568" y="4365104"/>
            <a:ext cx="7632848" cy="1606674"/>
          </a:xfrm>
        </p:spPr>
        <p:txBody>
          <a:bodyPr>
            <a:normAutofit/>
          </a:bodyPr>
          <a:lstStyle/>
          <a:p>
            <a:r>
              <a:rPr dirty="0" lang="ru-RU" smtClean="0" sz="1800">
                <a:solidFill>
                  <a:schemeClr val="accent1"/>
                </a:solidFill>
              </a:rPr>
              <a:t>Ответ на проблемный вопрос:</a:t>
            </a:r>
          </a:p>
          <a:p>
            <a:r>
              <a:rPr dirty="0" lang="ru-RU" smtClean="0" sz="1800"/>
              <a:t>Рельеф города Владивостока составляют невысокие горы Сихотэ-Алинь с мягкими очертаниями, плоскими вершинами и сглаженными склонами</a:t>
            </a:r>
            <a:endParaRPr dirty="0" lang="ru-RU" sz="1800"/>
          </a:p>
        </p:txBody>
      </p:sp>
    </p:spTree>
    <p:extLst>
      <p:ext uri="{BB962C8B-B14F-4D97-AF65-F5344CB8AC3E}">
        <p14:creationId xmlns:p14="http://schemas.microsoft.com/office/powerpoint/2010/main" val="4218525291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15144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47775"/>
            <a:ext cx="3886200" cy="2914650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676274" y="1340768"/>
            <a:ext cx="3383280" cy="3478120"/>
          </a:xfrm>
        </p:spPr>
        <p:txBody>
          <a:bodyPr>
            <a:normAutofit fontScale="92500" lnSpcReduction="10000"/>
          </a:bodyPr>
          <a:lstStyle/>
          <a:p>
            <a:r>
              <a:rPr lang="ru-RU" sz="1900" b="1" dirty="0" smtClean="0"/>
              <a:t>А сейчас надо определить, о какой форме поверхности идет речь</a:t>
            </a:r>
          </a:p>
          <a:p>
            <a:endParaRPr lang="ru-RU" sz="1900" dirty="0"/>
          </a:p>
          <a:p>
            <a:r>
              <a:rPr lang="ru-RU" sz="1900" dirty="0" smtClean="0"/>
              <a:t>«Я </a:t>
            </a:r>
            <a:r>
              <a:rPr lang="ru-RU" sz="1900" dirty="0"/>
              <a:t>был поражен картиной, которую увидел. Очутился я в тёмном, сыром ущелье. Солнечные лучи почти не проникали на дно. Надо мной виднелась лишь узкая полоска голубого </a:t>
            </a:r>
            <a:r>
              <a:rPr lang="ru-RU" sz="1900" dirty="0" smtClean="0"/>
              <a:t>неба»</a:t>
            </a:r>
          </a:p>
          <a:p>
            <a:r>
              <a:rPr lang="ru-RU" i="1" dirty="0" smtClean="0"/>
              <a:t>(овраг)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2020487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87152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47775"/>
            <a:ext cx="3886200" cy="291465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«Как </a:t>
            </a:r>
            <a:r>
              <a:rPr lang="ru-RU" sz="2000" dirty="0"/>
              <a:t>будто гористую землю разгладил какой-то гигантский утюг. Здесь смотришь и видишь на сто километров</a:t>
            </a:r>
            <a:r>
              <a:rPr lang="ru-RU" sz="2000" dirty="0" smtClean="0"/>
              <a:t>.»</a:t>
            </a:r>
          </a:p>
          <a:p>
            <a:r>
              <a:rPr lang="ru-RU" sz="2000" dirty="0" smtClean="0"/>
              <a:t> </a:t>
            </a:r>
            <a:r>
              <a:rPr lang="ru-RU" sz="2000" i="1" dirty="0"/>
              <a:t>(равнина)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647589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443136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47775"/>
            <a:ext cx="3886200" cy="291465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«Воздух </a:t>
            </a:r>
            <a:r>
              <a:rPr lang="ru-RU" sz="2000" dirty="0"/>
              <a:t>здесь такой, что каждое движение даётся ценой большого труда и напряжения воли. Без кислородного прибора подъем невозможен. Путь преграждают бездонные трещины и ледники</a:t>
            </a:r>
            <a:r>
              <a:rPr lang="ru-RU" sz="2000" dirty="0" smtClean="0"/>
              <a:t>.»</a:t>
            </a:r>
          </a:p>
          <a:p>
            <a:r>
              <a:rPr lang="ru-RU" sz="2000" i="1" dirty="0" smtClean="0"/>
              <a:t>(</a:t>
            </a:r>
            <a:r>
              <a:rPr lang="ru-RU" sz="2000" i="1" dirty="0"/>
              <a:t>гора)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486827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443136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47775"/>
            <a:ext cx="3886200" cy="291465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sz="2000" dirty="0" smtClean="0"/>
              <a:t>«Их </a:t>
            </a:r>
            <a:r>
              <a:rPr lang="ru-RU" sz="2000" dirty="0"/>
              <a:t>можно встретить на равнине. Они стоят, одиноко возвышаясь на 10-20 метров. А иногда достигают двухсот </a:t>
            </a:r>
            <a:r>
              <a:rPr lang="ru-RU" sz="2000" dirty="0" smtClean="0"/>
              <a:t>метров»</a:t>
            </a:r>
          </a:p>
          <a:p>
            <a:r>
              <a:rPr lang="ru-RU" sz="2000" i="1" dirty="0" smtClean="0"/>
              <a:t>(холм</a:t>
            </a:r>
            <a:r>
              <a:rPr lang="ru-RU" sz="2000" i="1" dirty="0"/>
              <a:t>)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5531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706060"/>
              </p:ext>
            </p:extLst>
          </p:nvPr>
        </p:nvGraphicFramePr>
        <p:xfrm>
          <a:off x="1331640" y="1556792"/>
          <a:ext cx="3456384" cy="1463040"/>
        </p:xfrm>
        <a:graphic>
          <a:graphicData uri="http://schemas.openxmlformats.org/drawingml/2006/table">
            <a:tbl>
              <a:tblPr firstCol="1" lastCol="1" bandRow="1" bandCol="1">
                <a:tableStyleId>{5C22544A-7EE6-4342-B048-85BDC9FD1C3A}</a:tableStyleId>
              </a:tblPr>
              <a:tblGrid>
                <a:gridCol w="374162"/>
                <a:gridCol w="2697031"/>
                <a:gridCol w="38519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Равнина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3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Гора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4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Холм 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Е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Овраг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43608" y="3284984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Чтобы </a:t>
            </a:r>
            <a:r>
              <a:rPr lang="ru-RU" sz="2400" dirty="0"/>
              <a:t>расшифровать слово во втором столбике, нужно из таблицы выбрать буквы, которые соответствуют правильным ответам</a:t>
            </a:r>
            <a:r>
              <a:rPr lang="ru-RU" sz="2400" dirty="0" smtClean="0"/>
              <a:t>.</a:t>
            </a:r>
          </a:p>
          <a:p>
            <a:r>
              <a:rPr lang="ru-RU" sz="2400" i="1" dirty="0" smtClean="0"/>
              <a:t>(море)</a:t>
            </a:r>
            <a:endParaRPr lang="ru-RU" sz="2400" i="1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9170309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sz="2800" dirty="0" smtClean="0"/>
              <a:t>Вопрос: почему зашифровано именно это слово?</a:t>
            </a:r>
          </a:p>
          <a:p>
            <a:endParaRPr lang="ru-RU" sz="2800" dirty="0" smtClean="0"/>
          </a:p>
          <a:p>
            <a:pPr marL="68580" indent="0">
              <a:buNone/>
            </a:pPr>
            <a:r>
              <a:rPr lang="ru-RU" sz="2800" dirty="0" smtClean="0"/>
              <a:t>Ответ: высоту места на Земле измеряют от уровня моря.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993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/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Повторение.</a:t>
            </a:r>
            <a:br>
              <a:rPr dirty="0" lang="ru-RU" smtClean="0"/>
            </a:br>
            <a:r>
              <a:rPr dirty="0" lang="ru-RU" smtClean="0"/>
              <a:t>Работа с пластилином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4" sz="quarter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2400"/>
              <a:t>Задание: выполните макет горы из пластилина.</a:t>
            </a:r>
            <a:endParaRPr dirty="0" lang="ru-RU" sz="2400"/>
          </a:p>
        </p:txBody>
      </p:sp>
    </p:spTree>
    <p:extLst>
      <p:ext uri="{BB962C8B-B14F-4D97-AF65-F5344CB8AC3E}">
        <p14:creationId xmlns:p14="http://schemas.microsoft.com/office/powerpoint/2010/main" val="2924076640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" r="23"/>
          <a:stretch/>
        </p:blipFill>
        <p:spPr>
          <a:xfrm>
            <a:off x="4355976" y="908720"/>
            <a:ext cx="4374483" cy="39798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/>
              <a:t>Повторение.</a:t>
            </a:r>
            <a:br>
              <a:rPr dirty="0" lang="ru-RU"/>
            </a:br>
            <a:r>
              <a:rPr dirty="0" lang="ru-RU"/>
              <a:t>Работа с пластилином</a:t>
            </a:r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2400"/>
              <a:t>Поставим макеты гор в ряд, друг за другом. Что получилось?</a:t>
            </a:r>
          </a:p>
          <a:p>
            <a:r>
              <a:rPr dirty="0" lang="ru-RU" smtClean="0" sz="2400"/>
              <a:t>(горный хребет)</a:t>
            </a:r>
            <a:endParaRPr dirty="0" lang="ru-RU" sz="2400"/>
          </a:p>
        </p:txBody>
      </p:sp>
    </p:spTree>
    <p:extLst>
      <p:ext uri="{BB962C8B-B14F-4D97-AF65-F5344CB8AC3E}">
        <p14:creationId xmlns:p14="http://schemas.microsoft.com/office/powerpoint/2010/main" val="1901577297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pic>
        <p:nvPicPr>
          <p:cNvPr id="2109" name="Picture 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484784"/>
            <a:ext cx="62992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441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Итог. </a:t>
            </a:r>
            <a:br>
              <a:rPr lang="ru-RU" dirty="0" smtClean="0"/>
            </a:br>
            <a:r>
              <a:rPr lang="ru-RU" dirty="0" smtClean="0"/>
              <a:t>Ребусы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" y="1813057"/>
            <a:ext cx="3657600" cy="13511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2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657600" cy="200770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86655"/>
            <a:ext cx="2304256" cy="17271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245290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87152"/>
          </a:xfrm>
        </p:spPr>
        <p:txBody>
          <a:bodyPr/>
          <a:lstStyle/>
          <a:p>
            <a:r>
              <a:rPr dirty="0" lang="ru-RU" smtClean="0"/>
              <a:t>Повторение</a:t>
            </a:r>
            <a:endParaRPr dirty="0" lang="ru-RU"/>
          </a:p>
        </p:txBody>
      </p:sp>
      <p:sp>
        <p:nvSpPr>
          <p:cNvPr id="6" name="Текст 5"/>
          <p:cNvSpPr>
            <a:spLocks noGrp="1"/>
          </p:cNvSpPr>
          <p:nvPr>
            <p:ph idx="14" sz="quarter" type="body"/>
          </p:nvPr>
        </p:nvSpPr>
        <p:spPr/>
        <p:txBody>
          <a:bodyPr>
            <a:normAutofit/>
          </a:bodyPr>
          <a:lstStyle/>
          <a:p>
            <a:r>
              <a:rPr dirty="0" lang="ru-RU" smtClean="0" sz="3600"/>
              <a:t>Равнины – это большие пространства ровной местности</a:t>
            </a:r>
            <a:endParaRPr dirty="0" lang="ru-RU" sz="3600"/>
          </a:p>
        </p:txBody>
      </p:sp>
    </p:spTree>
    <p:extLst>
      <p:ext uri="{BB962C8B-B14F-4D97-AF65-F5344CB8AC3E}">
        <p14:creationId xmlns:p14="http://schemas.microsoft.com/office/powerpoint/2010/main" val="3785470739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587152"/>
          </a:xfrm>
        </p:spPr>
        <p:txBody>
          <a:bodyPr/>
          <a:lstStyle/>
          <a:p>
            <a:r>
              <a:rPr dirty="0" lang="ru-RU" smtClean="0"/>
              <a:t>Повторение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>
          <a:xfrm>
            <a:off x="676656" y="1412776"/>
            <a:ext cx="3381375" cy="3406874"/>
          </a:xfrm>
        </p:spPr>
        <p:txBody>
          <a:bodyPr>
            <a:normAutofit/>
          </a:bodyPr>
          <a:lstStyle/>
          <a:p>
            <a:r>
              <a:rPr dirty="0" lang="ru-RU" smtClean="0" sz="3600"/>
              <a:t>Равнины могут быть плоскими и холмистыми</a:t>
            </a:r>
          </a:p>
          <a:p>
            <a:pPr indent="-342900" marL="342900">
              <a:buFont charset="0" pitchFamily="34" typeface="Arial"/>
              <a:buChar char="•"/>
            </a:pPr>
            <a:r>
              <a:rPr dirty="0" lang="ru-RU" smtClean="0" sz="2400"/>
              <a:t>Восточно-Европейская равнина</a:t>
            </a:r>
          </a:p>
          <a:p>
            <a:pPr indent="-342900" marL="342900">
              <a:buFont charset="0" pitchFamily="34" typeface="Arial"/>
              <a:buChar char="•"/>
            </a:pPr>
            <a:r>
              <a:rPr dirty="0" lang="ru-RU" smtClean="0" sz="2400"/>
              <a:t>Западно-Сибирская равнина</a:t>
            </a:r>
          </a:p>
          <a:p>
            <a:endParaRPr dirty="0" lang="ru-RU" sz="2400"/>
          </a:p>
          <a:p>
            <a:endParaRPr dirty="0" lang="ru-RU" sz="3600"/>
          </a:p>
        </p:txBody>
      </p:sp>
    </p:spTree>
    <p:extLst>
      <p:ext uri="{BB962C8B-B14F-4D97-AF65-F5344CB8AC3E}">
        <p14:creationId xmlns:p14="http://schemas.microsoft.com/office/powerpoint/2010/main" val="1372912418"/>
      </p:ext>
    </p:extLst>
  </p:cSld>
  <p:clrMapOvr>
    <a:masterClrMapping/>
  </p:clrMapOvr>
  <p:transition spd="slow">
    <p:push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"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3254" y="620688"/>
            <a:ext cx="3383280" cy="504056"/>
          </a:xfrm>
        </p:spPr>
        <p:txBody>
          <a:bodyPr/>
          <a:lstStyle/>
          <a:p>
            <a:r>
              <a:rPr dirty="0" lang="ru-RU" smtClean="0"/>
              <a:t>Повторение</a:t>
            </a:r>
            <a:endParaRPr dirty="0" lang="ru-RU"/>
          </a:p>
        </p:txBody>
      </p:sp>
      <p:sp>
        <p:nvSpPr>
          <p:cNvPr id="4" name="Текст 3"/>
          <p:cNvSpPr>
            <a:spLocks noGrp="1"/>
          </p:cNvSpPr>
          <p:nvPr>
            <p:ph idx="14" sz="quarter" type="body"/>
          </p:nvPr>
        </p:nvSpPr>
        <p:spPr>
          <a:xfrm>
            <a:off x="659606" y="3365199"/>
            <a:ext cx="3381375" cy="1496046"/>
          </a:xfrm>
        </p:spPr>
        <p:txBody>
          <a:bodyPr>
            <a:noAutofit/>
          </a:bodyPr>
          <a:lstStyle/>
          <a:p>
            <a:r>
              <a:rPr dirty="0" lang="ru-RU" smtClean="0" sz="2800"/>
              <a:t>__ - подошва</a:t>
            </a:r>
          </a:p>
          <a:p>
            <a:r>
              <a:rPr dirty="0" lang="ru-RU" smtClean="0" sz="2800"/>
              <a:t>__ -пологий склон</a:t>
            </a:r>
          </a:p>
          <a:p>
            <a:r>
              <a:rPr dirty="0" lang="ru-RU" smtClean="0" sz="2800"/>
              <a:t>__ - вершина</a:t>
            </a:r>
          </a:p>
          <a:p>
            <a:r>
              <a:rPr dirty="0" lang="ru-RU" smtClean="0" sz="2800"/>
              <a:t>__ - крутой склон</a:t>
            </a:r>
            <a:endParaRPr dirty="0" lang="ru-RU" sz="2800"/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 bwMode="auto">
          <a:xfrm>
            <a:off x="479426" y="1453355"/>
            <a:ext cx="3503612" cy="2132012"/>
            <a:chOff x="431" y="1359"/>
            <a:chExt cx="2207" cy="1343"/>
          </a:xfrm>
        </p:grpSpPr>
        <p:sp>
          <p:nvSpPr>
            <p:cNvPr id="7" name="AutoShape 5"/>
            <p:cNvSpPr>
              <a:spLocks noChangeArrowheads="1" noChangeAspect="1" noTextEdit="1"/>
            </p:cNvSpPr>
            <p:nvPr/>
          </p:nvSpPr>
          <p:spPr bwMode="auto">
            <a:xfrm>
              <a:off x="475" y="1631"/>
              <a:ext cx="2163" cy="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t" anchorCtr="0" bIns="45720" compatLnSpc="1" lIns="91440" numCol="1" rIns="91440" tIns="45720" vert="horz" wrap="square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31" y="246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t" anchorCtr="0" bIns="0" compatLnSpc="1" lIns="0" numCol="1" rIns="0" tIns="0" vert="horz" wrap="none">
              <a:prstTxWarp prst="textNoShape">
                <a:avLst/>
              </a:prstTxWarp>
              <a:spAutoFit/>
            </a:bodyPr>
            <a:lstStyle/>
            <a:p>
              <a:pPr algn="l" defTabSz="914400" eaLnBrk="1" fontAlgn="base" hangingPunct="1" indent="0" latinLnBrk="0" lvl="0" marL="0" marR="0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b="0" baseline="0" cap="none" i="0" kumimoji="0" lang="ru-RU" normalizeH="0" smtClean="0" strike="noStrike" sz="1200" u="none">
                  <a:ln>
                    <a:noFill/>
                  </a:ln>
                  <a:solidFill>
                    <a:srgbClr val="000000"/>
                  </a:solidFill>
                  <a:effectLst/>
                  <a:latin charset="0" pitchFamily="18" typeface="Times New Roman"/>
                  <a:cs charset="0" pitchFamily="34" typeface="Arial"/>
                </a:rPr>
                <a:t> </a:t>
              </a:r>
              <a:endParaRPr b="0" baseline="0" cap="none" i="0" kumimoji="0" lang="ru-RU" normalizeH="0" smtClean="0" strike="noStrike" sz="1800" u="none">
                <a:ln>
                  <a:noFill/>
                </a:ln>
                <a:solidFill>
                  <a:schemeClr val="tx1"/>
                </a:solidFill>
                <a:effectLst/>
                <a:latin charset="0" pitchFamily="34" typeface="Arial"/>
                <a:cs charset="0" pitchFamily="34" typeface="Arial"/>
              </a:endParaRPr>
            </a:p>
          </p:txBody>
        </p:sp>
        <p:grpSp>
          <p:nvGrpSpPr>
            <p:cNvPr id="9" name="Group 196"/>
            <p:cNvGrpSpPr>
              <a:grpSpLocks/>
            </p:cNvGrpSpPr>
            <p:nvPr/>
          </p:nvGrpSpPr>
          <p:grpSpPr bwMode="auto">
            <a:xfrm>
              <a:off x="436" y="1359"/>
              <a:ext cx="2152" cy="1161"/>
              <a:chOff x="436" y="1359"/>
              <a:chExt cx="2152" cy="1161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44" y="2326"/>
                <a:ext cx="2144" cy="4"/>
              </a:xfrm>
              <a:custGeom>
                <a:avLst/>
                <a:gdLst>
                  <a:gd fmla="*/ 0 w 2144" name="T0"/>
                  <a:gd fmla="*/ 0 h 4" name="T1"/>
                  <a:gd fmla="*/ 2144 w 2144" name="T2"/>
                  <a:gd fmla="*/ 0 h 4" name="T3"/>
                  <a:gd fmla="*/ 2144 w 2144" name="T4"/>
                  <a:gd fmla="*/ 3 h 4" name="T5"/>
                  <a:gd fmla="*/ 0 w 2144" name="T6"/>
                  <a:gd fmla="*/ 4 h 4" name="T7"/>
                  <a:gd fmla="*/ 0 w 2144" name="T8"/>
                  <a:gd fmla="*/ 0 h 4" name="T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b="b" l="0" r="r" t="0"/>
                <a:pathLst>
                  <a:path h="4" w="2144">
                    <a:moveTo>
                      <a:pt x="0" y="0"/>
                    </a:moveTo>
                    <a:lnTo>
                      <a:pt x="2144" y="0"/>
                    </a:lnTo>
                    <a:lnTo>
                      <a:pt x="2144" y="3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D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444" y="2322"/>
                <a:ext cx="2144" cy="7"/>
              </a:xfrm>
              <a:custGeom>
                <a:avLst/>
                <a:gdLst>
                  <a:gd fmla="*/ 1039 w 2144" name="T0"/>
                  <a:gd fmla="*/ 7 h 7" name="T1"/>
                  <a:gd fmla="*/ 0 w 2144" name="T2"/>
                  <a:gd fmla="*/ 7 h 7" name="T3"/>
                  <a:gd fmla="*/ 0 w 2144" name="T4"/>
                  <a:gd fmla="*/ 0 h 7" name="T5"/>
                  <a:gd fmla="*/ 2144 w 2144" name="T6"/>
                  <a:gd fmla="*/ 0 h 7" name="T7"/>
                  <a:gd fmla="*/ 2144 w 2144" name="T8"/>
                  <a:gd fmla="*/ 7 h 7" name="T9"/>
                  <a:gd fmla="*/ 1039 w 2144" name="T10"/>
                  <a:gd fmla="*/ 7 h 7" name="T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b="b" l="0" r="r" t="0"/>
                <a:pathLst>
                  <a:path h="7" w="2144">
                    <a:moveTo>
                      <a:pt x="1039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2144" y="0"/>
                    </a:lnTo>
                    <a:lnTo>
                      <a:pt x="2144" y="7"/>
                    </a:lnTo>
                    <a:lnTo>
                      <a:pt x="1039" y="7"/>
                    </a:lnTo>
                    <a:close/>
                  </a:path>
                </a:pathLst>
              </a:cu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44" y="2318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44" y="2314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44" y="2310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44" y="2306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44" y="2302"/>
                <a:ext cx="2144" cy="8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44" y="2298"/>
                <a:ext cx="2144" cy="8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44" y="2295"/>
                <a:ext cx="2144" cy="7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44" y="2291"/>
                <a:ext cx="2144" cy="7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44" y="2287"/>
                <a:ext cx="2144" cy="8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44" y="2283"/>
                <a:ext cx="2144" cy="8"/>
              </a:xfrm>
              <a:prstGeom prst="rect">
                <a:avLst/>
              </a:prstGeom>
              <a:solidFill>
                <a:srgbClr val="CDC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44" y="2280"/>
                <a:ext cx="2144" cy="7"/>
              </a:xfrm>
              <a:prstGeom prst="rect">
                <a:avLst/>
              </a:prstGeom>
              <a:solidFill>
                <a:srgbClr val="CDC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44" y="2276"/>
                <a:ext cx="2144" cy="7"/>
              </a:xfrm>
              <a:prstGeom prst="rect">
                <a:avLst/>
              </a:prstGeom>
              <a:solidFill>
                <a:srgbClr val="CDC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44" y="2271"/>
                <a:ext cx="2144" cy="9"/>
              </a:xfrm>
              <a:prstGeom prst="rect">
                <a:avLst/>
              </a:prstGeom>
              <a:solidFill>
                <a:srgbClr val="CDC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44" y="2267"/>
                <a:ext cx="2144" cy="9"/>
              </a:xfrm>
              <a:prstGeom prst="rect">
                <a:avLst/>
              </a:prstGeom>
              <a:solidFill>
                <a:srgbClr val="CDC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44" y="2264"/>
                <a:ext cx="2144" cy="7"/>
              </a:xfrm>
              <a:prstGeom prst="rect">
                <a:avLst/>
              </a:prstGeom>
              <a:solidFill>
                <a:srgbClr val="CDCD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44" y="2260"/>
                <a:ext cx="2144" cy="7"/>
              </a:xfrm>
              <a:prstGeom prst="rect">
                <a:avLst/>
              </a:prstGeom>
              <a:solidFill>
                <a:srgbClr val="CDCD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44" y="2256"/>
                <a:ext cx="2144" cy="8"/>
              </a:xfrm>
              <a:prstGeom prst="rect">
                <a:avLst/>
              </a:prstGeom>
              <a:solidFill>
                <a:srgbClr val="CDCD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44" y="2252"/>
                <a:ext cx="2144" cy="8"/>
              </a:xfrm>
              <a:prstGeom prst="rect">
                <a:avLst/>
              </a:prstGeom>
              <a:solidFill>
                <a:srgbClr val="CDC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44" y="2248"/>
                <a:ext cx="2144" cy="8"/>
              </a:xfrm>
              <a:prstGeom prst="rect">
                <a:avLst/>
              </a:prstGeom>
              <a:solidFill>
                <a:srgbClr val="CDC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44" y="2245"/>
                <a:ext cx="2144" cy="7"/>
              </a:xfrm>
              <a:prstGeom prst="rect">
                <a:avLst/>
              </a:prstGeom>
              <a:solidFill>
                <a:srgbClr val="CDC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44" y="2241"/>
                <a:ext cx="2144" cy="7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44" y="2237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44" y="2233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44" y="2229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Rectangle 34"/>
              <p:cNvSpPr>
                <a:spLocks noChangeArrowheads="1"/>
              </p:cNvSpPr>
              <p:nvPr/>
            </p:nvSpPr>
            <p:spPr bwMode="auto">
              <a:xfrm>
                <a:off x="444" y="2225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Rectangle 35"/>
              <p:cNvSpPr>
                <a:spLocks noChangeArrowheads="1"/>
              </p:cNvSpPr>
              <p:nvPr/>
            </p:nvSpPr>
            <p:spPr bwMode="auto">
              <a:xfrm>
                <a:off x="444" y="2221"/>
                <a:ext cx="2144" cy="8"/>
              </a:xfrm>
              <a:prstGeom prst="rect">
                <a:avLst/>
              </a:prstGeom>
              <a:solidFill>
                <a:srgbClr val="CDC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Rectangle 36"/>
              <p:cNvSpPr>
                <a:spLocks noChangeArrowheads="1"/>
              </p:cNvSpPr>
              <p:nvPr/>
            </p:nvSpPr>
            <p:spPr bwMode="auto">
              <a:xfrm>
                <a:off x="444" y="2217"/>
                <a:ext cx="2144" cy="8"/>
              </a:xfrm>
              <a:prstGeom prst="rect">
                <a:avLst/>
              </a:pr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Rectangle 37"/>
              <p:cNvSpPr>
                <a:spLocks noChangeArrowheads="1"/>
              </p:cNvSpPr>
              <p:nvPr/>
            </p:nvSpPr>
            <p:spPr bwMode="auto">
              <a:xfrm>
                <a:off x="444" y="2214"/>
                <a:ext cx="2144" cy="7"/>
              </a:xfrm>
              <a:prstGeom prst="rect">
                <a:avLst/>
              </a:pr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Rectangle 38"/>
              <p:cNvSpPr>
                <a:spLocks noChangeArrowheads="1"/>
              </p:cNvSpPr>
              <p:nvPr/>
            </p:nvSpPr>
            <p:spPr bwMode="auto">
              <a:xfrm>
                <a:off x="444" y="2210"/>
                <a:ext cx="2144" cy="7"/>
              </a:xfrm>
              <a:prstGeom prst="rect">
                <a:avLst/>
              </a:pr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44" y="2206"/>
                <a:ext cx="2144" cy="8"/>
              </a:xfrm>
              <a:custGeom>
                <a:avLst/>
                <a:gdLst>
                  <a:gd fmla="*/ 2144 w 2144" name="T0"/>
                  <a:gd fmla="*/ 8 h 8" name="T1"/>
                  <a:gd fmla="*/ 0 w 2144" name="T2"/>
                  <a:gd fmla="*/ 8 h 8" name="T3"/>
                  <a:gd fmla="*/ 0 w 2144" name="T4"/>
                  <a:gd fmla="*/ 1 h 8" name="T5"/>
                  <a:gd fmla="*/ 9 w 2144" name="T6"/>
                  <a:gd fmla="*/ 1 h 8" name="T7"/>
                  <a:gd fmla="*/ 18 w 2144" name="T8"/>
                  <a:gd fmla="*/ 0 h 8" name="T9"/>
                  <a:gd fmla="*/ 2144 w 2144" name="T10"/>
                  <a:gd fmla="*/ 0 h 8" name="T11"/>
                  <a:gd fmla="*/ 2144 w 214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2144">
                    <a:moveTo>
                      <a:pt x="2144" y="8"/>
                    </a:moveTo>
                    <a:lnTo>
                      <a:pt x="0" y="8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18" y="0"/>
                    </a:lnTo>
                    <a:lnTo>
                      <a:pt x="2144" y="0"/>
                    </a:lnTo>
                    <a:lnTo>
                      <a:pt x="2144" y="8"/>
                    </a:lnTo>
                    <a:close/>
                  </a:path>
                </a:pathLst>
              </a:cu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444" y="2202"/>
                <a:ext cx="2144" cy="8"/>
              </a:xfrm>
              <a:custGeom>
                <a:avLst/>
                <a:gdLst>
                  <a:gd fmla="*/ 2144 w 2144" name="T0"/>
                  <a:gd fmla="*/ 8 h 8" name="T1"/>
                  <a:gd fmla="*/ 0 w 2144" name="T2"/>
                  <a:gd fmla="*/ 8 h 8" name="T3"/>
                  <a:gd fmla="*/ 0 w 2144" name="T4"/>
                  <a:gd fmla="*/ 5 h 8" name="T5"/>
                  <a:gd fmla="*/ 13 w 2144" name="T6"/>
                  <a:gd fmla="*/ 4 h 8" name="T7"/>
                  <a:gd fmla="*/ 27 w 2144" name="T8"/>
                  <a:gd fmla="*/ 3 h 8" name="T9"/>
                  <a:gd fmla="*/ 40 w 2144" name="T10"/>
                  <a:gd fmla="*/ 1 h 8" name="T11"/>
                  <a:gd fmla="*/ 53 w 2144" name="T12"/>
                  <a:gd fmla="*/ 0 h 8" name="T13"/>
                  <a:gd fmla="*/ 2144 w 2144" name="T14"/>
                  <a:gd fmla="*/ 0 h 8" name="T15"/>
                  <a:gd fmla="*/ 2144 w 2144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2144">
                    <a:moveTo>
                      <a:pt x="2144" y="8"/>
                    </a:moveTo>
                    <a:lnTo>
                      <a:pt x="0" y="8"/>
                    </a:lnTo>
                    <a:lnTo>
                      <a:pt x="0" y="5"/>
                    </a:lnTo>
                    <a:lnTo>
                      <a:pt x="13" y="4"/>
                    </a:lnTo>
                    <a:lnTo>
                      <a:pt x="27" y="3"/>
                    </a:lnTo>
                    <a:lnTo>
                      <a:pt x="40" y="1"/>
                    </a:lnTo>
                    <a:lnTo>
                      <a:pt x="53" y="0"/>
                    </a:lnTo>
                    <a:lnTo>
                      <a:pt x="2144" y="0"/>
                    </a:lnTo>
                    <a:lnTo>
                      <a:pt x="2144" y="8"/>
                    </a:lnTo>
                    <a:close/>
                  </a:path>
                </a:pathLst>
              </a:custGeom>
              <a:solidFill>
                <a:srgbClr val="CDC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462" y="2198"/>
                <a:ext cx="2126" cy="8"/>
              </a:xfrm>
              <a:custGeom>
                <a:avLst/>
                <a:gdLst>
                  <a:gd fmla="*/ 2126 w 2126" name="T0"/>
                  <a:gd fmla="*/ 8 h 8" name="T1"/>
                  <a:gd fmla="*/ 0 w 2126" name="T2"/>
                  <a:gd fmla="*/ 8 h 8" name="T3"/>
                  <a:gd fmla="*/ 15 w 2126" name="T4"/>
                  <a:gd fmla="*/ 6 h 8" name="T5"/>
                  <a:gd fmla="*/ 31 w 2126" name="T6"/>
                  <a:gd fmla="*/ 4 h 8" name="T7"/>
                  <a:gd fmla="*/ 47 w 2126" name="T8"/>
                  <a:gd fmla="*/ 2 h 8" name="T9"/>
                  <a:gd fmla="*/ 63 w 2126" name="T10"/>
                  <a:gd fmla="*/ 0 h 8" name="T11"/>
                  <a:gd fmla="*/ 1963 w 2126" name="T12"/>
                  <a:gd fmla="*/ 0 h 8" name="T13"/>
                  <a:gd fmla="*/ 1991 w 2126" name="T14"/>
                  <a:gd fmla="*/ 0 h 8" name="T15"/>
                  <a:gd fmla="*/ 2019 w 2126" name="T16"/>
                  <a:gd fmla="*/ 1 h 8" name="T17"/>
                  <a:gd fmla="*/ 2044 w 2126" name="T18"/>
                  <a:gd fmla="*/ 2 h 8" name="T19"/>
                  <a:gd fmla="*/ 2067 w 2126" name="T20"/>
                  <a:gd fmla="*/ 2 h 8" name="T21"/>
                  <a:gd fmla="*/ 2087 w 2126" name="T22"/>
                  <a:gd fmla="*/ 3 h 8" name="T23"/>
                  <a:gd fmla="*/ 2103 w 2126" name="T24"/>
                  <a:gd fmla="*/ 3 h 8" name="T25"/>
                  <a:gd fmla="*/ 2117 w 2126" name="T26"/>
                  <a:gd fmla="*/ 3 h 8" name="T27"/>
                  <a:gd fmla="*/ 2126 w 2126" name="T28"/>
                  <a:gd fmla="*/ 3 h 8" name="T29"/>
                  <a:gd fmla="*/ 2126 w 2126" name="T30"/>
                  <a:gd fmla="*/ 8 h 8" name="T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b="b" l="0" r="r" t="0"/>
                <a:pathLst>
                  <a:path h="8" w="2126">
                    <a:moveTo>
                      <a:pt x="2126" y="8"/>
                    </a:moveTo>
                    <a:lnTo>
                      <a:pt x="0" y="8"/>
                    </a:lnTo>
                    <a:lnTo>
                      <a:pt x="15" y="6"/>
                    </a:lnTo>
                    <a:lnTo>
                      <a:pt x="31" y="4"/>
                    </a:lnTo>
                    <a:lnTo>
                      <a:pt x="47" y="2"/>
                    </a:lnTo>
                    <a:lnTo>
                      <a:pt x="63" y="0"/>
                    </a:lnTo>
                    <a:lnTo>
                      <a:pt x="1963" y="0"/>
                    </a:lnTo>
                    <a:lnTo>
                      <a:pt x="1991" y="0"/>
                    </a:lnTo>
                    <a:lnTo>
                      <a:pt x="2019" y="1"/>
                    </a:lnTo>
                    <a:lnTo>
                      <a:pt x="2044" y="2"/>
                    </a:lnTo>
                    <a:lnTo>
                      <a:pt x="2067" y="2"/>
                    </a:lnTo>
                    <a:lnTo>
                      <a:pt x="2087" y="3"/>
                    </a:lnTo>
                    <a:lnTo>
                      <a:pt x="2103" y="3"/>
                    </a:lnTo>
                    <a:lnTo>
                      <a:pt x="2117" y="3"/>
                    </a:lnTo>
                    <a:lnTo>
                      <a:pt x="2126" y="3"/>
                    </a:lnTo>
                    <a:lnTo>
                      <a:pt x="2126" y="8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497" y="2195"/>
                <a:ext cx="2091" cy="7"/>
              </a:xfrm>
              <a:custGeom>
                <a:avLst/>
                <a:gdLst>
                  <a:gd fmla="*/ 2091 w 2091" name="T0"/>
                  <a:gd fmla="*/ 7 h 7" name="T1"/>
                  <a:gd fmla="*/ 0 w 2091" name="T2"/>
                  <a:gd fmla="*/ 7 h 7" name="T3"/>
                  <a:gd fmla="*/ 13 w 2091" name="T4"/>
                  <a:gd fmla="*/ 5 h 7" name="T5"/>
                  <a:gd fmla="*/ 26 w 2091" name="T6"/>
                  <a:gd fmla="*/ 3 h 7" name="T7"/>
                  <a:gd fmla="*/ 41 w 2091" name="T8"/>
                  <a:gd fmla="*/ 2 h 7" name="T9"/>
                  <a:gd fmla="*/ 55 w 2091" name="T10"/>
                  <a:gd fmla="*/ 0 h 7" name="T11"/>
                  <a:gd fmla="*/ 1803 w 2091" name="T12"/>
                  <a:gd fmla="*/ 0 h 7" name="T13"/>
                  <a:gd fmla="*/ 1852 w 2091" name="T14"/>
                  <a:gd fmla="*/ 1 h 7" name="T15"/>
                  <a:gd fmla="*/ 1900 w 2091" name="T16"/>
                  <a:gd fmla="*/ 3 h 7" name="T17"/>
                  <a:gd fmla="*/ 1944 w 2091" name="T18"/>
                  <a:gd fmla="*/ 3 h 7" name="T19"/>
                  <a:gd fmla="*/ 1985 w 2091" name="T20"/>
                  <a:gd fmla="*/ 4 h 7" name="T21"/>
                  <a:gd fmla="*/ 2021 w 2091" name="T22"/>
                  <a:gd fmla="*/ 5 h 7" name="T23"/>
                  <a:gd fmla="*/ 2052 w 2091" name="T24"/>
                  <a:gd fmla="*/ 6 h 7" name="T25"/>
                  <a:gd fmla="*/ 2076 w 2091" name="T26"/>
                  <a:gd fmla="*/ 6 h 7" name="T27"/>
                  <a:gd fmla="*/ 2091 w 2091" name="T28"/>
                  <a:gd fmla="*/ 6 h 7" name="T29"/>
                  <a:gd fmla="*/ 2091 w 2091" name="T30"/>
                  <a:gd fmla="*/ 7 h 7" name="T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b="b" l="0" r="r" t="0"/>
                <a:pathLst>
                  <a:path h="7" w="2091">
                    <a:moveTo>
                      <a:pt x="2091" y="7"/>
                    </a:moveTo>
                    <a:lnTo>
                      <a:pt x="0" y="7"/>
                    </a:lnTo>
                    <a:lnTo>
                      <a:pt x="13" y="5"/>
                    </a:lnTo>
                    <a:lnTo>
                      <a:pt x="26" y="3"/>
                    </a:lnTo>
                    <a:lnTo>
                      <a:pt x="41" y="2"/>
                    </a:lnTo>
                    <a:lnTo>
                      <a:pt x="55" y="0"/>
                    </a:lnTo>
                    <a:lnTo>
                      <a:pt x="1803" y="0"/>
                    </a:lnTo>
                    <a:lnTo>
                      <a:pt x="1852" y="1"/>
                    </a:lnTo>
                    <a:lnTo>
                      <a:pt x="1900" y="3"/>
                    </a:lnTo>
                    <a:lnTo>
                      <a:pt x="1944" y="3"/>
                    </a:lnTo>
                    <a:lnTo>
                      <a:pt x="1985" y="4"/>
                    </a:lnTo>
                    <a:lnTo>
                      <a:pt x="2021" y="5"/>
                    </a:lnTo>
                    <a:lnTo>
                      <a:pt x="2052" y="6"/>
                    </a:lnTo>
                    <a:lnTo>
                      <a:pt x="2076" y="6"/>
                    </a:lnTo>
                    <a:lnTo>
                      <a:pt x="2091" y="6"/>
                    </a:lnTo>
                    <a:lnTo>
                      <a:pt x="2091" y="7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25" y="2190"/>
                <a:ext cx="1900" cy="8"/>
              </a:xfrm>
              <a:custGeom>
                <a:avLst/>
                <a:gdLst>
                  <a:gd fmla="*/ 1900 w 1900" name="T0"/>
                  <a:gd fmla="*/ 8 h 8" name="T1"/>
                  <a:gd fmla="*/ 0 w 1900" name="T2"/>
                  <a:gd fmla="*/ 8 h 8" name="T3"/>
                  <a:gd fmla="*/ 13 w 1900" name="T4"/>
                  <a:gd fmla="*/ 7 h 8" name="T5"/>
                  <a:gd fmla="*/ 26 w 1900" name="T6"/>
                  <a:gd fmla="*/ 5 h 8" name="T7"/>
                  <a:gd fmla="*/ 38 w 1900" name="T8"/>
                  <a:gd fmla="*/ 3 h 8" name="T9"/>
                  <a:gd fmla="*/ 51 w 1900" name="T10"/>
                  <a:gd fmla="*/ 0 h 8" name="T11"/>
                  <a:gd fmla="*/ 1675 w 1900" name="T12"/>
                  <a:gd fmla="*/ 0 h 8" name="T13"/>
                  <a:gd fmla="*/ 1703 w 1900" name="T14"/>
                  <a:gd fmla="*/ 2 h 8" name="T15"/>
                  <a:gd fmla="*/ 1732 w 1900" name="T16"/>
                  <a:gd fmla="*/ 3 h 8" name="T17"/>
                  <a:gd fmla="*/ 1760 w 1900" name="T18"/>
                  <a:gd fmla="*/ 4 h 8" name="T19"/>
                  <a:gd fmla="*/ 1790 w 1900" name="T20"/>
                  <a:gd fmla="*/ 5 h 8" name="T21"/>
                  <a:gd fmla="*/ 1818 w 1900" name="T22"/>
                  <a:gd fmla="*/ 6 h 8" name="T23"/>
                  <a:gd fmla="*/ 1846 w 1900" name="T24"/>
                  <a:gd fmla="*/ 7 h 8" name="T25"/>
                  <a:gd fmla="*/ 1874 w 1900" name="T26"/>
                  <a:gd fmla="*/ 8 h 8" name="T27"/>
                  <a:gd fmla="*/ 1900 w 1900" name="T28"/>
                  <a:gd fmla="*/ 8 h 8" name="T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b="b" l="0" r="r" t="0"/>
                <a:pathLst>
                  <a:path h="8" w="1900">
                    <a:moveTo>
                      <a:pt x="1900" y="8"/>
                    </a:moveTo>
                    <a:lnTo>
                      <a:pt x="0" y="8"/>
                    </a:lnTo>
                    <a:lnTo>
                      <a:pt x="13" y="7"/>
                    </a:lnTo>
                    <a:lnTo>
                      <a:pt x="26" y="5"/>
                    </a:lnTo>
                    <a:lnTo>
                      <a:pt x="38" y="3"/>
                    </a:lnTo>
                    <a:lnTo>
                      <a:pt x="51" y="0"/>
                    </a:lnTo>
                    <a:lnTo>
                      <a:pt x="1675" y="0"/>
                    </a:lnTo>
                    <a:lnTo>
                      <a:pt x="1703" y="2"/>
                    </a:lnTo>
                    <a:lnTo>
                      <a:pt x="1732" y="3"/>
                    </a:lnTo>
                    <a:lnTo>
                      <a:pt x="1760" y="4"/>
                    </a:lnTo>
                    <a:lnTo>
                      <a:pt x="1790" y="5"/>
                    </a:lnTo>
                    <a:lnTo>
                      <a:pt x="1818" y="6"/>
                    </a:lnTo>
                    <a:lnTo>
                      <a:pt x="1846" y="7"/>
                    </a:lnTo>
                    <a:lnTo>
                      <a:pt x="1874" y="8"/>
                    </a:lnTo>
                    <a:lnTo>
                      <a:pt x="1900" y="8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552" y="2186"/>
                <a:ext cx="1748" cy="9"/>
              </a:xfrm>
              <a:custGeom>
                <a:avLst/>
                <a:gdLst>
                  <a:gd fmla="*/ 1748 w 1748" name="T0"/>
                  <a:gd fmla="*/ 9 h 9" name="T1"/>
                  <a:gd fmla="*/ 0 w 1748" name="T2"/>
                  <a:gd fmla="*/ 9 h 9" name="T3"/>
                  <a:gd fmla="*/ 11 w 1748" name="T4"/>
                  <a:gd fmla="*/ 7 h 9" name="T5"/>
                  <a:gd fmla="*/ 23 w 1748" name="T6"/>
                  <a:gd fmla="*/ 5 h 9" name="T7"/>
                  <a:gd fmla="*/ 37 w 1748" name="T8"/>
                  <a:gd fmla="*/ 2 h 9" name="T9"/>
                  <a:gd fmla="*/ 49 w 1748" name="T10"/>
                  <a:gd fmla="*/ 0 h 9" name="T11"/>
                  <a:gd fmla="*/ 1566 w 1748" name="T12"/>
                  <a:gd fmla="*/ 0 h 9" name="T13"/>
                  <a:gd fmla="*/ 1588 w 1748" name="T14"/>
                  <a:gd fmla="*/ 1 h 9" name="T15"/>
                  <a:gd fmla="*/ 1610 w 1748" name="T16"/>
                  <a:gd fmla="*/ 3 h 9" name="T17"/>
                  <a:gd fmla="*/ 1632 w 1748" name="T18"/>
                  <a:gd fmla="*/ 4 h 9" name="T19"/>
                  <a:gd fmla="*/ 1655 w 1748" name="T20"/>
                  <a:gd fmla="*/ 5 h 9" name="T21"/>
                  <a:gd fmla="*/ 1678 w 1748" name="T22"/>
                  <a:gd fmla="*/ 6 h 9" name="T23"/>
                  <a:gd fmla="*/ 1701 w 1748" name="T24"/>
                  <a:gd fmla="*/ 7 h 9" name="T25"/>
                  <a:gd fmla="*/ 1725 w 1748" name="T26"/>
                  <a:gd fmla="*/ 8 h 9" name="T27"/>
                  <a:gd fmla="*/ 1748 w 1748" name="T28"/>
                  <a:gd fmla="*/ 9 h 9" name="T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b="b" l="0" r="r" t="0"/>
                <a:pathLst>
                  <a:path h="9" w="1748">
                    <a:moveTo>
                      <a:pt x="1748" y="9"/>
                    </a:moveTo>
                    <a:lnTo>
                      <a:pt x="0" y="9"/>
                    </a:lnTo>
                    <a:lnTo>
                      <a:pt x="11" y="7"/>
                    </a:lnTo>
                    <a:lnTo>
                      <a:pt x="23" y="5"/>
                    </a:lnTo>
                    <a:lnTo>
                      <a:pt x="37" y="2"/>
                    </a:lnTo>
                    <a:lnTo>
                      <a:pt x="49" y="0"/>
                    </a:lnTo>
                    <a:lnTo>
                      <a:pt x="1566" y="0"/>
                    </a:lnTo>
                    <a:lnTo>
                      <a:pt x="1588" y="1"/>
                    </a:lnTo>
                    <a:lnTo>
                      <a:pt x="1610" y="3"/>
                    </a:lnTo>
                    <a:lnTo>
                      <a:pt x="1632" y="4"/>
                    </a:lnTo>
                    <a:lnTo>
                      <a:pt x="1655" y="5"/>
                    </a:lnTo>
                    <a:lnTo>
                      <a:pt x="1678" y="6"/>
                    </a:lnTo>
                    <a:lnTo>
                      <a:pt x="1701" y="7"/>
                    </a:lnTo>
                    <a:lnTo>
                      <a:pt x="1725" y="8"/>
                    </a:lnTo>
                    <a:lnTo>
                      <a:pt x="1748" y="9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576" y="2182"/>
                <a:ext cx="1624" cy="8"/>
              </a:xfrm>
              <a:custGeom>
                <a:avLst/>
                <a:gdLst>
                  <a:gd fmla="*/ 1624 w 1624" name="T0"/>
                  <a:gd fmla="*/ 8 h 8" name="T1"/>
                  <a:gd fmla="*/ 0 w 1624" name="T2"/>
                  <a:gd fmla="*/ 8 h 8" name="T3"/>
                  <a:gd fmla="*/ 13 w 1624" name="T4"/>
                  <a:gd fmla="*/ 6 h 8" name="T5"/>
                  <a:gd fmla="*/ 25 w 1624" name="T6"/>
                  <a:gd fmla="*/ 4 h 8" name="T7"/>
                  <a:gd fmla="*/ 37 w 1624" name="T8"/>
                  <a:gd fmla="*/ 2 h 8" name="T9"/>
                  <a:gd fmla="*/ 50 w 1624" name="T10"/>
                  <a:gd fmla="*/ 0 h 8" name="T11"/>
                  <a:gd fmla="*/ 1479 w 1624" name="T12"/>
                  <a:gd fmla="*/ 0 h 8" name="T13"/>
                  <a:gd fmla="*/ 1494 w 1624" name="T14"/>
                  <a:gd fmla="*/ 1 h 8" name="T15"/>
                  <a:gd fmla="*/ 1511 w 1624" name="T16"/>
                  <a:gd fmla="*/ 2 h 8" name="T17"/>
                  <a:gd fmla="*/ 1528 w 1624" name="T18"/>
                  <a:gd fmla="*/ 4 h 8" name="T19"/>
                  <a:gd fmla="*/ 1546 w 1624" name="T20"/>
                  <a:gd fmla="*/ 5 h 8" name="T21"/>
                  <a:gd fmla="*/ 1565 w 1624" name="T22"/>
                  <a:gd fmla="*/ 6 h 8" name="T23"/>
                  <a:gd fmla="*/ 1585 w 1624" name="T24"/>
                  <a:gd fmla="*/ 7 h 8" name="T25"/>
                  <a:gd fmla="*/ 1604 w 1624" name="T26"/>
                  <a:gd fmla="*/ 8 h 8" name="T27"/>
                  <a:gd fmla="*/ 1624 w 1624" name="T28"/>
                  <a:gd fmla="*/ 8 h 8" name="T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b="b" l="0" r="r" t="0"/>
                <a:pathLst>
                  <a:path h="8" w="1624">
                    <a:moveTo>
                      <a:pt x="1624" y="8"/>
                    </a:moveTo>
                    <a:lnTo>
                      <a:pt x="0" y="8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37" y="2"/>
                    </a:lnTo>
                    <a:lnTo>
                      <a:pt x="50" y="0"/>
                    </a:lnTo>
                    <a:lnTo>
                      <a:pt x="1479" y="0"/>
                    </a:lnTo>
                    <a:lnTo>
                      <a:pt x="1494" y="1"/>
                    </a:lnTo>
                    <a:lnTo>
                      <a:pt x="1511" y="2"/>
                    </a:lnTo>
                    <a:lnTo>
                      <a:pt x="1528" y="4"/>
                    </a:lnTo>
                    <a:lnTo>
                      <a:pt x="1546" y="5"/>
                    </a:lnTo>
                    <a:lnTo>
                      <a:pt x="1565" y="6"/>
                    </a:lnTo>
                    <a:lnTo>
                      <a:pt x="1585" y="7"/>
                    </a:lnTo>
                    <a:lnTo>
                      <a:pt x="1604" y="8"/>
                    </a:lnTo>
                    <a:lnTo>
                      <a:pt x="1624" y="8"/>
                    </a:lnTo>
                    <a:close/>
                  </a:path>
                </a:pathLst>
              </a:custGeom>
              <a:solidFill>
                <a:srgbClr val="CEC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601" y="2179"/>
                <a:ext cx="1517" cy="7"/>
              </a:xfrm>
              <a:custGeom>
                <a:avLst/>
                <a:gdLst>
                  <a:gd fmla="*/ 1517 w 1517" name="T0"/>
                  <a:gd fmla="*/ 7 h 7" name="T1"/>
                  <a:gd fmla="*/ 0 w 1517" name="T2"/>
                  <a:gd fmla="*/ 7 h 7" name="T3"/>
                  <a:gd fmla="*/ 12 w 1517" name="T4"/>
                  <a:gd fmla="*/ 5 h 7" name="T5"/>
                  <a:gd fmla="*/ 25 w 1517" name="T6"/>
                  <a:gd fmla="*/ 3 h 7" name="T7"/>
                  <a:gd fmla="*/ 38 w 1517" name="T8"/>
                  <a:gd fmla="*/ 2 h 7" name="T9"/>
                  <a:gd fmla="*/ 51 w 1517" name="T10"/>
                  <a:gd fmla="*/ 0 h 7" name="T11"/>
                  <a:gd fmla="*/ 1406 w 1517" name="T12"/>
                  <a:gd fmla="*/ 0 h 7" name="T13"/>
                  <a:gd fmla="*/ 1429 w 1517" name="T14"/>
                  <a:gd fmla="*/ 2 h 7" name="T15"/>
                  <a:gd fmla="*/ 1456 w 1517" name="T16"/>
                  <a:gd fmla="*/ 3 h 7" name="T17"/>
                  <a:gd fmla="*/ 1485 w 1517" name="T18"/>
                  <a:gd fmla="*/ 5 h 7" name="T19"/>
                  <a:gd fmla="*/ 1517 w 1517" name="T20"/>
                  <a:gd fmla="*/ 7 h 7" name="T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b="b" l="0" r="r" t="0"/>
                <a:pathLst>
                  <a:path h="7" w="1517">
                    <a:moveTo>
                      <a:pt x="1517" y="7"/>
                    </a:moveTo>
                    <a:lnTo>
                      <a:pt x="0" y="7"/>
                    </a:lnTo>
                    <a:lnTo>
                      <a:pt x="12" y="5"/>
                    </a:lnTo>
                    <a:lnTo>
                      <a:pt x="25" y="3"/>
                    </a:lnTo>
                    <a:lnTo>
                      <a:pt x="38" y="2"/>
                    </a:lnTo>
                    <a:lnTo>
                      <a:pt x="51" y="0"/>
                    </a:lnTo>
                    <a:lnTo>
                      <a:pt x="1406" y="0"/>
                    </a:lnTo>
                    <a:lnTo>
                      <a:pt x="1429" y="2"/>
                    </a:lnTo>
                    <a:lnTo>
                      <a:pt x="1456" y="3"/>
                    </a:lnTo>
                    <a:lnTo>
                      <a:pt x="1485" y="5"/>
                    </a:lnTo>
                    <a:lnTo>
                      <a:pt x="1517" y="7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626" y="2175"/>
                <a:ext cx="1429" cy="7"/>
              </a:xfrm>
              <a:custGeom>
                <a:avLst/>
                <a:gdLst>
                  <a:gd fmla="*/ 1429 w 1429" name="T0"/>
                  <a:gd fmla="*/ 7 h 7" name="T1"/>
                  <a:gd fmla="*/ 0 w 1429" name="T2"/>
                  <a:gd fmla="*/ 7 h 7" name="T3"/>
                  <a:gd fmla="*/ 13 w 1429" name="T4"/>
                  <a:gd fmla="*/ 6 h 7" name="T5"/>
                  <a:gd fmla="*/ 27 w 1429" name="T6"/>
                  <a:gd fmla="*/ 4 h 7" name="T7"/>
                  <a:gd fmla="*/ 40 w 1429" name="T8"/>
                  <a:gd fmla="*/ 2 h 7" name="T9"/>
                  <a:gd fmla="*/ 54 w 1429" name="T10"/>
                  <a:gd fmla="*/ 0 h 7" name="T11"/>
                  <a:gd fmla="*/ 1349 w 1429" name="T12"/>
                  <a:gd fmla="*/ 0 h 7" name="T13"/>
                  <a:gd fmla="*/ 1364 w 1429" name="T14"/>
                  <a:gd fmla="*/ 2 h 7" name="T15"/>
                  <a:gd fmla="*/ 1382 w 1429" name="T16"/>
                  <a:gd fmla="*/ 4 h 7" name="T17"/>
                  <a:gd fmla="*/ 1404 w 1429" name="T18"/>
                  <a:gd fmla="*/ 6 h 7" name="T19"/>
                  <a:gd fmla="*/ 1429 w 1429" name="T20"/>
                  <a:gd fmla="*/ 7 h 7" name="T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b="b" l="0" r="r" t="0"/>
                <a:pathLst>
                  <a:path h="7" w="1429">
                    <a:moveTo>
                      <a:pt x="1429" y="7"/>
                    </a:moveTo>
                    <a:lnTo>
                      <a:pt x="0" y="7"/>
                    </a:lnTo>
                    <a:lnTo>
                      <a:pt x="13" y="6"/>
                    </a:lnTo>
                    <a:lnTo>
                      <a:pt x="27" y="4"/>
                    </a:lnTo>
                    <a:lnTo>
                      <a:pt x="40" y="2"/>
                    </a:lnTo>
                    <a:lnTo>
                      <a:pt x="54" y="0"/>
                    </a:lnTo>
                    <a:lnTo>
                      <a:pt x="1349" y="0"/>
                    </a:lnTo>
                    <a:lnTo>
                      <a:pt x="1364" y="2"/>
                    </a:lnTo>
                    <a:lnTo>
                      <a:pt x="1382" y="4"/>
                    </a:lnTo>
                    <a:lnTo>
                      <a:pt x="1404" y="6"/>
                    </a:lnTo>
                    <a:lnTo>
                      <a:pt x="1429" y="7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652" y="2171"/>
                <a:ext cx="1355" cy="8"/>
              </a:xfrm>
              <a:custGeom>
                <a:avLst/>
                <a:gdLst>
                  <a:gd fmla="*/ 1355 w 1355" name="T0"/>
                  <a:gd fmla="*/ 8 h 8" name="T1"/>
                  <a:gd fmla="*/ 0 w 1355" name="T2"/>
                  <a:gd fmla="*/ 8 h 8" name="T3"/>
                  <a:gd fmla="*/ 14 w 1355" name="T4"/>
                  <a:gd fmla="*/ 6 h 8" name="T5"/>
                  <a:gd fmla="*/ 28 w 1355" name="T6"/>
                  <a:gd fmla="*/ 4 h 8" name="T7"/>
                  <a:gd fmla="*/ 43 w 1355" name="T8"/>
                  <a:gd fmla="*/ 2 h 8" name="T9"/>
                  <a:gd fmla="*/ 58 w 1355" name="T10"/>
                  <a:gd fmla="*/ 0 h 8" name="T11"/>
                  <a:gd fmla="*/ 1307 w 1355" name="T12"/>
                  <a:gd fmla="*/ 0 h 8" name="T13"/>
                  <a:gd fmla="*/ 1308 w 1355" name="T14"/>
                  <a:gd fmla="*/ 0 h 8" name="T15"/>
                  <a:gd fmla="*/ 1309 w 1355" name="T16"/>
                  <a:gd fmla="*/ 1 h 8" name="T17"/>
                  <a:gd fmla="*/ 1316 w 1355" name="T18"/>
                  <a:gd fmla="*/ 3 h 8" name="T19"/>
                  <a:gd fmla="*/ 1326 w 1355" name="T20"/>
                  <a:gd fmla="*/ 5 h 8" name="T21"/>
                  <a:gd fmla="*/ 1339 w 1355" name="T22"/>
                  <a:gd fmla="*/ 6 h 8" name="T23"/>
                  <a:gd fmla="*/ 1355 w 1355" name="T24"/>
                  <a:gd fmla="*/ 8 h 8" name="T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b="b" l="0" r="r" t="0"/>
                <a:pathLst>
                  <a:path h="8" w="1355">
                    <a:moveTo>
                      <a:pt x="1355" y="8"/>
                    </a:moveTo>
                    <a:lnTo>
                      <a:pt x="0" y="8"/>
                    </a:lnTo>
                    <a:lnTo>
                      <a:pt x="14" y="6"/>
                    </a:lnTo>
                    <a:lnTo>
                      <a:pt x="28" y="4"/>
                    </a:lnTo>
                    <a:lnTo>
                      <a:pt x="43" y="2"/>
                    </a:lnTo>
                    <a:lnTo>
                      <a:pt x="58" y="0"/>
                    </a:lnTo>
                    <a:lnTo>
                      <a:pt x="1307" y="0"/>
                    </a:lnTo>
                    <a:lnTo>
                      <a:pt x="1308" y="0"/>
                    </a:lnTo>
                    <a:lnTo>
                      <a:pt x="1309" y="1"/>
                    </a:lnTo>
                    <a:lnTo>
                      <a:pt x="1316" y="3"/>
                    </a:lnTo>
                    <a:lnTo>
                      <a:pt x="1326" y="5"/>
                    </a:lnTo>
                    <a:lnTo>
                      <a:pt x="1339" y="6"/>
                    </a:lnTo>
                    <a:lnTo>
                      <a:pt x="1355" y="8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680" y="2167"/>
                <a:ext cx="1295" cy="8"/>
              </a:xfrm>
              <a:custGeom>
                <a:avLst/>
                <a:gdLst>
                  <a:gd fmla="*/ 1295 w 1295" name="T0"/>
                  <a:gd fmla="*/ 8 h 8" name="T1"/>
                  <a:gd fmla="*/ 0 w 1295" name="T2"/>
                  <a:gd fmla="*/ 8 h 8" name="T3"/>
                  <a:gd fmla="*/ 15 w 1295" name="T4"/>
                  <a:gd fmla="*/ 6 h 8" name="T5"/>
                  <a:gd fmla="*/ 31 w 1295" name="T6"/>
                  <a:gd fmla="*/ 4 h 8" name="T7"/>
                  <a:gd fmla="*/ 47 w 1295" name="T8"/>
                  <a:gd fmla="*/ 2 h 8" name="T9"/>
                  <a:gd fmla="*/ 64 w 1295" name="T10"/>
                  <a:gd fmla="*/ 0 h 8" name="T11"/>
                  <a:gd fmla="*/ 1270 w 1295" name="T12"/>
                  <a:gd fmla="*/ 0 h 8" name="T13"/>
                  <a:gd fmla="*/ 1275 w 1295" name="T14"/>
                  <a:gd fmla="*/ 2 h 8" name="T15"/>
                  <a:gd fmla="*/ 1281 w 1295" name="T16"/>
                  <a:gd fmla="*/ 5 h 8" name="T17"/>
                  <a:gd fmla="*/ 1287 w 1295" name="T18"/>
                  <a:gd fmla="*/ 6 h 8" name="T19"/>
                  <a:gd fmla="*/ 1295 w 1295" name="T20"/>
                  <a:gd fmla="*/ 8 h 8" name="T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b="b" l="0" r="r" t="0"/>
                <a:pathLst>
                  <a:path h="8" w="1295">
                    <a:moveTo>
                      <a:pt x="1295" y="8"/>
                    </a:moveTo>
                    <a:lnTo>
                      <a:pt x="0" y="8"/>
                    </a:lnTo>
                    <a:lnTo>
                      <a:pt x="15" y="6"/>
                    </a:lnTo>
                    <a:lnTo>
                      <a:pt x="31" y="4"/>
                    </a:lnTo>
                    <a:lnTo>
                      <a:pt x="47" y="2"/>
                    </a:lnTo>
                    <a:lnTo>
                      <a:pt x="64" y="0"/>
                    </a:lnTo>
                    <a:lnTo>
                      <a:pt x="1270" y="0"/>
                    </a:lnTo>
                    <a:lnTo>
                      <a:pt x="1275" y="2"/>
                    </a:lnTo>
                    <a:lnTo>
                      <a:pt x="1281" y="5"/>
                    </a:lnTo>
                    <a:lnTo>
                      <a:pt x="1287" y="6"/>
                    </a:lnTo>
                    <a:lnTo>
                      <a:pt x="1295" y="8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710" y="2164"/>
                <a:ext cx="1249" cy="7"/>
              </a:xfrm>
              <a:custGeom>
                <a:avLst/>
                <a:gdLst>
                  <a:gd fmla="*/ 1249 w 1249" name="T0"/>
                  <a:gd fmla="*/ 7 h 7" name="T1"/>
                  <a:gd fmla="*/ 0 w 1249" name="T2"/>
                  <a:gd fmla="*/ 7 h 7" name="T3"/>
                  <a:gd fmla="*/ 13 w 1249" name="T4"/>
                  <a:gd fmla="*/ 5 h 7" name="T5"/>
                  <a:gd fmla="*/ 27 w 1249" name="T6"/>
                  <a:gd fmla="*/ 4 h 7" name="T7"/>
                  <a:gd fmla="*/ 40 w 1249" name="T8"/>
                  <a:gd fmla="*/ 2 h 7" name="T9"/>
                  <a:gd fmla="*/ 54 w 1249" name="T10"/>
                  <a:gd fmla="*/ 2 h 7" name="T11"/>
                  <a:gd fmla="*/ 62 w 1249" name="T12"/>
                  <a:gd fmla="*/ 1 h 7" name="T13"/>
                  <a:gd fmla="*/ 70 w 1249" name="T14"/>
                  <a:gd fmla="*/ 0 h 7" name="T15"/>
                  <a:gd fmla="*/ 1232 w 1249" name="T16"/>
                  <a:gd fmla="*/ 0 h 7" name="T17"/>
                  <a:gd fmla="*/ 1241 w 1249" name="T18"/>
                  <a:gd fmla="*/ 3 h 7" name="T19"/>
                  <a:gd fmla="*/ 1249 w 1249" name="T20"/>
                  <a:gd fmla="*/ 7 h 7" name="T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b="b" l="0" r="r" t="0"/>
                <a:pathLst>
                  <a:path h="7" w="1249">
                    <a:moveTo>
                      <a:pt x="1249" y="7"/>
                    </a:moveTo>
                    <a:lnTo>
                      <a:pt x="0" y="7"/>
                    </a:lnTo>
                    <a:lnTo>
                      <a:pt x="13" y="5"/>
                    </a:lnTo>
                    <a:lnTo>
                      <a:pt x="27" y="4"/>
                    </a:lnTo>
                    <a:lnTo>
                      <a:pt x="40" y="2"/>
                    </a:lnTo>
                    <a:lnTo>
                      <a:pt x="54" y="2"/>
                    </a:lnTo>
                    <a:lnTo>
                      <a:pt x="62" y="1"/>
                    </a:lnTo>
                    <a:lnTo>
                      <a:pt x="70" y="0"/>
                    </a:lnTo>
                    <a:lnTo>
                      <a:pt x="1232" y="0"/>
                    </a:lnTo>
                    <a:lnTo>
                      <a:pt x="1241" y="3"/>
                    </a:lnTo>
                    <a:lnTo>
                      <a:pt x="1249" y="7"/>
                    </a:lnTo>
                    <a:close/>
                  </a:path>
                </a:pathLst>
              </a:custGeom>
              <a:solidFill>
                <a:srgbClr val="CEC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744" y="2160"/>
                <a:ext cx="1206" cy="7"/>
              </a:xfrm>
              <a:custGeom>
                <a:avLst/>
                <a:gdLst>
                  <a:gd fmla="*/ 1206 w 1206" name="T0"/>
                  <a:gd fmla="*/ 7 h 7" name="T1"/>
                  <a:gd fmla="*/ 0 w 1206" name="T2"/>
                  <a:gd fmla="*/ 7 h 7" name="T3"/>
                  <a:gd fmla="*/ 10 w 1206" name="T4"/>
                  <a:gd fmla="*/ 6 h 7" name="T5"/>
                  <a:gd fmla="*/ 20 w 1206" name="T6"/>
                  <a:gd fmla="*/ 6 h 7" name="T7"/>
                  <a:gd fmla="*/ 30 w 1206" name="T8"/>
                  <a:gd fmla="*/ 5 h 7" name="T9"/>
                  <a:gd fmla="*/ 40 w 1206" name="T10"/>
                  <a:gd fmla="*/ 3 h 7" name="T11"/>
                  <a:gd fmla="*/ 50 w 1206" name="T12"/>
                  <a:gd fmla="*/ 2 h 7" name="T13"/>
                  <a:gd fmla="*/ 60 w 1206" name="T14"/>
                  <a:gd fmla="*/ 0 h 7" name="T15"/>
                  <a:gd fmla="*/ 1192 w 1206" name="T16"/>
                  <a:gd fmla="*/ 0 h 7" name="T17"/>
                  <a:gd fmla="*/ 1199 w 1206" name="T18"/>
                  <a:gd fmla="*/ 4 h 7" name="T19"/>
                  <a:gd fmla="*/ 1206 w 1206" name="T20"/>
                  <a:gd fmla="*/ 7 h 7" name="T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b="b" l="0" r="r" t="0"/>
                <a:pathLst>
                  <a:path h="7" w="1206">
                    <a:moveTo>
                      <a:pt x="1206" y="7"/>
                    </a:moveTo>
                    <a:lnTo>
                      <a:pt x="0" y="7"/>
                    </a:lnTo>
                    <a:lnTo>
                      <a:pt x="10" y="6"/>
                    </a:lnTo>
                    <a:lnTo>
                      <a:pt x="20" y="6"/>
                    </a:lnTo>
                    <a:lnTo>
                      <a:pt x="30" y="5"/>
                    </a:lnTo>
                    <a:lnTo>
                      <a:pt x="40" y="3"/>
                    </a:lnTo>
                    <a:lnTo>
                      <a:pt x="50" y="2"/>
                    </a:lnTo>
                    <a:lnTo>
                      <a:pt x="60" y="0"/>
                    </a:lnTo>
                    <a:lnTo>
                      <a:pt x="1192" y="0"/>
                    </a:lnTo>
                    <a:lnTo>
                      <a:pt x="1199" y="4"/>
                    </a:lnTo>
                    <a:lnTo>
                      <a:pt x="1206" y="7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780" y="2156"/>
                <a:ext cx="1162" cy="8"/>
              </a:xfrm>
              <a:custGeom>
                <a:avLst/>
                <a:gdLst>
                  <a:gd fmla="*/ 1162 w 1162" name="T0"/>
                  <a:gd fmla="*/ 8 h 8" name="T1"/>
                  <a:gd fmla="*/ 0 w 1162" name="T2"/>
                  <a:gd fmla="*/ 8 h 8" name="T3"/>
                  <a:gd fmla="*/ 10 w 1162" name="T4"/>
                  <a:gd fmla="*/ 6 h 8" name="T5"/>
                  <a:gd fmla="*/ 21 w 1162" name="T6"/>
                  <a:gd fmla="*/ 4 h 8" name="T7"/>
                  <a:gd fmla="*/ 31 w 1162" name="T8"/>
                  <a:gd fmla="*/ 2 h 8" name="T9"/>
                  <a:gd fmla="*/ 42 w 1162" name="T10"/>
                  <a:gd fmla="*/ 0 h 8" name="T11"/>
                  <a:gd fmla="*/ 1151 w 1162" name="T12"/>
                  <a:gd fmla="*/ 0 h 8" name="T13"/>
                  <a:gd fmla="*/ 1156 w 1162" name="T14"/>
                  <a:gd fmla="*/ 4 h 8" name="T15"/>
                  <a:gd fmla="*/ 1162 w 1162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1162">
                    <a:moveTo>
                      <a:pt x="1162" y="8"/>
                    </a:moveTo>
                    <a:lnTo>
                      <a:pt x="0" y="8"/>
                    </a:lnTo>
                    <a:lnTo>
                      <a:pt x="10" y="6"/>
                    </a:lnTo>
                    <a:lnTo>
                      <a:pt x="21" y="4"/>
                    </a:lnTo>
                    <a:lnTo>
                      <a:pt x="31" y="2"/>
                    </a:lnTo>
                    <a:lnTo>
                      <a:pt x="42" y="0"/>
                    </a:lnTo>
                    <a:lnTo>
                      <a:pt x="1151" y="0"/>
                    </a:lnTo>
                    <a:lnTo>
                      <a:pt x="1156" y="4"/>
                    </a:lnTo>
                    <a:lnTo>
                      <a:pt x="1162" y="8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804" y="2151"/>
                <a:ext cx="1132" cy="9"/>
              </a:xfrm>
              <a:custGeom>
                <a:avLst/>
                <a:gdLst>
                  <a:gd fmla="*/ 1132 w 1132" name="T0"/>
                  <a:gd fmla="*/ 9 h 9" name="T1"/>
                  <a:gd fmla="*/ 0 w 1132" name="T2"/>
                  <a:gd fmla="*/ 9 h 9" name="T3"/>
                  <a:gd fmla="*/ 8 w 1132" name="T4"/>
                  <a:gd fmla="*/ 7 h 9" name="T5"/>
                  <a:gd fmla="*/ 17 w 1132" name="T6"/>
                  <a:gd fmla="*/ 5 h 9" name="T7"/>
                  <a:gd fmla="*/ 24 w 1132" name="T8"/>
                  <a:gd fmla="*/ 3 h 9" name="T9"/>
                  <a:gd fmla="*/ 33 w 1132" name="T10"/>
                  <a:gd fmla="*/ 0 h 9" name="T11"/>
                  <a:gd fmla="*/ 1122 w 1132" name="T12"/>
                  <a:gd fmla="*/ 0 h 9" name="T13"/>
                  <a:gd fmla="*/ 1127 w 1132" name="T14"/>
                  <a:gd fmla="*/ 5 h 9" name="T15"/>
                  <a:gd fmla="*/ 1132 w 1132" name="T16"/>
                  <a:gd fmla="*/ 9 h 9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9" w="1132">
                    <a:moveTo>
                      <a:pt x="1132" y="9"/>
                    </a:moveTo>
                    <a:lnTo>
                      <a:pt x="0" y="9"/>
                    </a:lnTo>
                    <a:lnTo>
                      <a:pt x="8" y="7"/>
                    </a:lnTo>
                    <a:lnTo>
                      <a:pt x="17" y="5"/>
                    </a:lnTo>
                    <a:lnTo>
                      <a:pt x="24" y="3"/>
                    </a:lnTo>
                    <a:lnTo>
                      <a:pt x="33" y="0"/>
                    </a:lnTo>
                    <a:lnTo>
                      <a:pt x="1122" y="0"/>
                    </a:lnTo>
                    <a:lnTo>
                      <a:pt x="1127" y="5"/>
                    </a:lnTo>
                    <a:lnTo>
                      <a:pt x="1132" y="9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822" y="2148"/>
                <a:ext cx="1109" cy="8"/>
              </a:xfrm>
              <a:custGeom>
                <a:avLst/>
                <a:gdLst>
                  <a:gd fmla="*/ 1109 w 1109" name="T0"/>
                  <a:gd fmla="*/ 8 h 8" name="T1"/>
                  <a:gd fmla="*/ 0 w 1109" name="T2"/>
                  <a:gd fmla="*/ 8 h 8" name="T3"/>
                  <a:gd fmla="*/ 7 w 1109" name="T4"/>
                  <a:gd fmla="*/ 6 h 8" name="T5"/>
                  <a:gd fmla="*/ 14 w 1109" name="T6"/>
                  <a:gd fmla="*/ 4 h 8" name="T7"/>
                  <a:gd fmla="*/ 21 w 1109" name="T8"/>
                  <a:gd fmla="*/ 2 h 8" name="T9"/>
                  <a:gd fmla="*/ 28 w 1109" name="T10"/>
                  <a:gd fmla="*/ 0 h 8" name="T11"/>
                  <a:gd fmla="*/ 1099 w 1109" name="T12"/>
                  <a:gd fmla="*/ 0 h 8" name="T13"/>
                  <a:gd fmla="*/ 1104 w 1109" name="T14"/>
                  <a:gd fmla="*/ 4 h 8" name="T15"/>
                  <a:gd fmla="*/ 1109 w 1109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1109">
                    <a:moveTo>
                      <a:pt x="1109" y="8"/>
                    </a:moveTo>
                    <a:lnTo>
                      <a:pt x="0" y="8"/>
                    </a:lnTo>
                    <a:lnTo>
                      <a:pt x="7" y="6"/>
                    </a:lnTo>
                    <a:lnTo>
                      <a:pt x="14" y="4"/>
                    </a:lnTo>
                    <a:lnTo>
                      <a:pt x="21" y="2"/>
                    </a:lnTo>
                    <a:lnTo>
                      <a:pt x="28" y="0"/>
                    </a:lnTo>
                    <a:lnTo>
                      <a:pt x="1099" y="0"/>
                    </a:lnTo>
                    <a:lnTo>
                      <a:pt x="1104" y="4"/>
                    </a:lnTo>
                    <a:lnTo>
                      <a:pt x="1109" y="8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837" y="2144"/>
                <a:ext cx="1089" cy="7"/>
              </a:xfrm>
              <a:custGeom>
                <a:avLst/>
                <a:gdLst>
                  <a:gd fmla="*/ 1089 w 1089" name="T0"/>
                  <a:gd fmla="*/ 7 h 7" name="T1"/>
                  <a:gd fmla="*/ 0 w 1089" name="T2"/>
                  <a:gd fmla="*/ 7 h 7" name="T3"/>
                  <a:gd fmla="*/ 13 w 1089" name="T4"/>
                  <a:gd fmla="*/ 5 h 7" name="T5"/>
                  <a:gd fmla="*/ 25 w 1089" name="T6"/>
                  <a:gd fmla="*/ 0 h 7" name="T7"/>
                  <a:gd fmla="*/ 1081 w 1089" name="T8"/>
                  <a:gd fmla="*/ 0 h 7" name="T9"/>
                  <a:gd fmla="*/ 1085 w 1089" name="T10"/>
                  <a:gd fmla="*/ 4 h 7" name="T11"/>
                  <a:gd fmla="*/ 1089 w 1089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1089">
                    <a:moveTo>
                      <a:pt x="1089" y="7"/>
                    </a:moveTo>
                    <a:lnTo>
                      <a:pt x="0" y="7"/>
                    </a:lnTo>
                    <a:lnTo>
                      <a:pt x="13" y="5"/>
                    </a:lnTo>
                    <a:lnTo>
                      <a:pt x="25" y="0"/>
                    </a:lnTo>
                    <a:lnTo>
                      <a:pt x="1081" y="0"/>
                    </a:lnTo>
                    <a:lnTo>
                      <a:pt x="1085" y="4"/>
                    </a:lnTo>
                    <a:lnTo>
                      <a:pt x="1089" y="7"/>
                    </a:lnTo>
                    <a:close/>
                  </a:path>
                </a:pathLst>
              </a:custGeom>
              <a:solidFill>
                <a:srgbClr val="CEC8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850" y="2140"/>
                <a:ext cx="1071" cy="8"/>
              </a:xfrm>
              <a:custGeom>
                <a:avLst/>
                <a:gdLst>
                  <a:gd fmla="*/ 1071 w 1071" name="T0"/>
                  <a:gd fmla="*/ 8 h 8" name="T1"/>
                  <a:gd fmla="*/ 0 w 1071" name="T2"/>
                  <a:gd fmla="*/ 8 h 8" name="T3"/>
                  <a:gd fmla="*/ 12 w 1071" name="T4"/>
                  <a:gd fmla="*/ 4 h 8" name="T5"/>
                  <a:gd fmla="*/ 23 w 1071" name="T6"/>
                  <a:gd fmla="*/ 0 h 8" name="T7"/>
                  <a:gd fmla="*/ 1065 w 1071" name="T8"/>
                  <a:gd fmla="*/ 0 h 8" name="T9"/>
                  <a:gd fmla="*/ 1068 w 1071" name="T10"/>
                  <a:gd fmla="*/ 4 h 8" name="T11"/>
                  <a:gd fmla="*/ 1071 w 107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1071">
                    <a:moveTo>
                      <a:pt x="1071" y="8"/>
                    </a:moveTo>
                    <a:lnTo>
                      <a:pt x="0" y="8"/>
                    </a:lnTo>
                    <a:lnTo>
                      <a:pt x="12" y="4"/>
                    </a:lnTo>
                    <a:lnTo>
                      <a:pt x="23" y="0"/>
                    </a:lnTo>
                    <a:lnTo>
                      <a:pt x="1065" y="0"/>
                    </a:lnTo>
                    <a:lnTo>
                      <a:pt x="1068" y="4"/>
                    </a:lnTo>
                    <a:lnTo>
                      <a:pt x="1071" y="8"/>
                    </a:lnTo>
                    <a:close/>
                  </a:path>
                </a:pathLst>
              </a:custGeom>
              <a:solidFill>
                <a:srgbClr val="CE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862" y="2136"/>
                <a:ext cx="1056" cy="8"/>
              </a:xfrm>
              <a:custGeom>
                <a:avLst/>
                <a:gdLst>
                  <a:gd fmla="*/ 1056 w 1056" name="T0"/>
                  <a:gd fmla="*/ 8 h 8" name="T1"/>
                  <a:gd fmla="*/ 0 w 1056" name="T2"/>
                  <a:gd fmla="*/ 8 h 8" name="T3"/>
                  <a:gd fmla="*/ 11 w 1056" name="T4"/>
                  <a:gd fmla="*/ 4 h 8" name="T5"/>
                  <a:gd fmla="*/ 22 w 1056" name="T6"/>
                  <a:gd fmla="*/ 0 h 8" name="T7"/>
                  <a:gd fmla="*/ 1049 w 1056" name="T8"/>
                  <a:gd fmla="*/ 0 h 8" name="T9"/>
                  <a:gd fmla="*/ 1053 w 1056" name="T10"/>
                  <a:gd fmla="*/ 4 h 8" name="T11"/>
                  <a:gd fmla="*/ 1056 w 1056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1056">
                    <a:moveTo>
                      <a:pt x="1056" y="8"/>
                    </a:moveTo>
                    <a:lnTo>
                      <a:pt x="0" y="8"/>
                    </a:lnTo>
                    <a:lnTo>
                      <a:pt x="11" y="4"/>
                    </a:lnTo>
                    <a:lnTo>
                      <a:pt x="22" y="0"/>
                    </a:lnTo>
                    <a:lnTo>
                      <a:pt x="1049" y="0"/>
                    </a:lnTo>
                    <a:lnTo>
                      <a:pt x="1053" y="4"/>
                    </a:lnTo>
                    <a:lnTo>
                      <a:pt x="1056" y="8"/>
                    </a:lnTo>
                    <a:close/>
                  </a:path>
                </a:pathLst>
              </a:custGeom>
              <a:solidFill>
                <a:srgbClr val="CE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873" y="2133"/>
                <a:ext cx="1042" cy="7"/>
              </a:xfrm>
              <a:custGeom>
                <a:avLst/>
                <a:gdLst>
                  <a:gd fmla="*/ 1042 w 1042" name="T0"/>
                  <a:gd fmla="*/ 7 h 7" name="T1"/>
                  <a:gd fmla="*/ 0 w 1042" name="T2"/>
                  <a:gd fmla="*/ 7 h 7" name="T3"/>
                  <a:gd fmla="*/ 11 w 1042" name="T4"/>
                  <a:gd fmla="*/ 3 h 7" name="T5"/>
                  <a:gd fmla="*/ 21 w 1042" name="T6"/>
                  <a:gd fmla="*/ 0 h 7" name="T7"/>
                  <a:gd fmla="*/ 1035 w 1042" name="T8"/>
                  <a:gd fmla="*/ 0 h 7" name="T9"/>
                  <a:gd fmla="*/ 1038 w 1042" name="T10"/>
                  <a:gd fmla="*/ 3 h 7" name="T11"/>
                  <a:gd fmla="*/ 1042 w 104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1042">
                    <a:moveTo>
                      <a:pt x="1042" y="7"/>
                    </a:moveTo>
                    <a:lnTo>
                      <a:pt x="0" y="7"/>
                    </a:lnTo>
                    <a:lnTo>
                      <a:pt x="11" y="3"/>
                    </a:lnTo>
                    <a:lnTo>
                      <a:pt x="21" y="0"/>
                    </a:lnTo>
                    <a:lnTo>
                      <a:pt x="1035" y="0"/>
                    </a:lnTo>
                    <a:lnTo>
                      <a:pt x="1038" y="3"/>
                    </a:lnTo>
                    <a:lnTo>
                      <a:pt x="1042" y="7"/>
                    </a:lnTo>
                    <a:close/>
                  </a:path>
                </a:pathLst>
              </a:custGeom>
              <a:solidFill>
                <a:srgbClr val="CE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884" y="2129"/>
                <a:ext cx="1027" cy="7"/>
              </a:xfrm>
              <a:custGeom>
                <a:avLst/>
                <a:gdLst>
                  <a:gd fmla="*/ 1027 w 1027" name="T0"/>
                  <a:gd fmla="*/ 7 h 7" name="T1"/>
                  <a:gd fmla="*/ 0 w 1027" name="T2"/>
                  <a:gd fmla="*/ 7 h 7" name="T3"/>
                  <a:gd fmla="*/ 9 w 1027" name="T4"/>
                  <a:gd fmla="*/ 4 h 7" name="T5"/>
                  <a:gd fmla="*/ 20 w 1027" name="T6"/>
                  <a:gd fmla="*/ 0 h 7" name="T7"/>
                  <a:gd fmla="*/ 1021 w 1027" name="T8"/>
                  <a:gd fmla="*/ 0 h 7" name="T9"/>
                  <a:gd fmla="*/ 1024 w 1027" name="T10"/>
                  <a:gd fmla="*/ 4 h 7" name="T11"/>
                  <a:gd fmla="*/ 1027 w 102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1027">
                    <a:moveTo>
                      <a:pt x="1027" y="7"/>
                    </a:moveTo>
                    <a:lnTo>
                      <a:pt x="0" y="7"/>
                    </a:lnTo>
                    <a:lnTo>
                      <a:pt x="9" y="4"/>
                    </a:lnTo>
                    <a:lnTo>
                      <a:pt x="20" y="0"/>
                    </a:lnTo>
                    <a:lnTo>
                      <a:pt x="1021" y="0"/>
                    </a:lnTo>
                    <a:lnTo>
                      <a:pt x="1024" y="4"/>
                    </a:lnTo>
                    <a:lnTo>
                      <a:pt x="1027" y="7"/>
                    </a:lnTo>
                    <a:close/>
                  </a:path>
                </a:pathLst>
              </a:custGeom>
              <a:solidFill>
                <a:srgbClr val="CFC7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894" y="2125"/>
                <a:ext cx="1014" cy="8"/>
              </a:xfrm>
              <a:custGeom>
                <a:avLst/>
                <a:gdLst>
                  <a:gd fmla="*/ 1014 w 1014" name="T0"/>
                  <a:gd fmla="*/ 8 h 8" name="T1"/>
                  <a:gd fmla="*/ 0 w 1014" name="T2"/>
                  <a:gd fmla="*/ 8 h 8" name="T3"/>
                  <a:gd fmla="*/ 9 w 1014" name="T4"/>
                  <a:gd fmla="*/ 4 h 8" name="T5"/>
                  <a:gd fmla="*/ 18 w 1014" name="T6"/>
                  <a:gd fmla="*/ 0 h 8" name="T7"/>
                  <a:gd fmla="*/ 1008 w 1014" name="T8"/>
                  <a:gd fmla="*/ 0 h 8" name="T9"/>
                  <a:gd fmla="*/ 1011 w 1014" name="T10"/>
                  <a:gd fmla="*/ 4 h 8" name="T11"/>
                  <a:gd fmla="*/ 1014 w 101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1014">
                    <a:moveTo>
                      <a:pt x="1014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8" y="0"/>
                    </a:lnTo>
                    <a:lnTo>
                      <a:pt x="1008" y="0"/>
                    </a:lnTo>
                    <a:lnTo>
                      <a:pt x="1011" y="4"/>
                    </a:lnTo>
                    <a:lnTo>
                      <a:pt x="1014" y="8"/>
                    </a:lnTo>
                    <a:close/>
                  </a:path>
                </a:pathLst>
              </a:custGeom>
              <a:solidFill>
                <a:srgbClr val="CF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904" y="2121"/>
                <a:ext cx="1001" cy="8"/>
              </a:xfrm>
              <a:custGeom>
                <a:avLst/>
                <a:gdLst>
                  <a:gd fmla="*/ 1001 w 1001" name="T0"/>
                  <a:gd fmla="*/ 8 h 8" name="T1"/>
                  <a:gd fmla="*/ 0 w 1001" name="T2"/>
                  <a:gd fmla="*/ 8 h 8" name="T3"/>
                  <a:gd fmla="*/ 8 w 1001" name="T4"/>
                  <a:gd fmla="*/ 4 h 8" name="T5"/>
                  <a:gd fmla="*/ 17 w 1001" name="T6"/>
                  <a:gd fmla="*/ 0 h 8" name="T7"/>
                  <a:gd fmla="*/ 997 w 1001" name="T8"/>
                  <a:gd fmla="*/ 0 h 8" name="T9"/>
                  <a:gd fmla="*/ 998 w 1001" name="T10"/>
                  <a:gd fmla="*/ 4 h 8" name="T11"/>
                  <a:gd fmla="*/ 1001 w 100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1001">
                    <a:moveTo>
                      <a:pt x="1001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7" y="0"/>
                    </a:lnTo>
                    <a:lnTo>
                      <a:pt x="997" y="0"/>
                    </a:lnTo>
                    <a:lnTo>
                      <a:pt x="998" y="4"/>
                    </a:lnTo>
                    <a:lnTo>
                      <a:pt x="1001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2" name="Freeform 62"/>
              <p:cNvSpPr>
                <a:spLocks/>
              </p:cNvSpPr>
              <p:nvPr/>
            </p:nvSpPr>
            <p:spPr bwMode="auto">
              <a:xfrm>
                <a:off x="912" y="2117"/>
                <a:ext cx="990" cy="8"/>
              </a:xfrm>
              <a:custGeom>
                <a:avLst/>
                <a:gdLst>
                  <a:gd fmla="*/ 990 w 990" name="T0"/>
                  <a:gd fmla="*/ 8 h 8" name="T1"/>
                  <a:gd fmla="*/ 0 w 990" name="T2"/>
                  <a:gd fmla="*/ 8 h 8" name="T3"/>
                  <a:gd fmla="*/ 9 w 990" name="T4"/>
                  <a:gd fmla="*/ 4 h 8" name="T5"/>
                  <a:gd fmla="*/ 17 w 990" name="T6"/>
                  <a:gd fmla="*/ 0 h 8" name="T7"/>
                  <a:gd fmla="*/ 986 w 990" name="T8"/>
                  <a:gd fmla="*/ 0 h 8" name="T9"/>
                  <a:gd fmla="*/ 989 w 990" name="T10"/>
                  <a:gd fmla="*/ 4 h 8" name="T11"/>
                  <a:gd fmla="*/ 990 w 99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90">
                    <a:moveTo>
                      <a:pt x="99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7" y="0"/>
                    </a:lnTo>
                    <a:lnTo>
                      <a:pt x="986" y="0"/>
                    </a:lnTo>
                    <a:lnTo>
                      <a:pt x="989" y="4"/>
                    </a:lnTo>
                    <a:lnTo>
                      <a:pt x="990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3" name="Freeform 63"/>
              <p:cNvSpPr>
                <a:spLocks/>
              </p:cNvSpPr>
              <p:nvPr/>
            </p:nvSpPr>
            <p:spPr bwMode="auto">
              <a:xfrm>
                <a:off x="921" y="2113"/>
                <a:ext cx="980" cy="8"/>
              </a:xfrm>
              <a:custGeom>
                <a:avLst/>
                <a:gdLst>
                  <a:gd fmla="*/ 980 w 980" name="T0"/>
                  <a:gd fmla="*/ 8 h 8" name="T1"/>
                  <a:gd fmla="*/ 0 w 980" name="T2"/>
                  <a:gd fmla="*/ 8 h 8" name="T3"/>
                  <a:gd fmla="*/ 8 w 980" name="T4"/>
                  <a:gd fmla="*/ 4 h 8" name="T5"/>
                  <a:gd fmla="*/ 16 w 980" name="T6"/>
                  <a:gd fmla="*/ 0 h 8" name="T7"/>
                  <a:gd fmla="*/ 975 w 980" name="T8"/>
                  <a:gd fmla="*/ 0 h 8" name="T9"/>
                  <a:gd fmla="*/ 977 w 980" name="T10"/>
                  <a:gd fmla="*/ 4 h 8" name="T11"/>
                  <a:gd fmla="*/ 980 w 98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80">
                    <a:moveTo>
                      <a:pt x="980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6" y="0"/>
                    </a:lnTo>
                    <a:lnTo>
                      <a:pt x="975" y="0"/>
                    </a:lnTo>
                    <a:lnTo>
                      <a:pt x="977" y="4"/>
                    </a:lnTo>
                    <a:lnTo>
                      <a:pt x="980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6" name="Freeform 64"/>
              <p:cNvSpPr>
                <a:spLocks/>
              </p:cNvSpPr>
              <p:nvPr/>
            </p:nvSpPr>
            <p:spPr bwMode="auto">
              <a:xfrm>
                <a:off x="929" y="2109"/>
                <a:ext cx="969" cy="8"/>
              </a:xfrm>
              <a:custGeom>
                <a:avLst/>
                <a:gdLst>
                  <a:gd fmla="*/ 969 w 969" name="T0"/>
                  <a:gd fmla="*/ 8 h 8" name="T1"/>
                  <a:gd fmla="*/ 0 w 969" name="T2"/>
                  <a:gd fmla="*/ 8 h 8" name="T3"/>
                  <a:gd fmla="*/ 8 w 969" name="T4"/>
                  <a:gd fmla="*/ 5 h 8" name="T5"/>
                  <a:gd fmla="*/ 15 w 969" name="T6"/>
                  <a:gd fmla="*/ 0 h 8" name="T7"/>
                  <a:gd fmla="*/ 965 w 969" name="T8"/>
                  <a:gd fmla="*/ 0 h 8" name="T9"/>
                  <a:gd fmla="*/ 967 w 969" name="T10"/>
                  <a:gd fmla="*/ 5 h 8" name="T11"/>
                  <a:gd fmla="*/ 969 w 96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69">
                    <a:moveTo>
                      <a:pt x="969" y="8"/>
                    </a:moveTo>
                    <a:lnTo>
                      <a:pt x="0" y="8"/>
                    </a:lnTo>
                    <a:lnTo>
                      <a:pt x="8" y="5"/>
                    </a:lnTo>
                    <a:lnTo>
                      <a:pt x="15" y="0"/>
                    </a:lnTo>
                    <a:lnTo>
                      <a:pt x="965" y="0"/>
                    </a:lnTo>
                    <a:lnTo>
                      <a:pt x="967" y="5"/>
                    </a:lnTo>
                    <a:lnTo>
                      <a:pt x="969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7" name="Freeform 65"/>
              <p:cNvSpPr>
                <a:spLocks/>
              </p:cNvSpPr>
              <p:nvPr/>
            </p:nvSpPr>
            <p:spPr bwMode="auto">
              <a:xfrm>
                <a:off x="937" y="2105"/>
                <a:ext cx="959" cy="8"/>
              </a:xfrm>
              <a:custGeom>
                <a:avLst/>
                <a:gdLst>
                  <a:gd fmla="*/ 959 w 959" name="T0"/>
                  <a:gd fmla="*/ 8 h 8" name="T1"/>
                  <a:gd fmla="*/ 0 w 959" name="T2"/>
                  <a:gd fmla="*/ 8 h 8" name="T3"/>
                  <a:gd fmla="*/ 7 w 959" name="T4"/>
                  <a:gd fmla="*/ 4 h 8" name="T5"/>
                  <a:gd fmla="*/ 15 w 959" name="T6"/>
                  <a:gd fmla="*/ 0 h 8" name="T7"/>
                  <a:gd fmla="*/ 955 w 959" name="T8"/>
                  <a:gd fmla="*/ 0 h 8" name="T9"/>
                  <a:gd fmla="*/ 957 w 959" name="T10"/>
                  <a:gd fmla="*/ 4 h 8" name="T11"/>
                  <a:gd fmla="*/ 959 w 95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59">
                    <a:moveTo>
                      <a:pt x="959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5" y="0"/>
                    </a:lnTo>
                    <a:lnTo>
                      <a:pt x="955" y="0"/>
                    </a:lnTo>
                    <a:lnTo>
                      <a:pt x="957" y="4"/>
                    </a:lnTo>
                    <a:lnTo>
                      <a:pt x="959" y="8"/>
                    </a:lnTo>
                    <a:close/>
                  </a:path>
                </a:pathLst>
              </a:custGeom>
              <a:solidFill>
                <a:srgbClr val="CFC7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8" name="Freeform 66"/>
              <p:cNvSpPr>
                <a:spLocks/>
              </p:cNvSpPr>
              <p:nvPr/>
            </p:nvSpPr>
            <p:spPr bwMode="auto">
              <a:xfrm>
                <a:off x="944" y="2101"/>
                <a:ext cx="950" cy="8"/>
              </a:xfrm>
              <a:custGeom>
                <a:avLst/>
                <a:gdLst>
                  <a:gd fmla="*/ 950 w 950" name="T0"/>
                  <a:gd fmla="*/ 8 h 8" name="T1"/>
                  <a:gd fmla="*/ 0 w 950" name="T2"/>
                  <a:gd fmla="*/ 8 h 8" name="T3"/>
                  <a:gd fmla="*/ 8 w 950" name="T4"/>
                  <a:gd fmla="*/ 4 h 8" name="T5"/>
                  <a:gd fmla="*/ 15 w 950" name="T6"/>
                  <a:gd fmla="*/ 0 h 8" name="T7"/>
                  <a:gd fmla="*/ 946 w 950" name="T8"/>
                  <a:gd fmla="*/ 0 h 8" name="T9"/>
                  <a:gd fmla="*/ 948 w 950" name="T10"/>
                  <a:gd fmla="*/ 4 h 8" name="T11"/>
                  <a:gd fmla="*/ 950 w 95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50">
                    <a:moveTo>
                      <a:pt x="950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5" y="0"/>
                    </a:lnTo>
                    <a:lnTo>
                      <a:pt x="946" y="0"/>
                    </a:lnTo>
                    <a:lnTo>
                      <a:pt x="948" y="4"/>
                    </a:lnTo>
                    <a:lnTo>
                      <a:pt x="950" y="8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9" name="Freeform 67"/>
              <p:cNvSpPr>
                <a:spLocks/>
              </p:cNvSpPr>
              <p:nvPr/>
            </p:nvSpPr>
            <p:spPr bwMode="auto">
              <a:xfrm>
                <a:off x="952" y="2098"/>
                <a:ext cx="940" cy="7"/>
              </a:xfrm>
              <a:custGeom>
                <a:avLst/>
                <a:gdLst>
                  <a:gd fmla="*/ 940 w 940" name="T0"/>
                  <a:gd fmla="*/ 7 h 7" name="T1"/>
                  <a:gd fmla="*/ 0 w 940" name="T2"/>
                  <a:gd fmla="*/ 7 h 7" name="T3"/>
                  <a:gd fmla="*/ 7 w 940" name="T4"/>
                  <a:gd fmla="*/ 3 h 7" name="T5"/>
                  <a:gd fmla="*/ 15 w 940" name="T6"/>
                  <a:gd fmla="*/ 0 h 7" name="T7"/>
                  <a:gd fmla="*/ 936 w 940" name="T8"/>
                  <a:gd fmla="*/ 0 h 7" name="T9"/>
                  <a:gd fmla="*/ 938 w 940" name="T10"/>
                  <a:gd fmla="*/ 3 h 7" name="T11"/>
                  <a:gd fmla="*/ 940 w 940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940">
                    <a:moveTo>
                      <a:pt x="940" y="7"/>
                    </a:moveTo>
                    <a:lnTo>
                      <a:pt x="0" y="7"/>
                    </a:lnTo>
                    <a:lnTo>
                      <a:pt x="7" y="3"/>
                    </a:lnTo>
                    <a:lnTo>
                      <a:pt x="15" y="0"/>
                    </a:lnTo>
                    <a:lnTo>
                      <a:pt x="936" y="0"/>
                    </a:lnTo>
                    <a:lnTo>
                      <a:pt x="938" y="3"/>
                    </a:lnTo>
                    <a:lnTo>
                      <a:pt x="940" y="7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0" name="Freeform 68"/>
              <p:cNvSpPr>
                <a:spLocks/>
              </p:cNvSpPr>
              <p:nvPr/>
            </p:nvSpPr>
            <p:spPr bwMode="auto">
              <a:xfrm>
                <a:off x="959" y="2094"/>
                <a:ext cx="931" cy="7"/>
              </a:xfrm>
              <a:custGeom>
                <a:avLst/>
                <a:gdLst>
                  <a:gd fmla="*/ 931 w 931" name="T0"/>
                  <a:gd fmla="*/ 7 h 7" name="T1"/>
                  <a:gd fmla="*/ 0 w 931" name="T2"/>
                  <a:gd fmla="*/ 7 h 7" name="T3"/>
                  <a:gd fmla="*/ 7 w 931" name="T4"/>
                  <a:gd fmla="*/ 4 h 7" name="T5"/>
                  <a:gd fmla="*/ 14 w 931" name="T6"/>
                  <a:gd fmla="*/ 0 h 7" name="T7"/>
                  <a:gd fmla="*/ 927 w 931" name="T8"/>
                  <a:gd fmla="*/ 0 h 7" name="T9"/>
                  <a:gd fmla="*/ 929 w 931" name="T10"/>
                  <a:gd fmla="*/ 4 h 7" name="T11"/>
                  <a:gd fmla="*/ 931 w 931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931">
                    <a:moveTo>
                      <a:pt x="931" y="7"/>
                    </a:moveTo>
                    <a:lnTo>
                      <a:pt x="0" y="7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927" y="0"/>
                    </a:lnTo>
                    <a:lnTo>
                      <a:pt x="929" y="4"/>
                    </a:lnTo>
                    <a:lnTo>
                      <a:pt x="931" y="7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1" name="Freeform 69"/>
              <p:cNvSpPr>
                <a:spLocks/>
              </p:cNvSpPr>
              <p:nvPr/>
            </p:nvSpPr>
            <p:spPr bwMode="auto">
              <a:xfrm>
                <a:off x="967" y="2090"/>
                <a:ext cx="921" cy="8"/>
              </a:xfrm>
              <a:custGeom>
                <a:avLst/>
                <a:gdLst>
                  <a:gd fmla="*/ 921 w 921" name="T0"/>
                  <a:gd fmla="*/ 8 h 8" name="T1"/>
                  <a:gd fmla="*/ 0 w 921" name="T2"/>
                  <a:gd fmla="*/ 8 h 8" name="T3"/>
                  <a:gd fmla="*/ 6 w 921" name="T4"/>
                  <a:gd fmla="*/ 4 h 8" name="T5"/>
                  <a:gd fmla="*/ 13 w 921" name="T6"/>
                  <a:gd fmla="*/ 0 h 8" name="T7"/>
                  <a:gd fmla="*/ 918 w 921" name="T8"/>
                  <a:gd fmla="*/ 0 h 8" name="T9"/>
                  <a:gd fmla="*/ 919 w 921" name="T10"/>
                  <a:gd fmla="*/ 4 h 8" name="T11"/>
                  <a:gd fmla="*/ 921 w 92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21">
                    <a:moveTo>
                      <a:pt x="921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3" y="0"/>
                    </a:lnTo>
                    <a:lnTo>
                      <a:pt x="918" y="0"/>
                    </a:lnTo>
                    <a:lnTo>
                      <a:pt x="919" y="4"/>
                    </a:lnTo>
                    <a:lnTo>
                      <a:pt x="921" y="8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2" name="Freeform 70"/>
              <p:cNvSpPr>
                <a:spLocks/>
              </p:cNvSpPr>
              <p:nvPr/>
            </p:nvSpPr>
            <p:spPr bwMode="auto">
              <a:xfrm>
                <a:off x="973" y="2086"/>
                <a:ext cx="913" cy="8"/>
              </a:xfrm>
              <a:custGeom>
                <a:avLst/>
                <a:gdLst>
                  <a:gd fmla="*/ 913 w 913" name="T0"/>
                  <a:gd fmla="*/ 8 h 8" name="T1"/>
                  <a:gd fmla="*/ 0 w 913" name="T2"/>
                  <a:gd fmla="*/ 8 h 8" name="T3"/>
                  <a:gd fmla="*/ 7 w 913" name="T4"/>
                  <a:gd fmla="*/ 4 h 8" name="T5"/>
                  <a:gd fmla="*/ 14 w 913" name="T6"/>
                  <a:gd fmla="*/ 0 h 8" name="T7"/>
                  <a:gd fmla="*/ 911 w 913" name="T8"/>
                  <a:gd fmla="*/ 0 h 8" name="T9"/>
                  <a:gd fmla="*/ 912 w 913" name="T10"/>
                  <a:gd fmla="*/ 4 h 8" name="T11"/>
                  <a:gd fmla="*/ 913 w 913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913">
                    <a:moveTo>
                      <a:pt x="913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911" y="0"/>
                    </a:lnTo>
                    <a:lnTo>
                      <a:pt x="912" y="4"/>
                    </a:lnTo>
                    <a:lnTo>
                      <a:pt x="913" y="8"/>
                    </a:lnTo>
                    <a:close/>
                  </a:path>
                </a:pathLst>
              </a:custGeom>
              <a:solidFill>
                <a:srgbClr val="CFC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3" name="Freeform 71"/>
              <p:cNvSpPr>
                <a:spLocks/>
              </p:cNvSpPr>
              <p:nvPr/>
            </p:nvSpPr>
            <p:spPr bwMode="auto">
              <a:xfrm>
                <a:off x="980" y="2083"/>
                <a:ext cx="905" cy="7"/>
              </a:xfrm>
              <a:custGeom>
                <a:avLst/>
                <a:gdLst>
                  <a:gd fmla="*/ 905 w 905" name="T0"/>
                  <a:gd fmla="*/ 7 h 7" name="T1"/>
                  <a:gd fmla="*/ 0 w 905" name="T2"/>
                  <a:gd fmla="*/ 7 h 7" name="T3"/>
                  <a:gd fmla="*/ 7 w 905" name="T4"/>
                  <a:gd fmla="*/ 3 h 7" name="T5"/>
                  <a:gd fmla="*/ 13 w 905" name="T6"/>
                  <a:gd fmla="*/ 0 h 7" name="T7"/>
                  <a:gd fmla="*/ 902 w 905" name="T8"/>
                  <a:gd fmla="*/ 0 h 7" name="T9"/>
                  <a:gd fmla="*/ 904 w 905" name="T10"/>
                  <a:gd fmla="*/ 3 h 7" name="T11"/>
                  <a:gd fmla="*/ 905 w 905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905">
                    <a:moveTo>
                      <a:pt x="905" y="7"/>
                    </a:move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  <a:lnTo>
                      <a:pt x="902" y="0"/>
                    </a:lnTo>
                    <a:lnTo>
                      <a:pt x="904" y="3"/>
                    </a:lnTo>
                    <a:lnTo>
                      <a:pt x="905" y="7"/>
                    </a:lnTo>
                    <a:close/>
                  </a:path>
                </a:pathLst>
              </a:custGeom>
              <a:solidFill>
                <a:srgbClr val="CFC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4" name="Freeform 72"/>
              <p:cNvSpPr>
                <a:spLocks/>
              </p:cNvSpPr>
              <p:nvPr/>
            </p:nvSpPr>
            <p:spPr bwMode="auto">
              <a:xfrm>
                <a:off x="987" y="2079"/>
                <a:ext cx="897" cy="7"/>
              </a:xfrm>
              <a:custGeom>
                <a:avLst/>
                <a:gdLst>
                  <a:gd fmla="*/ 897 w 897" name="T0"/>
                  <a:gd fmla="*/ 7 h 7" name="T1"/>
                  <a:gd fmla="*/ 0 w 897" name="T2"/>
                  <a:gd fmla="*/ 7 h 7" name="T3"/>
                  <a:gd fmla="*/ 6 w 897" name="T4"/>
                  <a:gd fmla="*/ 4 h 7" name="T5"/>
                  <a:gd fmla="*/ 12 w 897" name="T6"/>
                  <a:gd fmla="*/ 0 h 7" name="T7"/>
                  <a:gd fmla="*/ 894 w 897" name="T8"/>
                  <a:gd fmla="*/ 0 h 7" name="T9"/>
                  <a:gd fmla="*/ 895 w 897" name="T10"/>
                  <a:gd fmla="*/ 4 h 7" name="T11"/>
                  <a:gd fmla="*/ 897 w 89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897">
                    <a:moveTo>
                      <a:pt x="897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94" y="0"/>
                    </a:lnTo>
                    <a:lnTo>
                      <a:pt x="895" y="4"/>
                    </a:lnTo>
                    <a:lnTo>
                      <a:pt x="897" y="7"/>
                    </a:lnTo>
                    <a:close/>
                  </a:path>
                </a:pathLst>
              </a:custGeom>
              <a:solidFill>
                <a:srgbClr val="D0C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5" name="Freeform 73"/>
              <p:cNvSpPr>
                <a:spLocks/>
              </p:cNvSpPr>
              <p:nvPr/>
            </p:nvSpPr>
            <p:spPr bwMode="auto">
              <a:xfrm>
                <a:off x="993" y="2075"/>
                <a:ext cx="889" cy="8"/>
              </a:xfrm>
              <a:custGeom>
                <a:avLst/>
                <a:gdLst>
                  <a:gd fmla="*/ 889 w 889" name="T0"/>
                  <a:gd fmla="*/ 8 h 8" name="T1"/>
                  <a:gd fmla="*/ 0 w 889" name="T2"/>
                  <a:gd fmla="*/ 8 h 8" name="T3"/>
                  <a:gd fmla="*/ 6 w 889" name="T4"/>
                  <a:gd fmla="*/ 4 h 8" name="T5"/>
                  <a:gd fmla="*/ 12 w 889" name="T6"/>
                  <a:gd fmla="*/ 0 h 8" name="T7"/>
                  <a:gd fmla="*/ 887 w 889" name="T8"/>
                  <a:gd fmla="*/ 0 h 8" name="T9"/>
                  <a:gd fmla="*/ 888 w 889" name="T10"/>
                  <a:gd fmla="*/ 4 h 8" name="T11"/>
                  <a:gd fmla="*/ 889 w 88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89">
                    <a:moveTo>
                      <a:pt x="889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87" y="0"/>
                    </a:lnTo>
                    <a:lnTo>
                      <a:pt x="888" y="4"/>
                    </a:lnTo>
                    <a:lnTo>
                      <a:pt x="889" y="8"/>
                    </a:lnTo>
                    <a:close/>
                  </a:path>
                </a:pathLst>
              </a:custGeom>
              <a:solidFill>
                <a:srgbClr val="D0C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6" name="Freeform 74"/>
              <p:cNvSpPr>
                <a:spLocks/>
              </p:cNvSpPr>
              <p:nvPr/>
            </p:nvSpPr>
            <p:spPr bwMode="auto">
              <a:xfrm>
                <a:off x="999" y="2070"/>
                <a:ext cx="882" cy="9"/>
              </a:xfrm>
              <a:custGeom>
                <a:avLst/>
                <a:gdLst>
                  <a:gd fmla="*/ 882 w 882" name="T0"/>
                  <a:gd fmla="*/ 9 h 9" name="T1"/>
                  <a:gd fmla="*/ 0 w 882" name="T2"/>
                  <a:gd fmla="*/ 9 h 9" name="T3"/>
                  <a:gd fmla="*/ 6 w 882" name="T4"/>
                  <a:gd fmla="*/ 5 h 9" name="T5"/>
                  <a:gd fmla="*/ 12 w 882" name="T6"/>
                  <a:gd fmla="*/ 0 h 9" name="T7"/>
                  <a:gd fmla="*/ 879 w 882" name="T8"/>
                  <a:gd fmla="*/ 0 h 9" name="T9"/>
                  <a:gd fmla="*/ 881 w 882" name="T10"/>
                  <a:gd fmla="*/ 5 h 9" name="T11"/>
                  <a:gd fmla="*/ 882 w 882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882">
                    <a:moveTo>
                      <a:pt x="882" y="9"/>
                    </a:moveTo>
                    <a:lnTo>
                      <a:pt x="0" y="9"/>
                    </a:lnTo>
                    <a:lnTo>
                      <a:pt x="6" y="5"/>
                    </a:lnTo>
                    <a:lnTo>
                      <a:pt x="12" y="0"/>
                    </a:lnTo>
                    <a:lnTo>
                      <a:pt x="879" y="0"/>
                    </a:lnTo>
                    <a:lnTo>
                      <a:pt x="881" y="5"/>
                    </a:lnTo>
                    <a:lnTo>
                      <a:pt x="882" y="9"/>
                    </a:lnTo>
                    <a:close/>
                  </a:path>
                </a:pathLst>
              </a:custGeom>
              <a:solidFill>
                <a:srgbClr val="D0C4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7" name="Freeform 75"/>
              <p:cNvSpPr>
                <a:spLocks/>
              </p:cNvSpPr>
              <p:nvPr/>
            </p:nvSpPr>
            <p:spPr bwMode="auto">
              <a:xfrm>
                <a:off x="1005" y="2067"/>
                <a:ext cx="875" cy="8"/>
              </a:xfrm>
              <a:custGeom>
                <a:avLst/>
                <a:gdLst>
                  <a:gd fmla="*/ 875 w 875" name="T0"/>
                  <a:gd fmla="*/ 8 h 8" name="T1"/>
                  <a:gd fmla="*/ 0 w 875" name="T2"/>
                  <a:gd fmla="*/ 8 h 8" name="T3"/>
                  <a:gd fmla="*/ 6 w 875" name="T4"/>
                  <a:gd fmla="*/ 3 h 8" name="T5"/>
                  <a:gd fmla="*/ 12 w 875" name="T6"/>
                  <a:gd fmla="*/ 0 h 8" name="T7"/>
                  <a:gd fmla="*/ 872 w 875" name="T8"/>
                  <a:gd fmla="*/ 0 h 8" name="T9"/>
                  <a:gd fmla="*/ 873 w 875" name="T10"/>
                  <a:gd fmla="*/ 3 h 8" name="T11"/>
                  <a:gd fmla="*/ 875 w 87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75">
                    <a:moveTo>
                      <a:pt x="875" y="8"/>
                    </a:moveTo>
                    <a:lnTo>
                      <a:pt x="0" y="8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872" y="0"/>
                    </a:lnTo>
                    <a:lnTo>
                      <a:pt x="873" y="3"/>
                    </a:lnTo>
                    <a:lnTo>
                      <a:pt x="875" y="8"/>
                    </a:lnTo>
                    <a:close/>
                  </a:path>
                </a:pathLst>
              </a:custGeom>
              <a:solidFill>
                <a:srgbClr val="D0C4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8" name="Freeform 76"/>
              <p:cNvSpPr>
                <a:spLocks/>
              </p:cNvSpPr>
              <p:nvPr/>
            </p:nvSpPr>
            <p:spPr bwMode="auto">
              <a:xfrm>
                <a:off x="1011" y="2063"/>
                <a:ext cx="867" cy="7"/>
              </a:xfrm>
              <a:custGeom>
                <a:avLst/>
                <a:gdLst>
                  <a:gd fmla="*/ 867 w 867" name="T0"/>
                  <a:gd fmla="*/ 7 h 7" name="T1"/>
                  <a:gd fmla="*/ 0 w 867" name="T2"/>
                  <a:gd fmla="*/ 7 h 7" name="T3"/>
                  <a:gd fmla="*/ 6 w 867" name="T4"/>
                  <a:gd fmla="*/ 4 h 7" name="T5"/>
                  <a:gd fmla="*/ 12 w 867" name="T6"/>
                  <a:gd fmla="*/ 0 h 7" name="T7"/>
                  <a:gd fmla="*/ 865 w 867" name="T8"/>
                  <a:gd fmla="*/ 0 h 7" name="T9"/>
                  <a:gd fmla="*/ 866 w 867" name="T10"/>
                  <a:gd fmla="*/ 4 h 7" name="T11"/>
                  <a:gd fmla="*/ 867 w 86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867">
                    <a:moveTo>
                      <a:pt x="867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65" y="0"/>
                    </a:lnTo>
                    <a:lnTo>
                      <a:pt x="866" y="4"/>
                    </a:lnTo>
                    <a:lnTo>
                      <a:pt x="867" y="7"/>
                    </a:lnTo>
                    <a:close/>
                  </a:path>
                </a:pathLst>
              </a:custGeom>
              <a:solidFill>
                <a:srgbClr val="D0C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9" name="Freeform 77"/>
              <p:cNvSpPr>
                <a:spLocks/>
              </p:cNvSpPr>
              <p:nvPr/>
            </p:nvSpPr>
            <p:spPr bwMode="auto">
              <a:xfrm>
                <a:off x="1017" y="2059"/>
                <a:ext cx="860" cy="8"/>
              </a:xfrm>
              <a:custGeom>
                <a:avLst/>
                <a:gdLst>
                  <a:gd fmla="*/ 860 w 860" name="T0"/>
                  <a:gd fmla="*/ 8 h 8" name="T1"/>
                  <a:gd fmla="*/ 0 w 860" name="T2"/>
                  <a:gd fmla="*/ 8 h 8" name="T3"/>
                  <a:gd fmla="*/ 6 w 860" name="T4"/>
                  <a:gd fmla="*/ 4 h 8" name="T5"/>
                  <a:gd fmla="*/ 12 w 860" name="T6"/>
                  <a:gd fmla="*/ 0 h 8" name="T7"/>
                  <a:gd fmla="*/ 858 w 860" name="T8"/>
                  <a:gd fmla="*/ 0 h 8" name="T9"/>
                  <a:gd fmla="*/ 859 w 860" name="T10"/>
                  <a:gd fmla="*/ 4 h 8" name="T11"/>
                  <a:gd fmla="*/ 860 w 86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60">
                    <a:moveTo>
                      <a:pt x="860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58" y="0"/>
                    </a:lnTo>
                    <a:lnTo>
                      <a:pt x="859" y="4"/>
                    </a:lnTo>
                    <a:lnTo>
                      <a:pt x="860" y="8"/>
                    </a:lnTo>
                    <a:close/>
                  </a:path>
                </a:pathLst>
              </a:custGeom>
              <a:solidFill>
                <a:srgbClr val="D0C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0" name="Freeform 78"/>
              <p:cNvSpPr>
                <a:spLocks/>
              </p:cNvSpPr>
              <p:nvPr/>
            </p:nvSpPr>
            <p:spPr bwMode="auto">
              <a:xfrm>
                <a:off x="1023" y="2055"/>
                <a:ext cx="853" cy="8"/>
              </a:xfrm>
              <a:custGeom>
                <a:avLst/>
                <a:gdLst>
                  <a:gd fmla="*/ 853 w 853" name="T0"/>
                  <a:gd fmla="*/ 8 h 8" name="T1"/>
                  <a:gd fmla="*/ 0 w 853" name="T2"/>
                  <a:gd fmla="*/ 8 h 8" name="T3"/>
                  <a:gd fmla="*/ 6 w 853" name="T4"/>
                  <a:gd fmla="*/ 4 h 8" name="T5"/>
                  <a:gd fmla="*/ 11 w 853" name="T6"/>
                  <a:gd fmla="*/ 0 h 8" name="T7"/>
                  <a:gd fmla="*/ 851 w 853" name="T8"/>
                  <a:gd fmla="*/ 0 h 8" name="T9"/>
                  <a:gd fmla="*/ 852 w 853" name="T10"/>
                  <a:gd fmla="*/ 4 h 8" name="T11"/>
                  <a:gd fmla="*/ 853 w 853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53">
                    <a:moveTo>
                      <a:pt x="853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851" y="0"/>
                    </a:lnTo>
                    <a:lnTo>
                      <a:pt x="852" y="4"/>
                    </a:lnTo>
                    <a:lnTo>
                      <a:pt x="853" y="8"/>
                    </a:lnTo>
                    <a:close/>
                  </a:path>
                </a:pathLst>
              </a:custGeom>
              <a:solidFill>
                <a:srgbClr val="D0C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1" name="Freeform 79"/>
              <p:cNvSpPr>
                <a:spLocks/>
              </p:cNvSpPr>
              <p:nvPr/>
            </p:nvSpPr>
            <p:spPr bwMode="auto">
              <a:xfrm>
                <a:off x="1029" y="2051"/>
                <a:ext cx="846" cy="8"/>
              </a:xfrm>
              <a:custGeom>
                <a:avLst/>
                <a:gdLst>
                  <a:gd fmla="*/ 846 w 846" name="T0"/>
                  <a:gd fmla="*/ 8 h 8" name="T1"/>
                  <a:gd fmla="*/ 0 w 846" name="T2"/>
                  <a:gd fmla="*/ 8 h 8" name="T3"/>
                  <a:gd fmla="*/ 5 w 846" name="T4"/>
                  <a:gd fmla="*/ 4 h 8" name="T5"/>
                  <a:gd fmla="*/ 10 w 846" name="T6"/>
                  <a:gd fmla="*/ 0 h 8" name="T7"/>
                  <a:gd fmla="*/ 843 w 846" name="T8"/>
                  <a:gd fmla="*/ 0 h 8" name="T9"/>
                  <a:gd fmla="*/ 845 w 846" name="T10"/>
                  <a:gd fmla="*/ 4 h 8" name="T11"/>
                  <a:gd fmla="*/ 846 w 846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46">
                    <a:moveTo>
                      <a:pt x="846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843" y="0"/>
                    </a:lnTo>
                    <a:lnTo>
                      <a:pt x="845" y="4"/>
                    </a:lnTo>
                    <a:lnTo>
                      <a:pt x="846" y="8"/>
                    </a:lnTo>
                    <a:close/>
                  </a:path>
                </a:pathLst>
              </a:custGeom>
              <a:solidFill>
                <a:srgbClr val="D0C4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2" name="Freeform 80"/>
              <p:cNvSpPr>
                <a:spLocks/>
              </p:cNvSpPr>
              <p:nvPr/>
            </p:nvSpPr>
            <p:spPr bwMode="auto">
              <a:xfrm>
                <a:off x="1034" y="2048"/>
                <a:ext cx="840" cy="7"/>
              </a:xfrm>
              <a:custGeom>
                <a:avLst/>
                <a:gdLst>
                  <a:gd fmla="*/ 840 w 840" name="T0"/>
                  <a:gd fmla="*/ 7 h 7" name="T1"/>
                  <a:gd fmla="*/ 0 w 840" name="T2"/>
                  <a:gd fmla="*/ 7 h 7" name="T3"/>
                  <a:gd fmla="*/ 5 w 840" name="T4"/>
                  <a:gd fmla="*/ 3 h 7" name="T5"/>
                  <a:gd fmla="*/ 11 w 840" name="T6"/>
                  <a:gd fmla="*/ 0 h 7" name="T7"/>
                  <a:gd fmla="*/ 837 w 840" name="T8"/>
                  <a:gd fmla="*/ 0 h 7" name="T9"/>
                  <a:gd fmla="*/ 838 w 840" name="T10"/>
                  <a:gd fmla="*/ 3 h 7" name="T11"/>
                  <a:gd fmla="*/ 840 w 840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840">
                    <a:moveTo>
                      <a:pt x="840" y="7"/>
                    </a:moveTo>
                    <a:lnTo>
                      <a:pt x="0" y="7"/>
                    </a:lnTo>
                    <a:lnTo>
                      <a:pt x="5" y="3"/>
                    </a:lnTo>
                    <a:lnTo>
                      <a:pt x="11" y="0"/>
                    </a:lnTo>
                    <a:lnTo>
                      <a:pt x="837" y="0"/>
                    </a:lnTo>
                    <a:lnTo>
                      <a:pt x="838" y="3"/>
                    </a:lnTo>
                    <a:lnTo>
                      <a:pt x="840" y="7"/>
                    </a:lnTo>
                    <a:close/>
                  </a:path>
                </a:pathLst>
              </a:custGeom>
              <a:solidFill>
                <a:srgbClr val="D0C4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3" name="Freeform 81"/>
              <p:cNvSpPr>
                <a:spLocks/>
              </p:cNvSpPr>
              <p:nvPr/>
            </p:nvSpPr>
            <p:spPr bwMode="auto">
              <a:xfrm>
                <a:off x="1039" y="2044"/>
                <a:ext cx="833" cy="7"/>
              </a:xfrm>
              <a:custGeom>
                <a:avLst/>
                <a:gdLst>
                  <a:gd fmla="*/ 833 w 833" name="T0"/>
                  <a:gd fmla="*/ 7 h 7" name="T1"/>
                  <a:gd fmla="*/ 0 w 833" name="T2"/>
                  <a:gd fmla="*/ 7 h 7" name="T3"/>
                  <a:gd fmla="*/ 6 w 833" name="T4"/>
                  <a:gd fmla="*/ 4 h 7" name="T5"/>
                  <a:gd fmla="*/ 12 w 833" name="T6"/>
                  <a:gd fmla="*/ 0 h 7" name="T7"/>
                  <a:gd fmla="*/ 831 w 833" name="T8"/>
                  <a:gd fmla="*/ 0 h 7" name="T9"/>
                  <a:gd fmla="*/ 832 w 833" name="T10"/>
                  <a:gd fmla="*/ 4 h 7" name="T11"/>
                  <a:gd fmla="*/ 833 w 833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833">
                    <a:moveTo>
                      <a:pt x="833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31" y="0"/>
                    </a:lnTo>
                    <a:lnTo>
                      <a:pt x="832" y="4"/>
                    </a:lnTo>
                    <a:lnTo>
                      <a:pt x="833" y="7"/>
                    </a:lnTo>
                    <a:close/>
                  </a:path>
                </a:pathLst>
              </a:custGeom>
              <a:solidFill>
                <a:srgbClr val="D0C4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4" name="Freeform 82"/>
              <p:cNvSpPr>
                <a:spLocks/>
              </p:cNvSpPr>
              <p:nvPr/>
            </p:nvSpPr>
            <p:spPr bwMode="auto">
              <a:xfrm>
                <a:off x="1045" y="2040"/>
                <a:ext cx="826" cy="8"/>
              </a:xfrm>
              <a:custGeom>
                <a:avLst/>
                <a:gdLst>
                  <a:gd fmla="*/ 826 w 826" name="T0"/>
                  <a:gd fmla="*/ 8 h 8" name="T1"/>
                  <a:gd fmla="*/ 0 w 826" name="T2"/>
                  <a:gd fmla="*/ 8 h 8" name="T3"/>
                  <a:gd fmla="*/ 6 w 826" name="T4"/>
                  <a:gd fmla="*/ 4 h 8" name="T5"/>
                  <a:gd fmla="*/ 10 w 826" name="T6"/>
                  <a:gd fmla="*/ 0 h 8" name="T7"/>
                  <a:gd fmla="*/ 824 w 826" name="T8"/>
                  <a:gd fmla="*/ 0 h 8" name="T9"/>
                  <a:gd fmla="*/ 825 w 826" name="T10"/>
                  <a:gd fmla="*/ 4 h 8" name="T11"/>
                  <a:gd fmla="*/ 826 w 826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26">
                    <a:moveTo>
                      <a:pt x="826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0" y="0"/>
                    </a:lnTo>
                    <a:lnTo>
                      <a:pt x="824" y="0"/>
                    </a:lnTo>
                    <a:lnTo>
                      <a:pt x="825" y="4"/>
                    </a:lnTo>
                    <a:lnTo>
                      <a:pt x="826" y="8"/>
                    </a:lnTo>
                    <a:close/>
                  </a:path>
                </a:pathLst>
              </a:custGeom>
              <a:solidFill>
                <a:srgbClr val="D0C2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5" name="Freeform 83"/>
              <p:cNvSpPr>
                <a:spLocks/>
              </p:cNvSpPr>
              <p:nvPr/>
            </p:nvSpPr>
            <p:spPr bwMode="auto">
              <a:xfrm>
                <a:off x="1051" y="2036"/>
                <a:ext cx="819" cy="8"/>
              </a:xfrm>
              <a:custGeom>
                <a:avLst/>
                <a:gdLst>
                  <a:gd fmla="*/ 819 w 819" name="T0"/>
                  <a:gd fmla="*/ 8 h 8" name="T1"/>
                  <a:gd fmla="*/ 0 w 819" name="T2"/>
                  <a:gd fmla="*/ 8 h 8" name="T3"/>
                  <a:gd fmla="*/ 4 w 819" name="T4"/>
                  <a:gd fmla="*/ 4 h 8" name="T5"/>
                  <a:gd fmla="*/ 10 w 819" name="T6"/>
                  <a:gd fmla="*/ 0 h 8" name="T7"/>
                  <a:gd fmla="*/ 817 w 819" name="T8"/>
                  <a:gd fmla="*/ 0 h 8" name="T9"/>
                  <a:gd fmla="*/ 818 w 819" name="T10"/>
                  <a:gd fmla="*/ 4 h 8" name="T11"/>
                  <a:gd fmla="*/ 819 w 81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19">
                    <a:moveTo>
                      <a:pt x="819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817" y="0"/>
                    </a:lnTo>
                    <a:lnTo>
                      <a:pt x="818" y="4"/>
                    </a:lnTo>
                    <a:lnTo>
                      <a:pt x="819" y="8"/>
                    </a:lnTo>
                    <a:close/>
                  </a:path>
                </a:pathLst>
              </a:custGeom>
              <a:solidFill>
                <a:srgbClr val="D0C2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6" name="Freeform 84"/>
              <p:cNvSpPr>
                <a:spLocks/>
              </p:cNvSpPr>
              <p:nvPr/>
            </p:nvSpPr>
            <p:spPr bwMode="auto">
              <a:xfrm>
                <a:off x="1055" y="2032"/>
                <a:ext cx="814" cy="8"/>
              </a:xfrm>
              <a:custGeom>
                <a:avLst/>
                <a:gdLst>
                  <a:gd fmla="*/ 814 w 814" name="T0"/>
                  <a:gd fmla="*/ 8 h 8" name="T1"/>
                  <a:gd fmla="*/ 0 w 814" name="T2"/>
                  <a:gd fmla="*/ 8 h 8" name="T3"/>
                  <a:gd fmla="*/ 6 w 814" name="T4"/>
                  <a:gd fmla="*/ 4 h 8" name="T5"/>
                  <a:gd fmla="*/ 11 w 814" name="T6"/>
                  <a:gd fmla="*/ 0 h 8" name="T7"/>
                  <a:gd fmla="*/ 813 w 814" name="T8"/>
                  <a:gd fmla="*/ 0 h 8" name="T9"/>
                  <a:gd fmla="*/ 813 w 814" name="T10"/>
                  <a:gd fmla="*/ 4 h 8" name="T11"/>
                  <a:gd fmla="*/ 814 w 81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14">
                    <a:moveTo>
                      <a:pt x="814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813" y="0"/>
                    </a:lnTo>
                    <a:lnTo>
                      <a:pt x="813" y="4"/>
                    </a:lnTo>
                    <a:lnTo>
                      <a:pt x="814" y="8"/>
                    </a:lnTo>
                    <a:close/>
                  </a:path>
                </a:pathLst>
              </a:custGeom>
              <a:solidFill>
                <a:srgbClr val="D0C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7" name="Freeform 85"/>
              <p:cNvSpPr>
                <a:spLocks/>
              </p:cNvSpPr>
              <p:nvPr/>
            </p:nvSpPr>
            <p:spPr bwMode="auto">
              <a:xfrm>
                <a:off x="1061" y="2028"/>
                <a:ext cx="807" cy="8"/>
              </a:xfrm>
              <a:custGeom>
                <a:avLst/>
                <a:gdLst>
                  <a:gd fmla="*/ 807 w 807" name="T0"/>
                  <a:gd fmla="*/ 8 h 8" name="T1"/>
                  <a:gd fmla="*/ 0 w 807" name="T2"/>
                  <a:gd fmla="*/ 8 h 8" name="T3"/>
                  <a:gd fmla="*/ 5 w 807" name="T4"/>
                  <a:gd fmla="*/ 4 h 8" name="T5"/>
                  <a:gd fmla="*/ 10 w 807" name="T6"/>
                  <a:gd fmla="*/ 0 h 8" name="T7"/>
                  <a:gd fmla="*/ 807 w 807" name="T8"/>
                  <a:gd fmla="*/ 0 h 8" name="T9"/>
                  <a:gd fmla="*/ 807 w 807" name="T10"/>
                  <a:gd fmla="*/ 4 h 8" name="T11"/>
                  <a:gd fmla="*/ 807 w 807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07">
                    <a:moveTo>
                      <a:pt x="807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807" y="0"/>
                    </a:lnTo>
                    <a:lnTo>
                      <a:pt x="807" y="4"/>
                    </a:lnTo>
                    <a:lnTo>
                      <a:pt x="807" y="8"/>
                    </a:lnTo>
                    <a:close/>
                  </a:path>
                </a:pathLst>
              </a:custGeom>
              <a:solidFill>
                <a:srgbClr val="D0C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8" name="Freeform 86"/>
              <p:cNvSpPr>
                <a:spLocks/>
              </p:cNvSpPr>
              <p:nvPr/>
            </p:nvSpPr>
            <p:spPr bwMode="auto">
              <a:xfrm>
                <a:off x="1066" y="2024"/>
                <a:ext cx="802" cy="8"/>
              </a:xfrm>
              <a:custGeom>
                <a:avLst/>
                <a:gdLst>
                  <a:gd fmla="*/ 802 w 802" name="T0"/>
                  <a:gd fmla="*/ 8 h 8" name="T1"/>
                  <a:gd fmla="*/ 0 w 802" name="T2"/>
                  <a:gd fmla="*/ 8 h 8" name="T3"/>
                  <a:gd fmla="*/ 5 w 802" name="T4"/>
                  <a:gd fmla="*/ 4 h 8" name="T5"/>
                  <a:gd fmla="*/ 9 w 802" name="T6"/>
                  <a:gd fmla="*/ 0 h 8" name="T7"/>
                  <a:gd fmla="*/ 801 w 802" name="T8"/>
                  <a:gd fmla="*/ 0 h 8" name="T9"/>
                  <a:gd fmla="*/ 802 w 802" name="T10"/>
                  <a:gd fmla="*/ 4 h 8" name="T11"/>
                  <a:gd fmla="*/ 802 w 802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802">
                    <a:moveTo>
                      <a:pt x="802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801" y="0"/>
                    </a:lnTo>
                    <a:lnTo>
                      <a:pt x="802" y="4"/>
                    </a:lnTo>
                    <a:lnTo>
                      <a:pt x="802" y="8"/>
                    </a:lnTo>
                    <a:close/>
                  </a:path>
                </a:pathLst>
              </a:custGeom>
              <a:solidFill>
                <a:srgbClr val="D1C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9" name="Freeform 87"/>
              <p:cNvSpPr>
                <a:spLocks/>
              </p:cNvSpPr>
              <p:nvPr/>
            </p:nvSpPr>
            <p:spPr bwMode="auto">
              <a:xfrm>
                <a:off x="1071" y="2020"/>
                <a:ext cx="797" cy="8"/>
              </a:xfrm>
              <a:custGeom>
                <a:avLst/>
                <a:gdLst>
                  <a:gd fmla="*/ 797 w 797" name="T0"/>
                  <a:gd fmla="*/ 8 h 8" name="T1"/>
                  <a:gd fmla="*/ 0 w 797" name="T2"/>
                  <a:gd fmla="*/ 8 h 8" name="T3"/>
                  <a:gd fmla="*/ 4 w 797" name="T4"/>
                  <a:gd fmla="*/ 4 h 8" name="T5"/>
                  <a:gd fmla="*/ 10 w 797" name="T6"/>
                  <a:gd fmla="*/ 0 h 8" name="T7"/>
                  <a:gd fmla="*/ 795 w 797" name="T8"/>
                  <a:gd fmla="*/ 0 h 8" name="T9"/>
                  <a:gd fmla="*/ 796 w 797" name="T10"/>
                  <a:gd fmla="*/ 4 h 8" name="T11"/>
                  <a:gd fmla="*/ 797 w 797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97">
                    <a:moveTo>
                      <a:pt x="79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795" y="0"/>
                    </a:lnTo>
                    <a:lnTo>
                      <a:pt x="796" y="4"/>
                    </a:lnTo>
                    <a:lnTo>
                      <a:pt x="797" y="8"/>
                    </a:lnTo>
                    <a:close/>
                  </a:path>
                </a:pathLst>
              </a:custGeom>
              <a:solidFill>
                <a:srgbClr val="D1C1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0" name="Freeform 88"/>
              <p:cNvSpPr>
                <a:spLocks/>
              </p:cNvSpPr>
              <p:nvPr/>
            </p:nvSpPr>
            <p:spPr bwMode="auto">
              <a:xfrm>
                <a:off x="1075" y="2017"/>
                <a:ext cx="792" cy="7"/>
              </a:xfrm>
              <a:custGeom>
                <a:avLst/>
                <a:gdLst>
                  <a:gd fmla="*/ 792 w 792" name="T0"/>
                  <a:gd fmla="*/ 7 h 7" name="T1"/>
                  <a:gd fmla="*/ 0 w 792" name="T2"/>
                  <a:gd fmla="*/ 7 h 7" name="T3"/>
                  <a:gd fmla="*/ 6 w 792" name="T4"/>
                  <a:gd fmla="*/ 3 h 7" name="T5"/>
                  <a:gd fmla="*/ 11 w 792" name="T6"/>
                  <a:gd fmla="*/ 0 h 7" name="T7"/>
                  <a:gd fmla="*/ 790 w 792" name="T8"/>
                  <a:gd fmla="*/ 0 h 7" name="T9"/>
                  <a:gd fmla="*/ 791 w 792" name="T10"/>
                  <a:gd fmla="*/ 3 h 7" name="T11"/>
                  <a:gd fmla="*/ 792 w 79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92">
                    <a:moveTo>
                      <a:pt x="792" y="7"/>
                    </a:moveTo>
                    <a:lnTo>
                      <a:pt x="0" y="7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790" y="0"/>
                    </a:lnTo>
                    <a:lnTo>
                      <a:pt x="791" y="3"/>
                    </a:lnTo>
                    <a:lnTo>
                      <a:pt x="792" y="7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1" name="Freeform 89"/>
              <p:cNvSpPr>
                <a:spLocks/>
              </p:cNvSpPr>
              <p:nvPr/>
            </p:nvSpPr>
            <p:spPr bwMode="auto">
              <a:xfrm>
                <a:off x="1081" y="2013"/>
                <a:ext cx="785" cy="7"/>
              </a:xfrm>
              <a:custGeom>
                <a:avLst/>
                <a:gdLst>
                  <a:gd fmla="*/ 785 w 785" name="T0"/>
                  <a:gd fmla="*/ 7 h 7" name="T1"/>
                  <a:gd fmla="*/ 0 w 785" name="T2"/>
                  <a:gd fmla="*/ 7 h 7" name="T3"/>
                  <a:gd fmla="*/ 5 w 785" name="T4"/>
                  <a:gd fmla="*/ 4 h 7" name="T5"/>
                  <a:gd fmla="*/ 9 w 785" name="T6"/>
                  <a:gd fmla="*/ 0 h 7" name="T7"/>
                  <a:gd fmla="*/ 783 w 785" name="T8"/>
                  <a:gd fmla="*/ 0 h 7" name="T9"/>
                  <a:gd fmla="*/ 784 w 785" name="T10"/>
                  <a:gd fmla="*/ 4 h 7" name="T11"/>
                  <a:gd fmla="*/ 785 w 785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85">
                    <a:moveTo>
                      <a:pt x="785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83" y="0"/>
                    </a:lnTo>
                    <a:lnTo>
                      <a:pt x="784" y="4"/>
                    </a:lnTo>
                    <a:lnTo>
                      <a:pt x="785" y="7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2" name="Freeform 90"/>
              <p:cNvSpPr>
                <a:spLocks/>
              </p:cNvSpPr>
              <p:nvPr/>
            </p:nvSpPr>
            <p:spPr bwMode="auto">
              <a:xfrm>
                <a:off x="1086" y="2009"/>
                <a:ext cx="779" cy="8"/>
              </a:xfrm>
              <a:custGeom>
                <a:avLst/>
                <a:gdLst>
                  <a:gd fmla="*/ 779 w 779" name="T0"/>
                  <a:gd fmla="*/ 8 h 8" name="T1"/>
                  <a:gd fmla="*/ 0 w 779" name="T2"/>
                  <a:gd fmla="*/ 8 h 8" name="T3"/>
                  <a:gd fmla="*/ 4 w 779" name="T4"/>
                  <a:gd fmla="*/ 4 h 8" name="T5"/>
                  <a:gd fmla="*/ 9 w 779" name="T6"/>
                  <a:gd fmla="*/ 0 h 8" name="T7"/>
                  <a:gd fmla="*/ 777 w 779" name="T8"/>
                  <a:gd fmla="*/ 0 h 8" name="T9"/>
                  <a:gd fmla="*/ 778 w 779" name="T10"/>
                  <a:gd fmla="*/ 4 h 8" name="T11"/>
                  <a:gd fmla="*/ 779 w 77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79">
                    <a:moveTo>
                      <a:pt x="779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777" y="0"/>
                    </a:lnTo>
                    <a:lnTo>
                      <a:pt x="778" y="4"/>
                    </a:lnTo>
                    <a:lnTo>
                      <a:pt x="779" y="8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3" name="Freeform 91"/>
              <p:cNvSpPr>
                <a:spLocks/>
              </p:cNvSpPr>
              <p:nvPr/>
            </p:nvSpPr>
            <p:spPr bwMode="auto">
              <a:xfrm>
                <a:off x="1090" y="2005"/>
                <a:ext cx="774" cy="8"/>
              </a:xfrm>
              <a:custGeom>
                <a:avLst/>
                <a:gdLst>
                  <a:gd fmla="*/ 774 w 774" name="T0"/>
                  <a:gd fmla="*/ 8 h 8" name="T1"/>
                  <a:gd fmla="*/ 0 w 774" name="T2"/>
                  <a:gd fmla="*/ 8 h 8" name="T3"/>
                  <a:gd fmla="*/ 5 w 774" name="T4"/>
                  <a:gd fmla="*/ 4 h 8" name="T5"/>
                  <a:gd fmla="*/ 9 w 774" name="T6"/>
                  <a:gd fmla="*/ 0 h 8" name="T7"/>
                  <a:gd fmla="*/ 772 w 774" name="T8"/>
                  <a:gd fmla="*/ 0 h 8" name="T9"/>
                  <a:gd fmla="*/ 773 w 774" name="T10"/>
                  <a:gd fmla="*/ 4 h 8" name="T11"/>
                  <a:gd fmla="*/ 774 w 77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74">
                    <a:moveTo>
                      <a:pt x="774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72" y="0"/>
                    </a:lnTo>
                    <a:lnTo>
                      <a:pt x="773" y="4"/>
                    </a:lnTo>
                    <a:lnTo>
                      <a:pt x="774" y="8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4" name="Freeform 92"/>
              <p:cNvSpPr>
                <a:spLocks/>
              </p:cNvSpPr>
              <p:nvPr/>
            </p:nvSpPr>
            <p:spPr bwMode="auto">
              <a:xfrm>
                <a:off x="1095" y="2002"/>
                <a:ext cx="768" cy="7"/>
              </a:xfrm>
              <a:custGeom>
                <a:avLst/>
                <a:gdLst>
                  <a:gd fmla="*/ 768 w 768" name="T0"/>
                  <a:gd fmla="*/ 7 h 7" name="T1"/>
                  <a:gd fmla="*/ 0 w 768" name="T2"/>
                  <a:gd fmla="*/ 7 h 7" name="T3"/>
                  <a:gd fmla="*/ 4 w 768" name="T4"/>
                  <a:gd fmla="*/ 3 h 7" name="T5"/>
                  <a:gd fmla="*/ 9 w 768" name="T6"/>
                  <a:gd fmla="*/ 0 h 7" name="T7"/>
                  <a:gd fmla="*/ 767 w 768" name="T8"/>
                  <a:gd fmla="*/ 0 h 7" name="T9"/>
                  <a:gd fmla="*/ 767 w 768" name="T10"/>
                  <a:gd fmla="*/ 3 h 7" name="T11"/>
                  <a:gd fmla="*/ 768 w 768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68">
                    <a:moveTo>
                      <a:pt x="768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767" y="0"/>
                    </a:lnTo>
                    <a:lnTo>
                      <a:pt x="767" y="3"/>
                    </a:lnTo>
                    <a:lnTo>
                      <a:pt x="768" y="7"/>
                    </a:lnTo>
                    <a:close/>
                  </a:path>
                </a:pathLst>
              </a:custGeom>
              <a:solidFill>
                <a:srgbClr val="D1C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5" name="Freeform 93"/>
              <p:cNvSpPr>
                <a:spLocks/>
              </p:cNvSpPr>
              <p:nvPr/>
            </p:nvSpPr>
            <p:spPr bwMode="auto">
              <a:xfrm>
                <a:off x="1099" y="1998"/>
                <a:ext cx="763" cy="7"/>
              </a:xfrm>
              <a:custGeom>
                <a:avLst/>
                <a:gdLst>
                  <a:gd fmla="*/ 763 w 763" name="T0"/>
                  <a:gd fmla="*/ 7 h 7" name="T1"/>
                  <a:gd fmla="*/ 0 w 763" name="T2"/>
                  <a:gd fmla="*/ 7 h 7" name="T3"/>
                  <a:gd fmla="*/ 5 w 763" name="T4"/>
                  <a:gd fmla="*/ 4 h 7" name="T5"/>
                  <a:gd fmla="*/ 9 w 763" name="T6"/>
                  <a:gd fmla="*/ 0 h 7" name="T7"/>
                  <a:gd fmla="*/ 762 w 763" name="T8"/>
                  <a:gd fmla="*/ 0 h 7" name="T9"/>
                  <a:gd fmla="*/ 763 w 763" name="T10"/>
                  <a:gd fmla="*/ 4 h 7" name="T11"/>
                  <a:gd fmla="*/ 763 w 763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63">
                    <a:moveTo>
                      <a:pt x="763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62" y="0"/>
                    </a:lnTo>
                    <a:lnTo>
                      <a:pt x="763" y="4"/>
                    </a:lnTo>
                    <a:lnTo>
                      <a:pt x="763" y="7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6" name="Freeform 94"/>
              <p:cNvSpPr>
                <a:spLocks/>
              </p:cNvSpPr>
              <p:nvPr/>
            </p:nvSpPr>
            <p:spPr bwMode="auto">
              <a:xfrm>
                <a:off x="1104" y="1993"/>
                <a:ext cx="758" cy="9"/>
              </a:xfrm>
              <a:custGeom>
                <a:avLst/>
                <a:gdLst>
                  <a:gd fmla="*/ 758 w 758" name="T0"/>
                  <a:gd fmla="*/ 9 h 9" name="T1"/>
                  <a:gd fmla="*/ 0 w 758" name="T2"/>
                  <a:gd fmla="*/ 9 h 9" name="T3"/>
                  <a:gd fmla="*/ 4 w 758" name="T4"/>
                  <a:gd fmla="*/ 5 h 9" name="T5"/>
                  <a:gd fmla="*/ 9 w 758" name="T6"/>
                  <a:gd fmla="*/ 0 h 9" name="T7"/>
                  <a:gd fmla="*/ 756 w 758" name="T8"/>
                  <a:gd fmla="*/ 0 h 9" name="T9"/>
                  <a:gd fmla="*/ 757 w 758" name="T10"/>
                  <a:gd fmla="*/ 5 h 9" name="T11"/>
                  <a:gd fmla="*/ 758 w 758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758">
                    <a:moveTo>
                      <a:pt x="758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756" y="0"/>
                    </a:lnTo>
                    <a:lnTo>
                      <a:pt x="757" y="5"/>
                    </a:lnTo>
                    <a:lnTo>
                      <a:pt x="758" y="9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7" name="Freeform 95"/>
              <p:cNvSpPr>
                <a:spLocks/>
              </p:cNvSpPr>
              <p:nvPr/>
            </p:nvSpPr>
            <p:spPr bwMode="auto">
              <a:xfrm>
                <a:off x="1108" y="1989"/>
                <a:ext cx="753" cy="9"/>
              </a:xfrm>
              <a:custGeom>
                <a:avLst/>
                <a:gdLst>
                  <a:gd fmla="*/ 753 w 753" name="T0"/>
                  <a:gd fmla="*/ 9 h 9" name="T1"/>
                  <a:gd fmla="*/ 0 w 753" name="T2"/>
                  <a:gd fmla="*/ 9 h 9" name="T3"/>
                  <a:gd fmla="*/ 5 w 753" name="T4"/>
                  <a:gd fmla="*/ 4 h 9" name="T5"/>
                  <a:gd fmla="*/ 9 w 753" name="T6"/>
                  <a:gd fmla="*/ 0 h 9" name="T7"/>
                  <a:gd fmla="*/ 751 w 753" name="T8"/>
                  <a:gd fmla="*/ 0 h 9" name="T9"/>
                  <a:gd fmla="*/ 752 w 753" name="T10"/>
                  <a:gd fmla="*/ 4 h 9" name="T11"/>
                  <a:gd fmla="*/ 753 w 753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753">
                    <a:moveTo>
                      <a:pt x="753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51" y="0"/>
                    </a:lnTo>
                    <a:lnTo>
                      <a:pt x="752" y="4"/>
                    </a:lnTo>
                    <a:lnTo>
                      <a:pt x="753" y="9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8" name="Freeform 96"/>
              <p:cNvSpPr>
                <a:spLocks/>
              </p:cNvSpPr>
              <p:nvPr/>
            </p:nvSpPr>
            <p:spPr bwMode="auto">
              <a:xfrm>
                <a:off x="1113" y="1986"/>
                <a:ext cx="747" cy="7"/>
              </a:xfrm>
              <a:custGeom>
                <a:avLst/>
                <a:gdLst>
                  <a:gd fmla="*/ 747 w 747" name="T0"/>
                  <a:gd fmla="*/ 7 h 7" name="T1"/>
                  <a:gd fmla="*/ 0 w 747" name="T2"/>
                  <a:gd fmla="*/ 7 h 7" name="T3"/>
                  <a:gd fmla="*/ 4 w 747" name="T4"/>
                  <a:gd fmla="*/ 3 h 7" name="T5"/>
                  <a:gd fmla="*/ 8 w 747" name="T6"/>
                  <a:gd fmla="*/ 0 h 7" name="T7"/>
                  <a:gd fmla="*/ 745 w 747" name="T8"/>
                  <a:gd fmla="*/ 0 h 7" name="T9"/>
                  <a:gd fmla="*/ 746 w 747" name="T10"/>
                  <a:gd fmla="*/ 3 h 7" name="T11"/>
                  <a:gd fmla="*/ 747 w 74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47">
                    <a:moveTo>
                      <a:pt x="747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745" y="0"/>
                    </a:lnTo>
                    <a:lnTo>
                      <a:pt x="746" y="3"/>
                    </a:lnTo>
                    <a:lnTo>
                      <a:pt x="747" y="7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9" name="Freeform 97"/>
              <p:cNvSpPr>
                <a:spLocks/>
              </p:cNvSpPr>
              <p:nvPr/>
            </p:nvSpPr>
            <p:spPr bwMode="auto">
              <a:xfrm>
                <a:off x="1117" y="1982"/>
                <a:ext cx="742" cy="7"/>
              </a:xfrm>
              <a:custGeom>
                <a:avLst/>
                <a:gdLst>
                  <a:gd fmla="*/ 742 w 742" name="T0"/>
                  <a:gd fmla="*/ 7 h 7" name="T1"/>
                  <a:gd fmla="*/ 0 w 742" name="T2"/>
                  <a:gd fmla="*/ 7 h 7" name="T3"/>
                  <a:gd fmla="*/ 4 w 742" name="T4"/>
                  <a:gd fmla="*/ 4 h 7" name="T5"/>
                  <a:gd fmla="*/ 8 w 742" name="T6"/>
                  <a:gd fmla="*/ 0 h 7" name="T7"/>
                  <a:gd fmla="*/ 741 w 742" name="T8"/>
                  <a:gd fmla="*/ 0 h 7" name="T9"/>
                  <a:gd fmla="*/ 741 w 742" name="T10"/>
                  <a:gd fmla="*/ 4 h 7" name="T11"/>
                  <a:gd fmla="*/ 742 w 74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42">
                    <a:moveTo>
                      <a:pt x="742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741" y="0"/>
                    </a:lnTo>
                    <a:lnTo>
                      <a:pt x="741" y="4"/>
                    </a:lnTo>
                    <a:lnTo>
                      <a:pt x="742" y="7"/>
                    </a:lnTo>
                    <a:close/>
                  </a:path>
                </a:pathLst>
              </a:custGeom>
              <a:solidFill>
                <a:srgbClr val="D1B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0" name="Freeform 98"/>
              <p:cNvSpPr>
                <a:spLocks/>
              </p:cNvSpPr>
              <p:nvPr/>
            </p:nvSpPr>
            <p:spPr bwMode="auto">
              <a:xfrm>
                <a:off x="1121" y="1978"/>
                <a:ext cx="737" cy="8"/>
              </a:xfrm>
              <a:custGeom>
                <a:avLst/>
                <a:gdLst>
                  <a:gd fmla="*/ 737 w 737" name="T0"/>
                  <a:gd fmla="*/ 8 h 8" name="T1"/>
                  <a:gd fmla="*/ 0 w 737" name="T2"/>
                  <a:gd fmla="*/ 8 h 8" name="T3"/>
                  <a:gd fmla="*/ 4 w 737" name="T4"/>
                  <a:gd fmla="*/ 4 h 8" name="T5"/>
                  <a:gd fmla="*/ 8 w 737" name="T6"/>
                  <a:gd fmla="*/ 0 h 8" name="T7"/>
                  <a:gd fmla="*/ 736 w 737" name="T8"/>
                  <a:gd fmla="*/ 0 h 8" name="T9"/>
                  <a:gd fmla="*/ 737 w 737" name="T10"/>
                  <a:gd fmla="*/ 4 h 8" name="T11"/>
                  <a:gd fmla="*/ 737 w 737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37">
                    <a:moveTo>
                      <a:pt x="73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736" y="0"/>
                    </a:lnTo>
                    <a:lnTo>
                      <a:pt x="737" y="4"/>
                    </a:lnTo>
                    <a:lnTo>
                      <a:pt x="737" y="8"/>
                    </a:lnTo>
                    <a:close/>
                  </a:path>
                </a:pathLst>
              </a:custGeom>
              <a:solidFill>
                <a:srgbClr val="D1B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1" name="Freeform 99"/>
              <p:cNvSpPr>
                <a:spLocks/>
              </p:cNvSpPr>
              <p:nvPr/>
            </p:nvSpPr>
            <p:spPr bwMode="auto">
              <a:xfrm>
                <a:off x="1125" y="1974"/>
                <a:ext cx="733" cy="8"/>
              </a:xfrm>
              <a:custGeom>
                <a:avLst/>
                <a:gdLst>
                  <a:gd fmla="*/ 733 w 733" name="T0"/>
                  <a:gd fmla="*/ 8 h 8" name="T1"/>
                  <a:gd fmla="*/ 0 w 733" name="T2"/>
                  <a:gd fmla="*/ 8 h 8" name="T3"/>
                  <a:gd fmla="*/ 4 w 733" name="T4"/>
                  <a:gd fmla="*/ 4 h 8" name="T5"/>
                  <a:gd fmla="*/ 9 w 733" name="T6"/>
                  <a:gd fmla="*/ 0 h 8" name="T7"/>
                  <a:gd fmla="*/ 731 w 733" name="T8"/>
                  <a:gd fmla="*/ 0 h 8" name="T9"/>
                  <a:gd fmla="*/ 732 w 733" name="T10"/>
                  <a:gd fmla="*/ 4 h 8" name="T11"/>
                  <a:gd fmla="*/ 733 w 733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33">
                    <a:moveTo>
                      <a:pt x="733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731" y="0"/>
                    </a:lnTo>
                    <a:lnTo>
                      <a:pt x="732" y="4"/>
                    </a:lnTo>
                    <a:lnTo>
                      <a:pt x="733" y="8"/>
                    </a:lnTo>
                    <a:close/>
                  </a:path>
                </a:pathLst>
              </a:custGeom>
              <a:solidFill>
                <a:srgbClr val="D2B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2" name="Freeform 100"/>
              <p:cNvSpPr>
                <a:spLocks/>
              </p:cNvSpPr>
              <p:nvPr/>
            </p:nvSpPr>
            <p:spPr bwMode="auto">
              <a:xfrm>
                <a:off x="1129" y="1970"/>
                <a:ext cx="728" cy="8"/>
              </a:xfrm>
              <a:custGeom>
                <a:avLst/>
                <a:gdLst>
                  <a:gd fmla="*/ 728 w 728" name="T0"/>
                  <a:gd fmla="*/ 8 h 8" name="T1"/>
                  <a:gd fmla="*/ 0 w 728" name="T2"/>
                  <a:gd fmla="*/ 8 h 8" name="T3"/>
                  <a:gd fmla="*/ 5 w 728" name="T4"/>
                  <a:gd fmla="*/ 4 h 8" name="T5"/>
                  <a:gd fmla="*/ 8 w 728" name="T6"/>
                  <a:gd fmla="*/ 0 h 8" name="T7"/>
                  <a:gd fmla="*/ 726 w 728" name="T8"/>
                  <a:gd fmla="*/ 0 h 8" name="T9"/>
                  <a:gd fmla="*/ 727 w 728" name="T10"/>
                  <a:gd fmla="*/ 4 h 8" name="T11"/>
                  <a:gd fmla="*/ 728 w 728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28">
                    <a:moveTo>
                      <a:pt x="728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8" y="0"/>
                    </a:lnTo>
                    <a:lnTo>
                      <a:pt x="726" y="0"/>
                    </a:lnTo>
                    <a:lnTo>
                      <a:pt x="727" y="4"/>
                    </a:lnTo>
                    <a:lnTo>
                      <a:pt x="728" y="8"/>
                    </a:lnTo>
                    <a:close/>
                  </a:path>
                </a:pathLst>
              </a:custGeom>
              <a:solidFill>
                <a:srgbClr val="D2B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3" name="Freeform 101"/>
              <p:cNvSpPr>
                <a:spLocks/>
              </p:cNvSpPr>
              <p:nvPr/>
            </p:nvSpPr>
            <p:spPr bwMode="auto">
              <a:xfrm>
                <a:off x="1134" y="1967"/>
                <a:ext cx="722" cy="7"/>
              </a:xfrm>
              <a:custGeom>
                <a:avLst/>
                <a:gdLst>
                  <a:gd fmla="*/ 722 w 722" name="T0"/>
                  <a:gd fmla="*/ 7 h 7" name="T1"/>
                  <a:gd fmla="*/ 0 w 722" name="T2"/>
                  <a:gd fmla="*/ 7 h 7" name="T3"/>
                  <a:gd fmla="*/ 3 w 722" name="T4"/>
                  <a:gd fmla="*/ 3 h 7" name="T5"/>
                  <a:gd fmla="*/ 7 w 722" name="T6"/>
                  <a:gd fmla="*/ 0 h 7" name="T7"/>
                  <a:gd fmla="*/ 720 w 722" name="T8"/>
                  <a:gd fmla="*/ 0 h 7" name="T9"/>
                  <a:gd fmla="*/ 721 w 722" name="T10"/>
                  <a:gd fmla="*/ 3 h 7" name="T11"/>
                  <a:gd fmla="*/ 722 w 72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722">
                    <a:moveTo>
                      <a:pt x="722" y="7"/>
                    </a:moveTo>
                    <a:lnTo>
                      <a:pt x="0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720" y="0"/>
                    </a:lnTo>
                    <a:lnTo>
                      <a:pt x="721" y="3"/>
                    </a:lnTo>
                    <a:lnTo>
                      <a:pt x="722" y="7"/>
                    </a:lnTo>
                    <a:close/>
                  </a:path>
                </a:pathLst>
              </a:custGeom>
              <a:solidFill>
                <a:srgbClr val="D2B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4" name="Freeform 102"/>
              <p:cNvSpPr>
                <a:spLocks/>
              </p:cNvSpPr>
              <p:nvPr/>
            </p:nvSpPr>
            <p:spPr bwMode="auto">
              <a:xfrm>
                <a:off x="1137" y="1963"/>
                <a:ext cx="718" cy="7"/>
              </a:xfrm>
              <a:custGeom>
                <a:avLst/>
                <a:gdLst>
                  <a:gd fmla="*/ 718 w 718" name="T0"/>
                  <a:gd fmla="*/ 7 h 7" name="T1"/>
                  <a:gd fmla="*/ 0 w 718" name="T2"/>
                  <a:gd fmla="*/ 7 h 7" name="T3"/>
                  <a:gd fmla="*/ 4 w 718" name="T4"/>
                  <a:gd fmla="*/ 4 h 7" name="T5"/>
                  <a:gd fmla="*/ 7 w 718" name="T6"/>
                  <a:gd fmla="*/ 1 h 7" name="T7"/>
                  <a:gd fmla="*/ 8 w 718" name="T8"/>
                  <a:gd fmla="*/ 0 h 7" name="T9"/>
                  <a:gd fmla="*/ 8 w 718" name="T10"/>
                  <a:gd fmla="*/ 0 h 7" name="T11"/>
                  <a:gd fmla="*/ 716 w 718" name="T12"/>
                  <a:gd fmla="*/ 0 h 7" name="T13"/>
                  <a:gd fmla="*/ 717 w 718" name="T14"/>
                  <a:gd fmla="*/ 4 h 7" name="T15"/>
                  <a:gd fmla="*/ 718 w 718" name="T16"/>
                  <a:gd fmla="*/ 7 h 7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7" w="718">
                    <a:moveTo>
                      <a:pt x="718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16" y="0"/>
                    </a:lnTo>
                    <a:lnTo>
                      <a:pt x="717" y="4"/>
                    </a:lnTo>
                    <a:lnTo>
                      <a:pt x="718" y="7"/>
                    </a:lnTo>
                    <a:close/>
                  </a:path>
                </a:pathLst>
              </a:custGeom>
              <a:solidFill>
                <a:srgbClr val="D2BE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5" name="Freeform 103"/>
              <p:cNvSpPr>
                <a:spLocks/>
              </p:cNvSpPr>
              <p:nvPr/>
            </p:nvSpPr>
            <p:spPr bwMode="auto">
              <a:xfrm>
                <a:off x="1141" y="1959"/>
                <a:ext cx="713" cy="8"/>
              </a:xfrm>
              <a:custGeom>
                <a:avLst/>
                <a:gdLst>
                  <a:gd fmla="*/ 713 w 713" name="T0"/>
                  <a:gd fmla="*/ 8 h 8" name="T1"/>
                  <a:gd fmla="*/ 0 w 713" name="T2"/>
                  <a:gd fmla="*/ 8 h 8" name="T3"/>
                  <a:gd fmla="*/ 2 w 713" name="T4"/>
                  <a:gd fmla="*/ 6 h 8" name="T5"/>
                  <a:gd fmla="*/ 3 w 713" name="T6"/>
                  <a:gd fmla="*/ 5 h 8" name="T7"/>
                  <a:gd fmla="*/ 6 w 713" name="T8"/>
                  <a:gd fmla="*/ 2 h 8" name="T9"/>
                  <a:gd fmla="*/ 9 w 713" name="T10"/>
                  <a:gd fmla="*/ 0 h 8" name="T11"/>
                  <a:gd fmla="*/ 711 w 713" name="T12"/>
                  <a:gd fmla="*/ 0 h 8" name="T13"/>
                  <a:gd fmla="*/ 712 w 713" name="T14"/>
                  <a:gd fmla="*/ 4 h 8" name="T15"/>
                  <a:gd fmla="*/ 713 w 713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713">
                    <a:moveTo>
                      <a:pt x="713" y="8"/>
                    </a:moveTo>
                    <a:lnTo>
                      <a:pt x="0" y="8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9" y="0"/>
                    </a:lnTo>
                    <a:lnTo>
                      <a:pt x="711" y="0"/>
                    </a:lnTo>
                    <a:lnTo>
                      <a:pt x="712" y="4"/>
                    </a:lnTo>
                    <a:lnTo>
                      <a:pt x="713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6" name="Freeform 104"/>
              <p:cNvSpPr>
                <a:spLocks/>
              </p:cNvSpPr>
              <p:nvPr/>
            </p:nvSpPr>
            <p:spPr bwMode="auto">
              <a:xfrm>
                <a:off x="1145" y="1955"/>
                <a:ext cx="708" cy="8"/>
              </a:xfrm>
              <a:custGeom>
                <a:avLst/>
                <a:gdLst>
                  <a:gd fmla="*/ 708 w 708" name="T0"/>
                  <a:gd fmla="*/ 8 h 8" name="T1"/>
                  <a:gd fmla="*/ 0 w 708" name="T2"/>
                  <a:gd fmla="*/ 8 h 8" name="T3"/>
                  <a:gd fmla="*/ 5 w 708" name="T4"/>
                  <a:gd fmla="*/ 4 h 8" name="T5"/>
                  <a:gd fmla="*/ 9 w 708" name="T6"/>
                  <a:gd fmla="*/ 0 h 8" name="T7"/>
                  <a:gd fmla="*/ 707 w 708" name="T8"/>
                  <a:gd fmla="*/ 0 h 8" name="T9"/>
                  <a:gd fmla="*/ 707 w 708" name="T10"/>
                  <a:gd fmla="*/ 4 h 8" name="T11"/>
                  <a:gd fmla="*/ 708 w 708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08">
                    <a:moveTo>
                      <a:pt x="708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07" y="0"/>
                    </a:lnTo>
                    <a:lnTo>
                      <a:pt x="707" y="4"/>
                    </a:lnTo>
                    <a:lnTo>
                      <a:pt x="708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7" name="Freeform 105"/>
              <p:cNvSpPr>
                <a:spLocks/>
              </p:cNvSpPr>
              <p:nvPr/>
            </p:nvSpPr>
            <p:spPr bwMode="auto">
              <a:xfrm>
                <a:off x="1150" y="1951"/>
                <a:ext cx="702" cy="8"/>
              </a:xfrm>
              <a:custGeom>
                <a:avLst/>
                <a:gdLst>
                  <a:gd fmla="*/ 702 w 702" name="T0"/>
                  <a:gd fmla="*/ 8 h 8" name="T1"/>
                  <a:gd fmla="*/ 0 w 702" name="T2"/>
                  <a:gd fmla="*/ 8 h 8" name="T3"/>
                  <a:gd fmla="*/ 4 w 702" name="T4"/>
                  <a:gd fmla="*/ 4 h 8" name="T5"/>
                  <a:gd fmla="*/ 7 w 702" name="T6"/>
                  <a:gd fmla="*/ 0 h 8" name="T7"/>
                  <a:gd fmla="*/ 701 w 702" name="T8"/>
                  <a:gd fmla="*/ 0 h 8" name="T9"/>
                  <a:gd fmla="*/ 702 w 702" name="T10"/>
                  <a:gd fmla="*/ 3 h 8" name="T11"/>
                  <a:gd fmla="*/ 702 w 702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702">
                    <a:moveTo>
                      <a:pt x="70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701" y="0"/>
                    </a:lnTo>
                    <a:lnTo>
                      <a:pt x="702" y="3"/>
                    </a:lnTo>
                    <a:lnTo>
                      <a:pt x="702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8" name="Freeform 106"/>
              <p:cNvSpPr>
                <a:spLocks/>
              </p:cNvSpPr>
              <p:nvPr/>
            </p:nvSpPr>
            <p:spPr bwMode="auto">
              <a:xfrm>
                <a:off x="1154" y="1947"/>
                <a:ext cx="698" cy="8"/>
              </a:xfrm>
              <a:custGeom>
                <a:avLst/>
                <a:gdLst>
                  <a:gd fmla="*/ 698 w 698" name="T0"/>
                  <a:gd fmla="*/ 8 h 8" name="T1"/>
                  <a:gd fmla="*/ 0 w 698" name="T2"/>
                  <a:gd fmla="*/ 8 h 8" name="T3"/>
                  <a:gd fmla="*/ 3 w 698" name="T4"/>
                  <a:gd fmla="*/ 4 h 8" name="T5"/>
                  <a:gd fmla="*/ 7 w 698" name="T6"/>
                  <a:gd fmla="*/ 0 h 8" name="T7"/>
                  <a:gd fmla="*/ 697 w 698" name="T8"/>
                  <a:gd fmla="*/ 0 h 8" name="T9"/>
                  <a:gd fmla="*/ 697 w 698" name="T10"/>
                  <a:gd fmla="*/ 4 h 8" name="T11"/>
                  <a:gd fmla="*/ 698 w 698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98">
                    <a:moveTo>
                      <a:pt x="698" y="8"/>
                    </a:moveTo>
                    <a:lnTo>
                      <a:pt x="0" y="8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97" y="0"/>
                    </a:lnTo>
                    <a:lnTo>
                      <a:pt x="697" y="4"/>
                    </a:lnTo>
                    <a:lnTo>
                      <a:pt x="698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9" name="Freeform 107"/>
              <p:cNvSpPr>
                <a:spLocks/>
              </p:cNvSpPr>
              <p:nvPr/>
            </p:nvSpPr>
            <p:spPr bwMode="auto">
              <a:xfrm>
                <a:off x="1157" y="1943"/>
                <a:ext cx="694" cy="8"/>
              </a:xfrm>
              <a:custGeom>
                <a:avLst/>
                <a:gdLst>
                  <a:gd fmla="*/ 694 w 694" name="T0"/>
                  <a:gd fmla="*/ 8 h 8" name="T1"/>
                  <a:gd fmla="*/ 0 w 694" name="T2"/>
                  <a:gd fmla="*/ 8 h 8" name="T3"/>
                  <a:gd fmla="*/ 4 w 694" name="T4"/>
                  <a:gd fmla="*/ 4 h 8" name="T5"/>
                  <a:gd fmla="*/ 8 w 694" name="T6"/>
                  <a:gd fmla="*/ 0 h 8" name="T7"/>
                  <a:gd fmla="*/ 693 w 694" name="T8"/>
                  <a:gd fmla="*/ 0 h 8" name="T9"/>
                  <a:gd fmla="*/ 694 w 694" name="T10"/>
                  <a:gd fmla="*/ 4 h 8" name="T11"/>
                  <a:gd fmla="*/ 694 w 69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94">
                    <a:moveTo>
                      <a:pt x="694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93" y="0"/>
                    </a:lnTo>
                    <a:lnTo>
                      <a:pt x="694" y="4"/>
                    </a:lnTo>
                    <a:lnTo>
                      <a:pt x="694" y="8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0" name="Freeform 108"/>
              <p:cNvSpPr>
                <a:spLocks/>
              </p:cNvSpPr>
              <p:nvPr/>
            </p:nvSpPr>
            <p:spPr bwMode="auto">
              <a:xfrm>
                <a:off x="1161" y="1939"/>
                <a:ext cx="690" cy="8"/>
              </a:xfrm>
              <a:custGeom>
                <a:avLst/>
                <a:gdLst>
                  <a:gd fmla="*/ 690 w 690" name="T0"/>
                  <a:gd fmla="*/ 8 h 8" name="T1"/>
                  <a:gd fmla="*/ 0 w 690" name="T2"/>
                  <a:gd fmla="*/ 8 h 8" name="T3"/>
                  <a:gd fmla="*/ 4 w 690" name="T4"/>
                  <a:gd fmla="*/ 4 h 8" name="T5"/>
                  <a:gd fmla="*/ 8 w 690" name="T6"/>
                  <a:gd fmla="*/ 0 h 8" name="T7"/>
                  <a:gd fmla="*/ 688 w 690" name="T8"/>
                  <a:gd fmla="*/ 0 h 8" name="T9"/>
                  <a:gd fmla="*/ 689 w 690" name="T10"/>
                  <a:gd fmla="*/ 4 h 8" name="T11"/>
                  <a:gd fmla="*/ 690 w 69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90">
                    <a:moveTo>
                      <a:pt x="69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88" y="0"/>
                    </a:lnTo>
                    <a:lnTo>
                      <a:pt x="689" y="4"/>
                    </a:lnTo>
                    <a:lnTo>
                      <a:pt x="690" y="8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1" name="Freeform 109"/>
              <p:cNvSpPr>
                <a:spLocks/>
              </p:cNvSpPr>
              <p:nvPr/>
            </p:nvSpPr>
            <p:spPr bwMode="auto">
              <a:xfrm>
                <a:off x="1165" y="1936"/>
                <a:ext cx="685" cy="7"/>
              </a:xfrm>
              <a:custGeom>
                <a:avLst/>
                <a:gdLst>
                  <a:gd fmla="*/ 685 w 685" name="T0"/>
                  <a:gd fmla="*/ 7 h 7" name="T1"/>
                  <a:gd fmla="*/ 0 w 685" name="T2"/>
                  <a:gd fmla="*/ 7 h 7" name="T3"/>
                  <a:gd fmla="*/ 4 w 685" name="T4"/>
                  <a:gd fmla="*/ 3 h 7" name="T5"/>
                  <a:gd fmla="*/ 7 w 685" name="T6"/>
                  <a:gd fmla="*/ 0 h 7" name="T7"/>
                  <a:gd fmla="*/ 683 w 685" name="T8"/>
                  <a:gd fmla="*/ 0 h 7" name="T9"/>
                  <a:gd fmla="*/ 684 w 685" name="T10"/>
                  <a:gd fmla="*/ 3 h 7" name="T11"/>
                  <a:gd fmla="*/ 685 w 685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685">
                    <a:moveTo>
                      <a:pt x="685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683" y="0"/>
                    </a:lnTo>
                    <a:lnTo>
                      <a:pt x="684" y="3"/>
                    </a:lnTo>
                    <a:lnTo>
                      <a:pt x="685" y="7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2" name="Freeform 110"/>
              <p:cNvSpPr>
                <a:spLocks/>
              </p:cNvSpPr>
              <p:nvPr/>
            </p:nvSpPr>
            <p:spPr bwMode="auto">
              <a:xfrm>
                <a:off x="1169" y="1932"/>
                <a:ext cx="680" cy="7"/>
              </a:xfrm>
              <a:custGeom>
                <a:avLst/>
                <a:gdLst>
                  <a:gd fmla="*/ 680 w 680" name="T0"/>
                  <a:gd fmla="*/ 7 h 7" name="T1"/>
                  <a:gd fmla="*/ 0 w 680" name="T2"/>
                  <a:gd fmla="*/ 7 h 7" name="T3"/>
                  <a:gd fmla="*/ 3 w 680" name="T4"/>
                  <a:gd fmla="*/ 4 h 7" name="T5"/>
                  <a:gd fmla="*/ 7 w 680" name="T6"/>
                  <a:gd fmla="*/ 0 h 7" name="T7"/>
                  <a:gd fmla="*/ 677 w 680" name="T8"/>
                  <a:gd fmla="*/ 0 h 7" name="T9"/>
                  <a:gd fmla="*/ 679 w 680" name="T10"/>
                  <a:gd fmla="*/ 4 h 7" name="T11"/>
                  <a:gd fmla="*/ 680 w 680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680">
                    <a:moveTo>
                      <a:pt x="680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77" y="0"/>
                    </a:lnTo>
                    <a:lnTo>
                      <a:pt x="679" y="4"/>
                    </a:lnTo>
                    <a:lnTo>
                      <a:pt x="680" y="7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3" name="Freeform 111"/>
              <p:cNvSpPr>
                <a:spLocks/>
              </p:cNvSpPr>
              <p:nvPr/>
            </p:nvSpPr>
            <p:spPr bwMode="auto">
              <a:xfrm>
                <a:off x="1172" y="1928"/>
                <a:ext cx="676" cy="8"/>
              </a:xfrm>
              <a:custGeom>
                <a:avLst/>
                <a:gdLst>
                  <a:gd fmla="*/ 676 w 676" name="T0"/>
                  <a:gd fmla="*/ 8 h 8" name="T1"/>
                  <a:gd fmla="*/ 0 w 676" name="T2"/>
                  <a:gd fmla="*/ 8 h 8" name="T3"/>
                  <a:gd fmla="*/ 4 w 676" name="T4"/>
                  <a:gd fmla="*/ 4 h 8" name="T5"/>
                  <a:gd fmla="*/ 8 w 676" name="T6"/>
                  <a:gd fmla="*/ 0 h 8" name="T7"/>
                  <a:gd fmla="*/ 673 w 676" name="T8"/>
                  <a:gd fmla="*/ 0 h 8" name="T9"/>
                  <a:gd fmla="*/ 674 w 676" name="T10"/>
                  <a:gd fmla="*/ 4 h 8" name="T11"/>
                  <a:gd fmla="*/ 676 w 676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76">
                    <a:moveTo>
                      <a:pt x="676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73" y="0"/>
                    </a:lnTo>
                    <a:lnTo>
                      <a:pt x="674" y="4"/>
                    </a:lnTo>
                    <a:lnTo>
                      <a:pt x="676" y="8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4" name="Freeform 112"/>
              <p:cNvSpPr>
                <a:spLocks/>
              </p:cNvSpPr>
              <p:nvPr/>
            </p:nvSpPr>
            <p:spPr bwMode="auto">
              <a:xfrm>
                <a:off x="1176" y="1924"/>
                <a:ext cx="670" cy="8"/>
              </a:xfrm>
              <a:custGeom>
                <a:avLst/>
                <a:gdLst>
                  <a:gd fmla="*/ 670 w 670" name="T0"/>
                  <a:gd fmla="*/ 8 h 8" name="T1"/>
                  <a:gd fmla="*/ 0 w 670" name="T2"/>
                  <a:gd fmla="*/ 8 h 8" name="T3"/>
                  <a:gd fmla="*/ 4 w 670" name="T4"/>
                  <a:gd fmla="*/ 4 h 8" name="T5"/>
                  <a:gd fmla="*/ 9 w 670" name="T6"/>
                  <a:gd fmla="*/ 0 h 8" name="T7"/>
                  <a:gd fmla="*/ 668 w 670" name="T8"/>
                  <a:gd fmla="*/ 0 h 8" name="T9"/>
                  <a:gd fmla="*/ 669 w 670" name="T10"/>
                  <a:gd fmla="*/ 4 h 8" name="T11"/>
                  <a:gd fmla="*/ 670 w 67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70">
                    <a:moveTo>
                      <a:pt x="67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668" y="0"/>
                    </a:lnTo>
                    <a:lnTo>
                      <a:pt x="669" y="4"/>
                    </a:lnTo>
                    <a:lnTo>
                      <a:pt x="670" y="8"/>
                    </a:lnTo>
                    <a:close/>
                  </a:path>
                </a:pathLst>
              </a:custGeom>
              <a:solidFill>
                <a:srgbClr val="D2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5" name="Freeform 113"/>
              <p:cNvSpPr>
                <a:spLocks/>
              </p:cNvSpPr>
              <p:nvPr/>
            </p:nvSpPr>
            <p:spPr bwMode="auto">
              <a:xfrm>
                <a:off x="1180" y="1920"/>
                <a:ext cx="665" cy="8"/>
              </a:xfrm>
              <a:custGeom>
                <a:avLst/>
                <a:gdLst>
                  <a:gd fmla="*/ 665 w 665" name="T0"/>
                  <a:gd fmla="*/ 8 h 8" name="T1"/>
                  <a:gd fmla="*/ 0 w 665" name="T2"/>
                  <a:gd fmla="*/ 8 h 8" name="T3"/>
                  <a:gd fmla="*/ 5 w 665" name="T4"/>
                  <a:gd fmla="*/ 4 h 8" name="T5"/>
                  <a:gd fmla="*/ 8 w 665" name="T6"/>
                  <a:gd fmla="*/ 0 h 8" name="T7"/>
                  <a:gd fmla="*/ 663 w 665" name="T8"/>
                  <a:gd fmla="*/ 0 h 8" name="T9"/>
                  <a:gd fmla="*/ 664 w 665" name="T10"/>
                  <a:gd fmla="*/ 4 h 8" name="T11"/>
                  <a:gd fmla="*/ 665 w 66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65">
                    <a:moveTo>
                      <a:pt x="66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8" y="0"/>
                    </a:lnTo>
                    <a:lnTo>
                      <a:pt x="663" y="0"/>
                    </a:lnTo>
                    <a:lnTo>
                      <a:pt x="664" y="4"/>
                    </a:lnTo>
                    <a:lnTo>
                      <a:pt x="665" y="8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6" name="Freeform 114"/>
              <p:cNvSpPr>
                <a:spLocks/>
              </p:cNvSpPr>
              <p:nvPr/>
            </p:nvSpPr>
            <p:spPr bwMode="auto">
              <a:xfrm>
                <a:off x="1185" y="1917"/>
                <a:ext cx="659" cy="7"/>
              </a:xfrm>
              <a:custGeom>
                <a:avLst/>
                <a:gdLst>
                  <a:gd fmla="*/ 659 w 659" name="T0"/>
                  <a:gd fmla="*/ 7 h 7" name="T1"/>
                  <a:gd fmla="*/ 0 w 659" name="T2"/>
                  <a:gd fmla="*/ 7 h 7" name="T3"/>
                  <a:gd fmla="*/ 3 w 659" name="T4"/>
                  <a:gd fmla="*/ 3 h 7" name="T5"/>
                  <a:gd fmla="*/ 7 w 659" name="T6"/>
                  <a:gd fmla="*/ 0 h 7" name="T7"/>
                  <a:gd fmla="*/ 656 w 659" name="T8"/>
                  <a:gd fmla="*/ 0 h 7" name="T9"/>
                  <a:gd fmla="*/ 658 w 659" name="T10"/>
                  <a:gd fmla="*/ 3 h 7" name="T11"/>
                  <a:gd fmla="*/ 659 w 659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659">
                    <a:moveTo>
                      <a:pt x="659" y="7"/>
                    </a:moveTo>
                    <a:lnTo>
                      <a:pt x="0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656" y="0"/>
                    </a:lnTo>
                    <a:lnTo>
                      <a:pt x="658" y="3"/>
                    </a:lnTo>
                    <a:lnTo>
                      <a:pt x="659" y="7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7" name="Freeform 115"/>
              <p:cNvSpPr>
                <a:spLocks/>
              </p:cNvSpPr>
              <p:nvPr/>
            </p:nvSpPr>
            <p:spPr bwMode="auto">
              <a:xfrm>
                <a:off x="1188" y="1912"/>
                <a:ext cx="655" cy="8"/>
              </a:xfrm>
              <a:custGeom>
                <a:avLst/>
                <a:gdLst>
                  <a:gd fmla="*/ 655 w 655" name="T0"/>
                  <a:gd fmla="*/ 8 h 8" name="T1"/>
                  <a:gd fmla="*/ 0 w 655" name="T2"/>
                  <a:gd fmla="*/ 8 h 8" name="T3"/>
                  <a:gd fmla="*/ 4 w 655" name="T4"/>
                  <a:gd fmla="*/ 5 h 8" name="T5"/>
                  <a:gd fmla="*/ 8 w 655" name="T6"/>
                  <a:gd fmla="*/ 0 h 8" name="T7"/>
                  <a:gd fmla="*/ 652 w 655" name="T8"/>
                  <a:gd fmla="*/ 0 h 8" name="T9"/>
                  <a:gd fmla="*/ 653 w 655" name="T10"/>
                  <a:gd fmla="*/ 5 h 8" name="T11"/>
                  <a:gd fmla="*/ 655 w 65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55">
                    <a:moveTo>
                      <a:pt x="655" y="8"/>
                    </a:moveTo>
                    <a:lnTo>
                      <a:pt x="0" y="8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652" y="0"/>
                    </a:lnTo>
                    <a:lnTo>
                      <a:pt x="653" y="5"/>
                    </a:lnTo>
                    <a:lnTo>
                      <a:pt x="655" y="8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8" name="Freeform 116"/>
              <p:cNvSpPr>
                <a:spLocks/>
              </p:cNvSpPr>
              <p:nvPr/>
            </p:nvSpPr>
            <p:spPr bwMode="auto">
              <a:xfrm>
                <a:off x="1192" y="1908"/>
                <a:ext cx="649" cy="9"/>
              </a:xfrm>
              <a:custGeom>
                <a:avLst/>
                <a:gdLst>
                  <a:gd fmla="*/ 649 w 649" name="T0"/>
                  <a:gd fmla="*/ 9 h 9" name="T1"/>
                  <a:gd fmla="*/ 0 w 649" name="T2"/>
                  <a:gd fmla="*/ 9 h 9" name="T3"/>
                  <a:gd fmla="*/ 4 w 649" name="T4"/>
                  <a:gd fmla="*/ 4 h 9" name="T5"/>
                  <a:gd fmla="*/ 8 w 649" name="T6"/>
                  <a:gd fmla="*/ 0 h 9" name="T7"/>
                  <a:gd fmla="*/ 647 w 649" name="T8"/>
                  <a:gd fmla="*/ 0 h 9" name="T9"/>
                  <a:gd fmla="*/ 648 w 649" name="T10"/>
                  <a:gd fmla="*/ 4 h 9" name="T11"/>
                  <a:gd fmla="*/ 649 w 649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649">
                    <a:moveTo>
                      <a:pt x="649" y="9"/>
                    </a:moveTo>
                    <a:lnTo>
                      <a:pt x="0" y="9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47" y="0"/>
                    </a:lnTo>
                    <a:lnTo>
                      <a:pt x="648" y="4"/>
                    </a:lnTo>
                    <a:lnTo>
                      <a:pt x="649" y="9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9" name="Freeform 117"/>
              <p:cNvSpPr>
                <a:spLocks/>
              </p:cNvSpPr>
              <p:nvPr/>
            </p:nvSpPr>
            <p:spPr bwMode="auto">
              <a:xfrm>
                <a:off x="1196" y="1904"/>
                <a:ext cx="644" cy="8"/>
              </a:xfrm>
              <a:custGeom>
                <a:avLst/>
                <a:gdLst>
                  <a:gd fmla="*/ 644 w 644" name="T0"/>
                  <a:gd fmla="*/ 8 h 8" name="T1"/>
                  <a:gd fmla="*/ 0 w 644" name="T2"/>
                  <a:gd fmla="*/ 8 h 8" name="T3"/>
                  <a:gd fmla="*/ 4 w 644" name="T4"/>
                  <a:gd fmla="*/ 4 h 8" name="T5"/>
                  <a:gd fmla="*/ 8 w 644" name="T6"/>
                  <a:gd fmla="*/ 0 h 8" name="T7"/>
                  <a:gd fmla="*/ 641 w 644" name="T8"/>
                  <a:gd fmla="*/ 0 h 8" name="T9"/>
                  <a:gd fmla="*/ 643 w 644" name="T10"/>
                  <a:gd fmla="*/ 4 h 8" name="T11"/>
                  <a:gd fmla="*/ 644 w 64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44">
                    <a:moveTo>
                      <a:pt x="644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41" y="0"/>
                    </a:lnTo>
                    <a:lnTo>
                      <a:pt x="643" y="4"/>
                    </a:lnTo>
                    <a:lnTo>
                      <a:pt x="644" y="8"/>
                    </a:lnTo>
                    <a:close/>
                  </a:path>
                </a:pathLst>
              </a:custGeom>
              <a:solidFill>
                <a:srgbClr val="D3B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0" name="Freeform 118"/>
              <p:cNvSpPr>
                <a:spLocks/>
              </p:cNvSpPr>
              <p:nvPr/>
            </p:nvSpPr>
            <p:spPr bwMode="auto">
              <a:xfrm>
                <a:off x="1200" y="1901"/>
                <a:ext cx="639" cy="7"/>
              </a:xfrm>
              <a:custGeom>
                <a:avLst/>
                <a:gdLst>
                  <a:gd fmla="*/ 639 w 639" name="T0"/>
                  <a:gd fmla="*/ 7 h 7" name="T1"/>
                  <a:gd fmla="*/ 0 w 639" name="T2"/>
                  <a:gd fmla="*/ 7 h 7" name="T3"/>
                  <a:gd fmla="*/ 4 w 639" name="T4"/>
                  <a:gd fmla="*/ 3 h 7" name="T5"/>
                  <a:gd fmla="*/ 7 w 639" name="T6"/>
                  <a:gd fmla="*/ 0 h 7" name="T7"/>
                  <a:gd fmla="*/ 635 w 639" name="T8"/>
                  <a:gd fmla="*/ 0 h 7" name="T9"/>
                  <a:gd fmla="*/ 637 w 639" name="T10"/>
                  <a:gd fmla="*/ 3 h 7" name="T11"/>
                  <a:gd fmla="*/ 639 w 639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639">
                    <a:moveTo>
                      <a:pt x="639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635" y="0"/>
                    </a:lnTo>
                    <a:lnTo>
                      <a:pt x="637" y="3"/>
                    </a:lnTo>
                    <a:lnTo>
                      <a:pt x="639" y="7"/>
                    </a:lnTo>
                    <a:close/>
                  </a:path>
                </a:pathLst>
              </a:custGeom>
              <a:solidFill>
                <a:srgbClr val="D3B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1" name="Freeform 119"/>
              <p:cNvSpPr>
                <a:spLocks/>
              </p:cNvSpPr>
              <p:nvPr/>
            </p:nvSpPr>
            <p:spPr bwMode="auto">
              <a:xfrm>
                <a:off x="1204" y="1897"/>
                <a:ext cx="633" cy="7"/>
              </a:xfrm>
              <a:custGeom>
                <a:avLst/>
                <a:gdLst>
                  <a:gd fmla="*/ 633 w 633" name="T0"/>
                  <a:gd fmla="*/ 7 h 7" name="T1"/>
                  <a:gd fmla="*/ 0 w 633" name="T2"/>
                  <a:gd fmla="*/ 7 h 7" name="T3"/>
                  <a:gd fmla="*/ 3 w 633" name="T4"/>
                  <a:gd fmla="*/ 4 h 7" name="T5"/>
                  <a:gd fmla="*/ 7 w 633" name="T6"/>
                  <a:gd fmla="*/ 0 h 7" name="T7"/>
                  <a:gd fmla="*/ 630 w 633" name="T8"/>
                  <a:gd fmla="*/ 0 h 7" name="T9"/>
                  <a:gd fmla="*/ 631 w 633" name="T10"/>
                  <a:gd fmla="*/ 4 h 7" name="T11"/>
                  <a:gd fmla="*/ 633 w 633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633">
                    <a:moveTo>
                      <a:pt x="633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30" y="0"/>
                    </a:lnTo>
                    <a:lnTo>
                      <a:pt x="631" y="4"/>
                    </a:lnTo>
                    <a:lnTo>
                      <a:pt x="633" y="7"/>
                    </a:lnTo>
                    <a:close/>
                  </a:path>
                </a:pathLst>
              </a:custGeom>
              <a:solidFill>
                <a:srgbClr val="D3B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2" name="Freeform 120"/>
              <p:cNvSpPr>
                <a:spLocks/>
              </p:cNvSpPr>
              <p:nvPr/>
            </p:nvSpPr>
            <p:spPr bwMode="auto">
              <a:xfrm>
                <a:off x="1207" y="1893"/>
                <a:ext cx="628" cy="8"/>
              </a:xfrm>
              <a:custGeom>
                <a:avLst/>
                <a:gdLst>
                  <a:gd fmla="*/ 628 w 628" name="T0"/>
                  <a:gd fmla="*/ 8 h 8" name="T1"/>
                  <a:gd fmla="*/ 0 w 628" name="T2"/>
                  <a:gd fmla="*/ 8 h 8" name="T3"/>
                  <a:gd fmla="*/ 4 w 628" name="T4"/>
                  <a:gd fmla="*/ 4 h 8" name="T5"/>
                  <a:gd fmla="*/ 9 w 628" name="T6"/>
                  <a:gd fmla="*/ 0 h 8" name="T7"/>
                  <a:gd fmla="*/ 625 w 628" name="T8"/>
                  <a:gd fmla="*/ 0 h 8" name="T9"/>
                  <a:gd fmla="*/ 627 w 628" name="T10"/>
                  <a:gd fmla="*/ 4 h 8" name="T11"/>
                  <a:gd fmla="*/ 628 w 628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28">
                    <a:moveTo>
                      <a:pt x="628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625" y="0"/>
                    </a:lnTo>
                    <a:lnTo>
                      <a:pt x="627" y="4"/>
                    </a:lnTo>
                    <a:lnTo>
                      <a:pt x="628" y="8"/>
                    </a:lnTo>
                    <a:close/>
                  </a:path>
                </a:pathLst>
              </a:custGeom>
              <a:solidFill>
                <a:srgbClr val="D3B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3" name="Freeform 121"/>
              <p:cNvSpPr>
                <a:spLocks/>
              </p:cNvSpPr>
              <p:nvPr/>
            </p:nvSpPr>
            <p:spPr bwMode="auto">
              <a:xfrm>
                <a:off x="1211" y="1889"/>
                <a:ext cx="623" cy="8"/>
              </a:xfrm>
              <a:custGeom>
                <a:avLst/>
                <a:gdLst>
                  <a:gd fmla="*/ 623 w 623" name="T0"/>
                  <a:gd fmla="*/ 8 h 8" name="T1"/>
                  <a:gd fmla="*/ 0 w 623" name="T2"/>
                  <a:gd fmla="*/ 8 h 8" name="T3"/>
                  <a:gd fmla="*/ 5 w 623" name="T4"/>
                  <a:gd fmla="*/ 4 h 8" name="T5"/>
                  <a:gd fmla="*/ 9 w 623" name="T6"/>
                  <a:gd fmla="*/ 0 h 8" name="T7"/>
                  <a:gd fmla="*/ 619 w 623" name="T8"/>
                  <a:gd fmla="*/ 0 h 8" name="T9"/>
                  <a:gd fmla="*/ 620 w 623" name="T10"/>
                  <a:gd fmla="*/ 1 h 8" name="T11"/>
                  <a:gd fmla="*/ 620 w 623" name="T12"/>
                  <a:gd fmla="*/ 2 h 8" name="T13"/>
                  <a:gd fmla="*/ 622 w 623" name="T14"/>
                  <a:gd fmla="*/ 5 h 8" name="T15"/>
                  <a:gd fmla="*/ 623 w 623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623">
                    <a:moveTo>
                      <a:pt x="623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619" y="0"/>
                    </a:lnTo>
                    <a:lnTo>
                      <a:pt x="620" y="1"/>
                    </a:lnTo>
                    <a:lnTo>
                      <a:pt x="620" y="2"/>
                    </a:lnTo>
                    <a:lnTo>
                      <a:pt x="622" y="5"/>
                    </a:lnTo>
                    <a:lnTo>
                      <a:pt x="623" y="8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4" name="Freeform 122"/>
              <p:cNvSpPr>
                <a:spLocks/>
              </p:cNvSpPr>
              <p:nvPr/>
            </p:nvSpPr>
            <p:spPr bwMode="auto">
              <a:xfrm>
                <a:off x="1216" y="1886"/>
                <a:ext cx="616" cy="7"/>
              </a:xfrm>
              <a:custGeom>
                <a:avLst/>
                <a:gdLst>
                  <a:gd fmla="*/ 616 w 616" name="T0"/>
                  <a:gd fmla="*/ 7 h 7" name="T1"/>
                  <a:gd fmla="*/ 0 w 616" name="T2"/>
                  <a:gd fmla="*/ 7 h 7" name="T3"/>
                  <a:gd fmla="*/ 4 w 616" name="T4"/>
                  <a:gd fmla="*/ 3 h 7" name="T5"/>
                  <a:gd fmla="*/ 7 w 616" name="T6"/>
                  <a:gd fmla="*/ 0 h 7" name="T7"/>
                  <a:gd fmla="*/ 612 w 616" name="T8"/>
                  <a:gd fmla="*/ 0 h 7" name="T9"/>
                  <a:gd fmla="*/ 614 w 616" name="T10"/>
                  <a:gd fmla="*/ 2 h 7" name="T11"/>
                  <a:gd fmla="*/ 615 w 616" name="T12"/>
                  <a:gd fmla="*/ 5 h 7" name="T13"/>
                  <a:gd fmla="*/ 616 w 616" name="T14"/>
                  <a:gd fmla="*/ 6 h 7" name="T15"/>
                  <a:gd fmla="*/ 616 w 616" name="T16"/>
                  <a:gd fmla="*/ 7 h 7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7" w="616">
                    <a:moveTo>
                      <a:pt x="616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612" y="0"/>
                    </a:lnTo>
                    <a:lnTo>
                      <a:pt x="614" y="2"/>
                    </a:lnTo>
                    <a:lnTo>
                      <a:pt x="615" y="5"/>
                    </a:lnTo>
                    <a:lnTo>
                      <a:pt x="616" y="6"/>
                    </a:lnTo>
                    <a:lnTo>
                      <a:pt x="616" y="7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5" name="Freeform 123"/>
              <p:cNvSpPr>
                <a:spLocks/>
              </p:cNvSpPr>
              <p:nvPr/>
            </p:nvSpPr>
            <p:spPr bwMode="auto">
              <a:xfrm>
                <a:off x="1220" y="1882"/>
                <a:ext cx="610" cy="7"/>
              </a:xfrm>
              <a:custGeom>
                <a:avLst/>
                <a:gdLst>
                  <a:gd fmla="*/ 610 w 610" name="T0"/>
                  <a:gd fmla="*/ 7 h 7" name="T1"/>
                  <a:gd fmla="*/ 0 w 610" name="T2"/>
                  <a:gd fmla="*/ 7 h 7" name="T3"/>
                  <a:gd fmla="*/ 3 w 610" name="T4"/>
                  <a:gd fmla="*/ 4 h 7" name="T5"/>
                  <a:gd fmla="*/ 7 w 610" name="T6"/>
                  <a:gd fmla="*/ 0 h 7" name="T7"/>
                  <a:gd fmla="*/ 607 w 610" name="T8"/>
                  <a:gd fmla="*/ 0 h 7" name="T9"/>
                  <a:gd fmla="*/ 608 w 610" name="T10"/>
                  <a:gd fmla="*/ 4 h 7" name="T11"/>
                  <a:gd fmla="*/ 610 w 610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610">
                    <a:moveTo>
                      <a:pt x="610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07" y="0"/>
                    </a:lnTo>
                    <a:lnTo>
                      <a:pt x="608" y="4"/>
                    </a:lnTo>
                    <a:lnTo>
                      <a:pt x="610" y="7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6" name="Freeform 124"/>
              <p:cNvSpPr>
                <a:spLocks/>
              </p:cNvSpPr>
              <p:nvPr/>
            </p:nvSpPr>
            <p:spPr bwMode="auto">
              <a:xfrm>
                <a:off x="1223" y="1878"/>
                <a:ext cx="605" cy="8"/>
              </a:xfrm>
              <a:custGeom>
                <a:avLst/>
                <a:gdLst>
                  <a:gd fmla="*/ 605 w 605" name="T0"/>
                  <a:gd fmla="*/ 8 h 8" name="T1"/>
                  <a:gd fmla="*/ 0 w 605" name="T2"/>
                  <a:gd fmla="*/ 8 h 8" name="T3"/>
                  <a:gd fmla="*/ 4 w 605" name="T4"/>
                  <a:gd fmla="*/ 4 h 8" name="T5"/>
                  <a:gd fmla="*/ 8 w 605" name="T6"/>
                  <a:gd fmla="*/ 0 h 8" name="T7"/>
                  <a:gd fmla="*/ 602 w 605" name="T8"/>
                  <a:gd fmla="*/ 0 h 8" name="T9"/>
                  <a:gd fmla="*/ 604 w 605" name="T10"/>
                  <a:gd fmla="*/ 4 h 8" name="T11"/>
                  <a:gd fmla="*/ 605 w 60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605">
                    <a:moveTo>
                      <a:pt x="605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02" y="0"/>
                    </a:lnTo>
                    <a:lnTo>
                      <a:pt x="604" y="4"/>
                    </a:lnTo>
                    <a:lnTo>
                      <a:pt x="605" y="8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7" name="Freeform 125"/>
              <p:cNvSpPr>
                <a:spLocks/>
              </p:cNvSpPr>
              <p:nvPr/>
            </p:nvSpPr>
            <p:spPr bwMode="auto">
              <a:xfrm>
                <a:off x="1227" y="1873"/>
                <a:ext cx="600" cy="9"/>
              </a:xfrm>
              <a:custGeom>
                <a:avLst/>
                <a:gdLst>
                  <a:gd fmla="*/ 600 w 600" name="T0"/>
                  <a:gd fmla="*/ 9 h 9" name="T1"/>
                  <a:gd fmla="*/ 0 w 600" name="T2"/>
                  <a:gd fmla="*/ 9 h 9" name="T3"/>
                  <a:gd fmla="*/ 4 w 600" name="T4"/>
                  <a:gd fmla="*/ 5 h 9" name="T5"/>
                  <a:gd fmla="*/ 8 w 600" name="T6"/>
                  <a:gd fmla="*/ 0 h 9" name="T7"/>
                  <a:gd fmla="*/ 596 w 600" name="T8"/>
                  <a:gd fmla="*/ 0 h 9" name="T9"/>
                  <a:gd fmla="*/ 598 w 600" name="T10"/>
                  <a:gd fmla="*/ 5 h 9" name="T11"/>
                  <a:gd fmla="*/ 600 w 600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600">
                    <a:moveTo>
                      <a:pt x="600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596" y="0"/>
                    </a:lnTo>
                    <a:lnTo>
                      <a:pt x="598" y="5"/>
                    </a:lnTo>
                    <a:lnTo>
                      <a:pt x="600" y="9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8" name="Freeform 126"/>
              <p:cNvSpPr>
                <a:spLocks/>
              </p:cNvSpPr>
              <p:nvPr/>
            </p:nvSpPr>
            <p:spPr bwMode="auto">
              <a:xfrm>
                <a:off x="1231" y="1870"/>
                <a:ext cx="594" cy="8"/>
              </a:xfrm>
              <a:custGeom>
                <a:avLst/>
                <a:gdLst>
                  <a:gd fmla="*/ 594 w 594" name="T0"/>
                  <a:gd fmla="*/ 8 h 8" name="T1"/>
                  <a:gd fmla="*/ 0 w 594" name="T2"/>
                  <a:gd fmla="*/ 8 h 8" name="T3"/>
                  <a:gd fmla="*/ 4 w 594" name="T4"/>
                  <a:gd fmla="*/ 3 h 8" name="T5"/>
                  <a:gd fmla="*/ 8 w 594" name="T6"/>
                  <a:gd fmla="*/ 0 h 8" name="T7"/>
                  <a:gd fmla="*/ 590 w 594" name="T8"/>
                  <a:gd fmla="*/ 0 h 8" name="T9"/>
                  <a:gd fmla="*/ 592 w 594" name="T10"/>
                  <a:gd fmla="*/ 3 h 8" name="T11"/>
                  <a:gd fmla="*/ 594 w 59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94">
                    <a:moveTo>
                      <a:pt x="594" y="8"/>
                    </a:moveTo>
                    <a:lnTo>
                      <a:pt x="0" y="8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590" y="0"/>
                    </a:lnTo>
                    <a:lnTo>
                      <a:pt x="592" y="3"/>
                    </a:lnTo>
                    <a:lnTo>
                      <a:pt x="594" y="8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9" name="Freeform 127"/>
              <p:cNvSpPr>
                <a:spLocks/>
              </p:cNvSpPr>
              <p:nvPr/>
            </p:nvSpPr>
            <p:spPr bwMode="auto">
              <a:xfrm>
                <a:off x="1235" y="1866"/>
                <a:ext cx="588" cy="7"/>
              </a:xfrm>
              <a:custGeom>
                <a:avLst/>
                <a:gdLst>
                  <a:gd fmla="*/ 588 w 588" name="T0"/>
                  <a:gd fmla="*/ 7 h 7" name="T1"/>
                  <a:gd fmla="*/ 0 w 588" name="T2"/>
                  <a:gd fmla="*/ 7 h 7" name="T3"/>
                  <a:gd fmla="*/ 4 w 588" name="T4"/>
                  <a:gd fmla="*/ 4 h 7" name="T5"/>
                  <a:gd fmla="*/ 8 w 588" name="T6"/>
                  <a:gd fmla="*/ 0 h 7" name="T7"/>
                  <a:gd fmla="*/ 585 w 588" name="T8"/>
                  <a:gd fmla="*/ 0 h 7" name="T9"/>
                  <a:gd fmla="*/ 586 w 588" name="T10"/>
                  <a:gd fmla="*/ 4 h 7" name="T11"/>
                  <a:gd fmla="*/ 588 w 588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88">
                    <a:moveTo>
                      <a:pt x="588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85" y="0"/>
                    </a:lnTo>
                    <a:lnTo>
                      <a:pt x="586" y="4"/>
                    </a:lnTo>
                    <a:lnTo>
                      <a:pt x="588" y="7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0" name="Freeform 128"/>
              <p:cNvSpPr>
                <a:spLocks/>
              </p:cNvSpPr>
              <p:nvPr/>
            </p:nvSpPr>
            <p:spPr bwMode="auto">
              <a:xfrm>
                <a:off x="1239" y="1862"/>
                <a:ext cx="582" cy="8"/>
              </a:xfrm>
              <a:custGeom>
                <a:avLst/>
                <a:gdLst>
                  <a:gd fmla="*/ 582 w 582" name="T0"/>
                  <a:gd fmla="*/ 8 h 8" name="T1"/>
                  <a:gd fmla="*/ 0 w 582" name="T2"/>
                  <a:gd fmla="*/ 8 h 8" name="T3"/>
                  <a:gd fmla="*/ 4 w 582" name="T4"/>
                  <a:gd fmla="*/ 4 h 8" name="T5"/>
                  <a:gd fmla="*/ 8 w 582" name="T6"/>
                  <a:gd fmla="*/ 0 h 8" name="T7"/>
                  <a:gd fmla="*/ 579 w 582" name="T8"/>
                  <a:gd fmla="*/ 0 h 8" name="T9"/>
                  <a:gd fmla="*/ 581 w 582" name="T10"/>
                  <a:gd fmla="*/ 4 h 8" name="T11"/>
                  <a:gd fmla="*/ 582 w 582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82">
                    <a:moveTo>
                      <a:pt x="58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79" y="0"/>
                    </a:lnTo>
                    <a:lnTo>
                      <a:pt x="581" y="4"/>
                    </a:lnTo>
                    <a:lnTo>
                      <a:pt x="582" y="8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1" name="Freeform 129"/>
              <p:cNvSpPr>
                <a:spLocks/>
              </p:cNvSpPr>
              <p:nvPr/>
            </p:nvSpPr>
            <p:spPr bwMode="auto">
              <a:xfrm>
                <a:off x="1243" y="1858"/>
                <a:ext cx="577" cy="8"/>
              </a:xfrm>
              <a:custGeom>
                <a:avLst/>
                <a:gdLst>
                  <a:gd fmla="*/ 577 w 577" name="T0"/>
                  <a:gd fmla="*/ 8 h 8" name="T1"/>
                  <a:gd fmla="*/ 0 w 577" name="T2"/>
                  <a:gd fmla="*/ 8 h 8" name="T3"/>
                  <a:gd fmla="*/ 4 w 577" name="T4"/>
                  <a:gd fmla="*/ 4 h 8" name="T5"/>
                  <a:gd fmla="*/ 8 w 577" name="T6"/>
                  <a:gd fmla="*/ 0 h 8" name="T7"/>
                  <a:gd fmla="*/ 575 w 577" name="T8"/>
                  <a:gd fmla="*/ 0 h 8" name="T9"/>
                  <a:gd fmla="*/ 575 w 577" name="T10"/>
                  <a:gd fmla="*/ 4 h 8" name="T11"/>
                  <a:gd fmla="*/ 577 w 577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77">
                    <a:moveTo>
                      <a:pt x="57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75" y="0"/>
                    </a:lnTo>
                    <a:lnTo>
                      <a:pt x="575" y="4"/>
                    </a:lnTo>
                    <a:lnTo>
                      <a:pt x="577" y="8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2" name="Freeform 130"/>
              <p:cNvSpPr>
                <a:spLocks/>
              </p:cNvSpPr>
              <p:nvPr/>
            </p:nvSpPr>
            <p:spPr bwMode="auto">
              <a:xfrm>
                <a:off x="1247" y="1855"/>
                <a:ext cx="571" cy="7"/>
              </a:xfrm>
              <a:custGeom>
                <a:avLst/>
                <a:gdLst>
                  <a:gd fmla="*/ 571 w 571" name="T0"/>
                  <a:gd fmla="*/ 7 h 7" name="T1"/>
                  <a:gd fmla="*/ 0 w 571" name="T2"/>
                  <a:gd fmla="*/ 7 h 7" name="T3"/>
                  <a:gd fmla="*/ 4 w 571" name="T4"/>
                  <a:gd fmla="*/ 3 h 7" name="T5"/>
                  <a:gd fmla="*/ 7 w 571" name="T6"/>
                  <a:gd fmla="*/ 0 h 7" name="T7"/>
                  <a:gd fmla="*/ 570 w 571" name="T8"/>
                  <a:gd fmla="*/ 0 h 7" name="T9"/>
                  <a:gd fmla="*/ 571 w 571" name="T10"/>
                  <a:gd fmla="*/ 3 h 7" name="T11"/>
                  <a:gd fmla="*/ 571 w 571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71">
                    <a:moveTo>
                      <a:pt x="571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570" y="0"/>
                    </a:lnTo>
                    <a:lnTo>
                      <a:pt x="571" y="3"/>
                    </a:lnTo>
                    <a:lnTo>
                      <a:pt x="571" y="7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3" name="Freeform 131"/>
              <p:cNvSpPr>
                <a:spLocks/>
              </p:cNvSpPr>
              <p:nvPr/>
            </p:nvSpPr>
            <p:spPr bwMode="auto">
              <a:xfrm>
                <a:off x="1251" y="1851"/>
                <a:ext cx="567" cy="7"/>
              </a:xfrm>
              <a:custGeom>
                <a:avLst/>
                <a:gdLst>
                  <a:gd fmla="*/ 567 w 567" name="T0"/>
                  <a:gd fmla="*/ 7 h 7" name="T1"/>
                  <a:gd fmla="*/ 0 w 567" name="T2"/>
                  <a:gd fmla="*/ 7 h 7" name="T3"/>
                  <a:gd fmla="*/ 3 w 567" name="T4"/>
                  <a:gd fmla="*/ 4 h 7" name="T5"/>
                  <a:gd fmla="*/ 8 w 567" name="T6"/>
                  <a:gd fmla="*/ 0 h 7" name="T7"/>
                  <a:gd fmla="*/ 565 w 567" name="T8"/>
                  <a:gd fmla="*/ 0 h 7" name="T9"/>
                  <a:gd fmla="*/ 566 w 567" name="T10"/>
                  <a:gd fmla="*/ 4 h 7" name="T11"/>
                  <a:gd fmla="*/ 567 w 56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67">
                    <a:moveTo>
                      <a:pt x="567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8" y="0"/>
                    </a:lnTo>
                    <a:lnTo>
                      <a:pt x="565" y="0"/>
                    </a:lnTo>
                    <a:lnTo>
                      <a:pt x="566" y="4"/>
                    </a:lnTo>
                    <a:lnTo>
                      <a:pt x="567" y="7"/>
                    </a:lnTo>
                    <a:close/>
                  </a:path>
                </a:pathLst>
              </a:custGeom>
              <a:solidFill>
                <a:srgbClr val="D4B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4" name="Freeform 132"/>
              <p:cNvSpPr>
                <a:spLocks/>
              </p:cNvSpPr>
              <p:nvPr/>
            </p:nvSpPr>
            <p:spPr bwMode="auto">
              <a:xfrm>
                <a:off x="1254" y="1847"/>
                <a:ext cx="563" cy="8"/>
              </a:xfrm>
              <a:custGeom>
                <a:avLst/>
                <a:gdLst>
                  <a:gd fmla="*/ 563 w 563" name="T0"/>
                  <a:gd fmla="*/ 8 h 8" name="T1"/>
                  <a:gd fmla="*/ 0 w 563" name="T2"/>
                  <a:gd fmla="*/ 8 h 8" name="T3"/>
                  <a:gd fmla="*/ 5 w 563" name="T4"/>
                  <a:gd fmla="*/ 4 h 8" name="T5"/>
                  <a:gd fmla="*/ 9 w 563" name="T6"/>
                  <a:gd fmla="*/ 0 h 8" name="T7"/>
                  <a:gd fmla="*/ 560 w 563" name="T8"/>
                  <a:gd fmla="*/ 0 h 8" name="T9"/>
                  <a:gd fmla="*/ 562 w 563" name="T10"/>
                  <a:gd fmla="*/ 4 h 8" name="T11"/>
                  <a:gd fmla="*/ 563 w 563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63">
                    <a:moveTo>
                      <a:pt x="563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560" y="0"/>
                    </a:lnTo>
                    <a:lnTo>
                      <a:pt x="562" y="4"/>
                    </a:lnTo>
                    <a:lnTo>
                      <a:pt x="563" y="8"/>
                    </a:lnTo>
                    <a:close/>
                  </a:path>
                </a:pathLst>
              </a:custGeom>
              <a:solidFill>
                <a:srgbClr val="D4B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5" name="Freeform 133"/>
              <p:cNvSpPr>
                <a:spLocks/>
              </p:cNvSpPr>
              <p:nvPr/>
            </p:nvSpPr>
            <p:spPr bwMode="auto">
              <a:xfrm>
                <a:off x="1259" y="1843"/>
                <a:ext cx="557" cy="8"/>
              </a:xfrm>
              <a:custGeom>
                <a:avLst/>
                <a:gdLst>
                  <a:gd fmla="*/ 557 w 557" name="T0"/>
                  <a:gd fmla="*/ 8 h 8" name="T1"/>
                  <a:gd fmla="*/ 0 w 557" name="T2"/>
                  <a:gd fmla="*/ 8 h 8" name="T3"/>
                  <a:gd fmla="*/ 4 w 557" name="T4"/>
                  <a:gd fmla="*/ 4 h 8" name="T5"/>
                  <a:gd fmla="*/ 8 w 557" name="T6"/>
                  <a:gd fmla="*/ 0 h 8" name="T7"/>
                  <a:gd fmla="*/ 554 w 557" name="T8"/>
                  <a:gd fmla="*/ 0 h 8" name="T9"/>
                  <a:gd fmla="*/ 555 w 557" name="T10"/>
                  <a:gd fmla="*/ 4 h 8" name="T11"/>
                  <a:gd fmla="*/ 557 w 557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57">
                    <a:moveTo>
                      <a:pt x="55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54" y="0"/>
                    </a:lnTo>
                    <a:lnTo>
                      <a:pt x="555" y="4"/>
                    </a:lnTo>
                    <a:lnTo>
                      <a:pt x="557" y="8"/>
                    </a:lnTo>
                    <a:close/>
                  </a:path>
                </a:pathLst>
              </a:custGeom>
              <a:solidFill>
                <a:srgbClr val="D4B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6" name="Freeform 134"/>
              <p:cNvSpPr>
                <a:spLocks/>
              </p:cNvSpPr>
              <p:nvPr/>
            </p:nvSpPr>
            <p:spPr bwMode="auto">
              <a:xfrm>
                <a:off x="1263" y="1839"/>
                <a:ext cx="551" cy="8"/>
              </a:xfrm>
              <a:custGeom>
                <a:avLst/>
                <a:gdLst>
                  <a:gd fmla="*/ 551 w 551" name="T0"/>
                  <a:gd fmla="*/ 8 h 8" name="T1"/>
                  <a:gd fmla="*/ 0 w 551" name="T2"/>
                  <a:gd fmla="*/ 8 h 8" name="T3"/>
                  <a:gd fmla="*/ 4 w 551" name="T4"/>
                  <a:gd fmla="*/ 4 h 8" name="T5"/>
                  <a:gd fmla="*/ 7 w 551" name="T6"/>
                  <a:gd fmla="*/ 0 h 8" name="T7"/>
                  <a:gd fmla="*/ 549 w 551" name="T8"/>
                  <a:gd fmla="*/ 0 h 8" name="T9"/>
                  <a:gd fmla="*/ 550 w 551" name="T10"/>
                  <a:gd fmla="*/ 4 h 8" name="T11"/>
                  <a:gd fmla="*/ 551 w 55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51">
                    <a:moveTo>
                      <a:pt x="551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549" y="0"/>
                    </a:lnTo>
                    <a:lnTo>
                      <a:pt x="550" y="4"/>
                    </a:lnTo>
                    <a:lnTo>
                      <a:pt x="551" y="8"/>
                    </a:lnTo>
                    <a:close/>
                  </a:path>
                </a:pathLst>
              </a:custGeom>
              <a:solidFill>
                <a:srgbClr val="D4B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7" name="Freeform 135"/>
              <p:cNvSpPr>
                <a:spLocks/>
              </p:cNvSpPr>
              <p:nvPr/>
            </p:nvSpPr>
            <p:spPr bwMode="auto">
              <a:xfrm>
                <a:off x="1267" y="1836"/>
                <a:ext cx="546" cy="7"/>
              </a:xfrm>
              <a:custGeom>
                <a:avLst/>
                <a:gdLst>
                  <a:gd fmla="*/ 546 w 546" name="T0"/>
                  <a:gd fmla="*/ 7 h 7" name="T1"/>
                  <a:gd fmla="*/ 0 w 546" name="T2"/>
                  <a:gd fmla="*/ 7 h 7" name="T3"/>
                  <a:gd fmla="*/ 3 w 546" name="T4"/>
                  <a:gd fmla="*/ 3 h 7" name="T5"/>
                  <a:gd fmla="*/ 8 w 546" name="T6"/>
                  <a:gd fmla="*/ 0 h 7" name="T7"/>
                  <a:gd fmla="*/ 544 w 546" name="T8"/>
                  <a:gd fmla="*/ 0 h 7" name="T9"/>
                  <a:gd fmla="*/ 545 w 546" name="T10"/>
                  <a:gd fmla="*/ 3 h 7" name="T11"/>
                  <a:gd fmla="*/ 546 w 546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46">
                    <a:moveTo>
                      <a:pt x="546" y="7"/>
                    </a:moveTo>
                    <a:lnTo>
                      <a:pt x="0" y="7"/>
                    </a:lnTo>
                    <a:lnTo>
                      <a:pt x="3" y="3"/>
                    </a:lnTo>
                    <a:lnTo>
                      <a:pt x="8" y="0"/>
                    </a:lnTo>
                    <a:lnTo>
                      <a:pt x="544" y="0"/>
                    </a:lnTo>
                    <a:lnTo>
                      <a:pt x="545" y="3"/>
                    </a:lnTo>
                    <a:lnTo>
                      <a:pt x="546" y="7"/>
                    </a:lnTo>
                    <a:close/>
                  </a:path>
                </a:pathLst>
              </a:custGeom>
              <a:solidFill>
                <a:srgbClr val="D4B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8" name="Freeform 136"/>
              <p:cNvSpPr>
                <a:spLocks/>
              </p:cNvSpPr>
              <p:nvPr/>
            </p:nvSpPr>
            <p:spPr bwMode="auto">
              <a:xfrm>
                <a:off x="1270" y="1831"/>
                <a:ext cx="542" cy="8"/>
              </a:xfrm>
              <a:custGeom>
                <a:avLst/>
                <a:gdLst>
                  <a:gd fmla="*/ 542 w 542" name="T0"/>
                  <a:gd fmla="*/ 8 h 8" name="T1"/>
                  <a:gd fmla="*/ 0 w 542" name="T2"/>
                  <a:gd fmla="*/ 8 h 8" name="T3"/>
                  <a:gd fmla="*/ 5 w 542" name="T4"/>
                  <a:gd fmla="*/ 4 h 8" name="T5"/>
                  <a:gd fmla="*/ 9 w 542" name="T6"/>
                  <a:gd fmla="*/ 0 h 8" name="T7"/>
                  <a:gd fmla="*/ 540 w 542" name="T8"/>
                  <a:gd fmla="*/ 0 h 8" name="T9"/>
                  <a:gd fmla="*/ 541 w 542" name="T10"/>
                  <a:gd fmla="*/ 4 h 8" name="T11"/>
                  <a:gd fmla="*/ 542 w 542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42">
                    <a:moveTo>
                      <a:pt x="542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540" y="0"/>
                    </a:lnTo>
                    <a:lnTo>
                      <a:pt x="541" y="4"/>
                    </a:lnTo>
                    <a:lnTo>
                      <a:pt x="542" y="8"/>
                    </a:lnTo>
                    <a:close/>
                  </a:path>
                </a:pathLst>
              </a:custGeom>
              <a:solidFill>
                <a:srgbClr val="D4B9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9" name="Freeform 137"/>
              <p:cNvSpPr>
                <a:spLocks/>
              </p:cNvSpPr>
              <p:nvPr/>
            </p:nvSpPr>
            <p:spPr bwMode="auto">
              <a:xfrm>
                <a:off x="1275" y="1827"/>
                <a:ext cx="536" cy="9"/>
              </a:xfrm>
              <a:custGeom>
                <a:avLst/>
                <a:gdLst>
                  <a:gd fmla="*/ 536 w 536" name="T0"/>
                  <a:gd fmla="*/ 9 h 9" name="T1"/>
                  <a:gd fmla="*/ 0 w 536" name="T2"/>
                  <a:gd fmla="*/ 9 h 9" name="T3"/>
                  <a:gd fmla="*/ 4 w 536" name="T4"/>
                  <a:gd fmla="*/ 4 h 9" name="T5"/>
                  <a:gd fmla="*/ 8 w 536" name="T6"/>
                  <a:gd fmla="*/ 0 h 9" name="T7"/>
                  <a:gd fmla="*/ 535 w 536" name="T8"/>
                  <a:gd fmla="*/ 0 h 9" name="T9"/>
                  <a:gd fmla="*/ 535 w 536" name="T10"/>
                  <a:gd fmla="*/ 4 h 9" name="T11"/>
                  <a:gd fmla="*/ 536 w 536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536">
                    <a:moveTo>
                      <a:pt x="536" y="9"/>
                    </a:moveTo>
                    <a:lnTo>
                      <a:pt x="0" y="9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35" y="0"/>
                    </a:lnTo>
                    <a:lnTo>
                      <a:pt x="535" y="4"/>
                    </a:lnTo>
                    <a:lnTo>
                      <a:pt x="536" y="9"/>
                    </a:lnTo>
                    <a:close/>
                  </a:path>
                </a:pathLst>
              </a:custGeom>
              <a:solidFill>
                <a:srgbClr val="D4B9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0" name="Freeform 138"/>
              <p:cNvSpPr>
                <a:spLocks/>
              </p:cNvSpPr>
              <p:nvPr/>
            </p:nvSpPr>
            <p:spPr bwMode="auto">
              <a:xfrm>
                <a:off x="1279" y="1823"/>
                <a:ext cx="531" cy="8"/>
              </a:xfrm>
              <a:custGeom>
                <a:avLst/>
                <a:gdLst>
                  <a:gd fmla="*/ 531 w 531" name="T0"/>
                  <a:gd fmla="*/ 8 h 8" name="T1"/>
                  <a:gd fmla="*/ 0 w 531" name="T2"/>
                  <a:gd fmla="*/ 8 h 8" name="T3"/>
                  <a:gd fmla="*/ 4 w 531" name="T4"/>
                  <a:gd fmla="*/ 4 h 8" name="T5"/>
                  <a:gd fmla="*/ 8 w 531" name="T6"/>
                  <a:gd fmla="*/ 0 h 8" name="T7"/>
                  <a:gd fmla="*/ 530 w 531" name="T8"/>
                  <a:gd fmla="*/ 0 h 8" name="T9"/>
                  <a:gd fmla="*/ 531 w 531" name="T10"/>
                  <a:gd fmla="*/ 4 h 8" name="T11"/>
                  <a:gd fmla="*/ 531 w 53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31">
                    <a:moveTo>
                      <a:pt x="531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30" y="0"/>
                    </a:lnTo>
                    <a:lnTo>
                      <a:pt x="531" y="4"/>
                    </a:lnTo>
                    <a:lnTo>
                      <a:pt x="531" y="8"/>
                    </a:lnTo>
                    <a:close/>
                  </a:path>
                </a:pathLst>
              </a:custGeom>
              <a:solidFill>
                <a:srgbClr val="D4B9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1" name="Freeform 139"/>
              <p:cNvSpPr>
                <a:spLocks/>
              </p:cNvSpPr>
              <p:nvPr/>
            </p:nvSpPr>
            <p:spPr bwMode="auto">
              <a:xfrm>
                <a:off x="1283" y="1820"/>
                <a:ext cx="527" cy="7"/>
              </a:xfrm>
              <a:custGeom>
                <a:avLst/>
                <a:gdLst>
                  <a:gd fmla="*/ 527 w 527" name="T0"/>
                  <a:gd fmla="*/ 7 h 7" name="T1"/>
                  <a:gd fmla="*/ 0 w 527" name="T2"/>
                  <a:gd fmla="*/ 7 h 7" name="T3"/>
                  <a:gd fmla="*/ 4 w 527" name="T4"/>
                  <a:gd fmla="*/ 3 h 7" name="T5"/>
                  <a:gd fmla="*/ 8 w 527" name="T6"/>
                  <a:gd fmla="*/ 0 h 7" name="T7"/>
                  <a:gd fmla="*/ 525 w 527" name="T8"/>
                  <a:gd fmla="*/ 0 h 7" name="T9"/>
                  <a:gd fmla="*/ 526 w 527" name="T10"/>
                  <a:gd fmla="*/ 3 h 7" name="T11"/>
                  <a:gd fmla="*/ 527 w 52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27">
                    <a:moveTo>
                      <a:pt x="527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525" y="0"/>
                    </a:lnTo>
                    <a:lnTo>
                      <a:pt x="526" y="3"/>
                    </a:lnTo>
                    <a:lnTo>
                      <a:pt x="527" y="7"/>
                    </a:lnTo>
                    <a:close/>
                  </a:path>
                </a:pathLst>
              </a:custGeom>
              <a:solidFill>
                <a:srgbClr val="D5B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2" name="Freeform 140"/>
              <p:cNvSpPr>
                <a:spLocks/>
              </p:cNvSpPr>
              <p:nvPr/>
            </p:nvSpPr>
            <p:spPr bwMode="auto">
              <a:xfrm>
                <a:off x="1287" y="1816"/>
                <a:ext cx="522" cy="7"/>
              </a:xfrm>
              <a:custGeom>
                <a:avLst/>
                <a:gdLst>
                  <a:gd fmla="*/ 522 w 522" name="T0"/>
                  <a:gd fmla="*/ 7 h 7" name="T1"/>
                  <a:gd fmla="*/ 0 w 522" name="T2"/>
                  <a:gd fmla="*/ 7 h 7" name="T3"/>
                  <a:gd fmla="*/ 4 w 522" name="T4"/>
                  <a:gd fmla="*/ 4 h 7" name="T5"/>
                  <a:gd fmla="*/ 8 w 522" name="T6"/>
                  <a:gd fmla="*/ 0 h 7" name="T7"/>
                  <a:gd fmla="*/ 520 w 522" name="T8"/>
                  <a:gd fmla="*/ 0 h 7" name="T9"/>
                  <a:gd fmla="*/ 521 w 522" name="T10"/>
                  <a:gd fmla="*/ 4 h 7" name="T11"/>
                  <a:gd fmla="*/ 522 w 52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22">
                    <a:moveTo>
                      <a:pt x="522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20" y="0"/>
                    </a:lnTo>
                    <a:lnTo>
                      <a:pt x="521" y="4"/>
                    </a:lnTo>
                    <a:lnTo>
                      <a:pt x="522" y="7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3" name="Freeform 141"/>
              <p:cNvSpPr>
                <a:spLocks/>
              </p:cNvSpPr>
              <p:nvPr/>
            </p:nvSpPr>
            <p:spPr bwMode="auto">
              <a:xfrm>
                <a:off x="1291" y="1812"/>
                <a:ext cx="517" cy="8"/>
              </a:xfrm>
              <a:custGeom>
                <a:avLst/>
                <a:gdLst>
                  <a:gd fmla="*/ 517 w 517" name="T0"/>
                  <a:gd fmla="*/ 8 h 8" name="T1"/>
                  <a:gd fmla="*/ 0 w 517" name="T2"/>
                  <a:gd fmla="*/ 8 h 8" name="T3"/>
                  <a:gd fmla="*/ 4 w 517" name="T4"/>
                  <a:gd fmla="*/ 4 h 8" name="T5"/>
                  <a:gd fmla="*/ 8 w 517" name="T6"/>
                  <a:gd fmla="*/ 0 h 8" name="T7"/>
                  <a:gd fmla="*/ 516 w 517" name="T8"/>
                  <a:gd fmla="*/ 0 h 8" name="T9"/>
                  <a:gd fmla="*/ 516 w 517" name="T10"/>
                  <a:gd fmla="*/ 4 h 8" name="T11"/>
                  <a:gd fmla="*/ 517 w 517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17">
                    <a:moveTo>
                      <a:pt x="51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16" y="0"/>
                    </a:lnTo>
                    <a:lnTo>
                      <a:pt x="516" y="4"/>
                    </a:lnTo>
                    <a:lnTo>
                      <a:pt x="517" y="8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4" name="Freeform 142"/>
              <p:cNvSpPr>
                <a:spLocks/>
              </p:cNvSpPr>
              <p:nvPr/>
            </p:nvSpPr>
            <p:spPr bwMode="auto">
              <a:xfrm>
                <a:off x="1295" y="1808"/>
                <a:ext cx="512" cy="8"/>
              </a:xfrm>
              <a:custGeom>
                <a:avLst/>
                <a:gdLst>
                  <a:gd fmla="*/ 512 w 512" name="T0"/>
                  <a:gd fmla="*/ 8 h 8" name="T1"/>
                  <a:gd fmla="*/ 0 w 512" name="T2"/>
                  <a:gd fmla="*/ 8 h 8" name="T3"/>
                  <a:gd fmla="*/ 4 w 512" name="T4"/>
                  <a:gd fmla="*/ 4 h 8" name="T5"/>
                  <a:gd fmla="*/ 8 w 512" name="T6"/>
                  <a:gd fmla="*/ 0 h 8" name="T7"/>
                  <a:gd fmla="*/ 511 w 512" name="T8"/>
                  <a:gd fmla="*/ 0 h 8" name="T9"/>
                  <a:gd fmla="*/ 512 w 512" name="T10"/>
                  <a:gd fmla="*/ 4 h 8" name="T11"/>
                  <a:gd fmla="*/ 512 w 512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512">
                    <a:moveTo>
                      <a:pt x="51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11" y="0"/>
                    </a:lnTo>
                    <a:lnTo>
                      <a:pt x="512" y="4"/>
                    </a:lnTo>
                    <a:lnTo>
                      <a:pt x="512" y="8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5" name="Freeform 143"/>
              <p:cNvSpPr>
                <a:spLocks/>
              </p:cNvSpPr>
              <p:nvPr/>
            </p:nvSpPr>
            <p:spPr bwMode="auto">
              <a:xfrm>
                <a:off x="1299" y="1805"/>
                <a:ext cx="508" cy="7"/>
              </a:xfrm>
              <a:custGeom>
                <a:avLst/>
                <a:gdLst>
                  <a:gd fmla="*/ 508 w 508" name="T0"/>
                  <a:gd fmla="*/ 7 h 7" name="T1"/>
                  <a:gd fmla="*/ 0 w 508" name="T2"/>
                  <a:gd fmla="*/ 7 h 7" name="T3"/>
                  <a:gd fmla="*/ 4 w 508" name="T4"/>
                  <a:gd fmla="*/ 3 h 7" name="T5"/>
                  <a:gd fmla="*/ 8 w 508" name="T6"/>
                  <a:gd fmla="*/ 0 h 7" name="T7"/>
                  <a:gd fmla="*/ 507 w 508" name="T8"/>
                  <a:gd fmla="*/ 0 h 7" name="T9"/>
                  <a:gd fmla="*/ 507 w 508" name="T10"/>
                  <a:gd fmla="*/ 3 h 7" name="T11"/>
                  <a:gd fmla="*/ 508 w 508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08">
                    <a:moveTo>
                      <a:pt x="508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507" y="0"/>
                    </a:lnTo>
                    <a:lnTo>
                      <a:pt x="507" y="3"/>
                    </a:lnTo>
                    <a:lnTo>
                      <a:pt x="508" y="7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6" name="Freeform 144"/>
              <p:cNvSpPr>
                <a:spLocks/>
              </p:cNvSpPr>
              <p:nvPr/>
            </p:nvSpPr>
            <p:spPr bwMode="auto">
              <a:xfrm>
                <a:off x="1303" y="1801"/>
                <a:ext cx="503" cy="7"/>
              </a:xfrm>
              <a:custGeom>
                <a:avLst/>
                <a:gdLst>
                  <a:gd fmla="*/ 503 w 503" name="T0"/>
                  <a:gd fmla="*/ 7 h 7" name="T1"/>
                  <a:gd fmla="*/ 0 w 503" name="T2"/>
                  <a:gd fmla="*/ 7 h 7" name="T3"/>
                  <a:gd fmla="*/ 4 w 503" name="T4"/>
                  <a:gd fmla="*/ 4 h 7" name="T5"/>
                  <a:gd fmla="*/ 9 w 503" name="T6"/>
                  <a:gd fmla="*/ 0 h 7" name="T7"/>
                  <a:gd fmla="*/ 502 w 503" name="T8"/>
                  <a:gd fmla="*/ 0 h 7" name="T9"/>
                  <a:gd fmla="*/ 503 w 503" name="T10"/>
                  <a:gd fmla="*/ 4 h 7" name="T11"/>
                  <a:gd fmla="*/ 503 w 503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503">
                    <a:moveTo>
                      <a:pt x="503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502" y="0"/>
                    </a:lnTo>
                    <a:lnTo>
                      <a:pt x="503" y="4"/>
                    </a:lnTo>
                    <a:lnTo>
                      <a:pt x="503" y="7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7" name="Freeform 145"/>
              <p:cNvSpPr>
                <a:spLocks/>
              </p:cNvSpPr>
              <p:nvPr/>
            </p:nvSpPr>
            <p:spPr bwMode="auto">
              <a:xfrm>
                <a:off x="1307" y="1797"/>
                <a:ext cx="499" cy="8"/>
              </a:xfrm>
              <a:custGeom>
                <a:avLst/>
                <a:gdLst>
                  <a:gd fmla="*/ 499 w 499" name="T0"/>
                  <a:gd fmla="*/ 8 h 8" name="T1"/>
                  <a:gd fmla="*/ 0 w 499" name="T2"/>
                  <a:gd fmla="*/ 8 h 8" name="T3"/>
                  <a:gd fmla="*/ 5 w 499" name="T4"/>
                  <a:gd fmla="*/ 4 h 8" name="T5"/>
                  <a:gd fmla="*/ 9 w 499" name="T6"/>
                  <a:gd fmla="*/ 0 h 8" name="T7"/>
                  <a:gd fmla="*/ 498 w 499" name="T8"/>
                  <a:gd fmla="*/ 0 h 8" name="T9"/>
                  <a:gd fmla="*/ 498 w 499" name="T10"/>
                  <a:gd fmla="*/ 4 h 8" name="T11"/>
                  <a:gd fmla="*/ 499 w 49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99">
                    <a:moveTo>
                      <a:pt x="499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98" y="0"/>
                    </a:lnTo>
                    <a:lnTo>
                      <a:pt x="498" y="4"/>
                    </a:lnTo>
                    <a:lnTo>
                      <a:pt x="499" y="8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8" name="Freeform 146"/>
              <p:cNvSpPr>
                <a:spLocks/>
              </p:cNvSpPr>
              <p:nvPr/>
            </p:nvSpPr>
            <p:spPr bwMode="auto">
              <a:xfrm>
                <a:off x="1312" y="1792"/>
                <a:ext cx="493" cy="9"/>
              </a:xfrm>
              <a:custGeom>
                <a:avLst/>
                <a:gdLst>
                  <a:gd fmla="*/ 493 w 493" name="T0"/>
                  <a:gd fmla="*/ 9 h 9" name="T1"/>
                  <a:gd fmla="*/ 0 w 493" name="T2"/>
                  <a:gd fmla="*/ 9 h 9" name="T3"/>
                  <a:gd fmla="*/ 4 w 493" name="T4"/>
                  <a:gd fmla="*/ 5 h 9" name="T5"/>
                  <a:gd fmla="*/ 8 w 493" name="T6"/>
                  <a:gd fmla="*/ 0 h 9" name="T7"/>
                  <a:gd fmla="*/ 492 w 493" name="T8"/>
                  <a:gd fmla="*/ 0 h 9" name="T9"/>
                  <a:gd fmla="*/ 493 w 493" name="T10"/>
                  <a:gd fmla="*/ 5 h 9" name="T11"/>
                  <a:gd fmla="*/ 493 w 493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493">
                    <a:moveTo>
                      <a:pt x="493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492" y="0"/>
                    </a:lnTo>
                    <a:lnTo>
                      <a:pt x="493" y="5"/>
                    </a:lnTo>
                    <a:lnTo>
                      <a:pt x="493" y="9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9" name="Freeform 147"/>
              <p:cNvSpPr>
                <a:spLocks/>
              </p:cNvSpPr>
              <p:nvPr/>
            </p:nvSpPr>
            <p:spPr bwMode="auto">
              <a:xfrm>
                <a:off x="1316" y="1789"/>
                <a:ext cx="489" cy="8"/>
              </a:xfrm>
              <a:custGeom>
                <a:avLst/>
                <a:gdLst>
                  <a:gd fmla="*/ 489 w 489" name="T0"/>
                  <a:gd fmla="*/ 8 h 8" name="T1"/>
                  <a:gd fmla="*/ 0 w 489" name="T2"/>
                  <a:gd fmla="*/ 8 h 8" name="T3"/>
                  <a:gd fmla="*/ 4 w 489" name="T4"/>
                  <a:gd fmla="*/ 3 h 8" name="T5"/>
                  <a:gd fmla="*/ 8 w 489" name="T6"/>
                  <a:gd fmla="*/ 0 h 8" name="T7"/>
                  <a:gd fmla="*/ 488 w 489" name="T8"/>
                  <a:gd fmla="*/ 0 h 8" name="T9"/>
                  <a:gd fmla="*/ 488 w 489" name="T10"/>
                  <a:gd fmla="*/ 3 h 8" name="T11"/>
                  <a:gd fmla="*/ 489 w 48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89">
                    <a:moveTo>
                      <a:pt x="489" y="8"/>
                    </a:moveTo>
                    <a:lnTo>
                      <a:pt x="0" y="8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488" y="0"/>
                    </a:lnTo>
                    <a:lnTo>
                      <a:pt x="488" y="3"/>
                    </a:lnTo>
                    <a:lnTo>
                      <a:pt x="489" y="8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0" name="Freeform 148"/>
              <p:cNvSpPr>
                <a:spLocks/>
              </p:cNvSpPr>
              <p:nvPr/>
            </p:nvSpPr>
            <p:spPr bwMode="auto">
              <a:xfrm>
                <a:off x="1320" y="1785"/>
                <a:ext cx="484" cy="7"/>
              </a:xfrm>
              <a:custGeom>
                <a:avLst/>
                <a:gdLst>
                  <a:gd fmla="*/ 484 w 484" name="T0"/>
                  <a:gd fmla="*/ 7 h 7" name="T1"/>
                  <a:gd fmla="*/ 0 w 484" name="T2"/>
                  <a:gd fmla="*/ 7 h 7" name="T3"/>
                  <a:gd fmla="*/ 4 w 484" name="T4"/>
                  <a:gd fmla="*/ 4 h 7" name="T5"/>
                  <a:gd fmla="*/ 8 w 484" name="T6"/>
                  <a:gd fmla="*/ 0 h 7" name="T7"/>
                  <a:gd fmla="*/ 484 w 484" name="T8"/>
                  <a:gd fmla="*/ 0 h 7" name="T9"/>
                  <a:gd fmla="*/ 484 w 484" name="T10"/>
                  <a:gd fmla="*/ 4 h 7" name="T11"/>
                  <a:gd fmla="*/ 484 w 484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84">
                    <a:moveTo>
                      <a:pt x="484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484" y="0"/>
                    </a:lnTo>
                    <a:lnTo>
                      <a:pt x="484" y="4"/>
                    </a:lnTo>
                    <a:lnTo>
                      <a:pt x="484" y="7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1" name="Freeform 149"/>
              <p:cNvSpPr>
                <a:spLocks/>
              </p:cNvSpPr>
              <p:nvPr/>
            </p:nvSpPr>
            <p:spPr bwMode="auto">
              <a:xfrm>
                <a:off x="1324" y="1781"/>
                <a:ext cx="480" cy="8"/>
              </a:xfrm>
              <a:custGeom>
                <a:avLst/>
                <a:gdLst>
                  <a:gd fmla="*/ 480 w 480" name="T0"/>
                  <a:gd fmla="*/ 8 h 8" name="T1"/>
                  <a:gd fmla="*/ 0 w 480" name="T2"/>
                  <a:gd fmla="*/ 8 h 8" name="T3"/>
                  <a:gd fmla="*/ 4 w 480" name="T4"/>
                  <a:gd fmla="*/ 4 h 8" name="T5"/>
                  <a:gd fmla="*/ 9 w 480" name="T6"/>
                  <a:gd fmla="*/ 0 h 8" name="T7"/>
                  <a:gd fmla="*/ 479 w 480" name="T8"/>
                  <a:gd fmla="*/ 0 h 8" name="T9"/>
                  <a:gd fmla="*/ 480 w 480" name="T10"/>
                  <a:gd fmla="*/ 4 h 8" name="T11"/>
                  <a:gd fmla="*/ 480 w 48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80">
                    <a:moveTo>
                      <a:pt x="48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79" y="0"/>
                    </a:lnTo>
                    <a:lnTo>
                      <a:pt x="480" y="4"/>
                    </a:lnTo>
                    <a:lnTo>
                      <a:pt x="480" y="8"/>
                    </a:lnTo>
                    <a:close/>
                  </a:path>
                </a:pathLst>
              </a:custGeom>
              <a:solidFill>
                <a:srgbClr val="D5B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2" name="Freeform 150"/>
              <p:cNvSpPr>
                <a:spLocks/>
              </p:cNvSpPr>
              <p:nvPr/>
            </p:nvSpPr>
            <p:spPr bwMode="auto">
              <a:xfrm>
                <a:off x="1328" y="1777"/>
                <a:ext cx="476" cy="8"/>
              </a:xfrm>
              <a:custGeom>
                <a:avLst/>
                <a:gdLst>
                  <a:gd fmla="*/ 476 w 476" name="T0"/>
                  <a:gd fmla="*/ 8 h 8" name="T1"/>
                  <a:gd fmla="*/ 0 w 476" name="T2"/>
                  <a:gd fmla="*/ 8 h 8" name="T3"/>
                  <a:gd fmla="*/ 5 w 476" name="T4"/>
                  <a:gd fmla="*/ 4 h 8" name="T5"/>
                  <a:gd fmla="*/ 9 w 476" name="T6"/>
                  <a:gd fmla="*/ 0 h 8" name="T7"/>
                  <a:gd fmla="*/ 475 w 476" name="T8"/>
                  <a:gd fmla="*/ 0 h 8" name="T9"/>
                  <a:gd fmla="*/ 475 w 476" name="T10"/>
                  <a:gd fmla="*/ 4 h 8" name="T11"/>
                  <a:gd fmla="*/ 476 w 476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76">
                    <a:moveTo>
                      <a:pt x="476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75" y="0"/>
                    </a:lnTo>
                    <a:lnTo>
                      <a:pt x="475" y="4"/>
                    </a:lnTo>
                    <a:lnTo>
                      <a:pt x="476" y="8"/>
                    </a:lnTo>
                    <a:close/>
                  </a:path>
                </a:pathLst>
              </a:custGeom>
              <a:solidFill>
                <a:srgbClr val="D5B7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3" name="Freeform 151"/>
              <p:cNvSpPr>
                <a:spLocks/>
              </p:cNvSpPr>
              <p:nvPr/>
            </p:nvSpPr>
            <p:spPr bwMode="auto">
              <a:xfrm>
                <a:off x="1333" y="1773"/>
                <a:ext cx="470" cy="8"/>
              </a:xfrm>
              <a:custGeom>
                <a:avLst/>
                <a:gdLst>
                  <a:gd fmla="*/ 470 w 470" name="T0"/>
                  <a:gd fmla="*/ 8 h 8" name="T1"/>
                  <a:gd fmla="*/ 0 w 470" name="T2"/>
                  <a:gd fmla="*/ 8 h 8" name="T3"/>
                  <a:gd fmla="*/ 4 w 470" name="T4"/>
                  <a:gd fmla="*/ 4 h 8" name="T5"/>
                  <a:gd fmla="*/ 8 w 470" name="T6"/>
                  <a:gd fmla="*/ 0 h 8" name="T7"/>
                  <a:gd fmla="*/ 470 w 470" name="T8"/>
                  <a:gd fmla="*/ 0 h 8" name="T9"/>
                  <a:gd fmla="*/ 470 w 470" name="T10"/>
                  <a:gd fmla="*/ 4 h 8" name="T11"/>
                  <a:gd fmla="*/ 470 w 470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70">
                    <a:moveTo>
                      <a:pt x="47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470" y="0"/>
                    </a:lnTo>
                    <a:lnTo>
                      <a:pt x="470" y="4"/>
                    </a:lnTo>
                    <a:lnTo>
                      <a:pt x="470" y="8"/>
                    </a:lnTo>
                    <a:close/>
                  </a:path>
                </a:pathLst>
              </a:custGeom>
              <a:solidFill>
                <a:srgbClr val="D5B7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4" name="Freeform 152"/>
              <p:cNvSpPr>
                <a:spLocks/>
              </p:cNvSpPr>
              <p:nvPr/>
            </p:nvSpPr>
            <p:spPr bwMode="auto">
              <a:xfrm>
                <a:off x="1337" y="1770"/>
                <a:ext cx="466" cy="7"/>
              </a:xfrm>
              <a:custGeom>
                <a:avLst/>
                <a:gdLst>
                  <a:gd fmla="*/ 466 w 466" name="T0"/>
                  <a:gd fmla="*/ 7 h 7" name="T1"/>
                  <a:gd fmla="*/ 0 w 466" name="T2"/>
                  <a:gd fmla="*/ 7 h 7" name="T3"/>
                  <a:gd fmla="*/ 4 w 466" name="T4"/>
                  <a:gd fmla="*/ 3 h 7" name="T5"/>
                  <a:gd fmla="*/ 9 w 466" name="T6"/>
                  <a:gd fmla="*/ 0 h 7" name="T7"/>
                  <a:gd fmla="*/ 465 w 466" name="T8"/>
                  <a:gd fmla="*/ 0 h 7" name="T9"/>
                  <a:gd fmla="*/ 466 w 466" name="T10"/>
                  <a:gd fmla="*/ 3 h 7" name="T11"/>
                  <a:gd fmla="*/ 466 w 466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66">
                    <a:moveTo>
                      <a:pt x="466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465" y="0"/>
                    </a:lnTo>
                    <a:lnTo>
                      <a:pt x="466" y="3"/>
                    </a:lnTo>
                    <a:lnTo>
                      <a:pt x="466" y="7"/>
                    </a:lnTo>
                    <a:close/>
                  </a:path>
                </a:pathLst>
              </a:custGeom>
              <a:solidFill>
                <a:srgbClr val="D5B7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5" name="Freeform 153"/>
              <p:cNvSpPr>
                <a:spLocks/>
              </p:cNvSpPr>
              <p:nvPr/>
            </p:nvSpPr>
            <p:spPr bwMode="auto">
              <a:xfrm>
                <a:off x="1341" y="1766"/>
                <a:ext cx="462" cy="7"/>
              </a:xfrm>
              <a:custGeom>
                <a:avLst/>
                <a:gdLst>
                  <a:gd fmla="*/ 462 w 462" name="T0"/>
                  <a:gd fmla="*/ 7 h 7" name="T1"/>
                  <a:gd fmla="*/ 0 w 462" name="T2"/>
                  <a:gd fmla="*/ 7 h 7" name="T3"/>
                  <a:gd fmla="*/ 5 w 462" name="T4"/>
                  <a:gd fmla="*/ 4 h 7" name="T5"/>
                  <a:gd fmla="*/ 9 w 462" name="T6"/>
                  <a:gd fmla="*/ 0 h 7" name="T7"/>
                  <a:gd fmla="*/ 461 w 462" name="T8"/>
                  <a:gd fmla="*/ 0 h 7" name="T9"/>
                  <a:gd fmla="*/ 461 w 462" name="T10"/>
                  <a:gd fmla="*/ 4 h 7" name="T11"/>
                  <a:gd fmla="*/ 462 w 46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62">
                    <a:moveTo>
                      <a:pt x="462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61" y="0"/>
                    </a:lnTo>
                    <a:lnTo>
                      <a:pt x="461" y="4"/>
                    </a:lnTo>
                    <a:lnTo>
                      <a:pt x="462" y="7"/>
                    </a:lnTo>
                    <a:close/>
                  </a:path>
                </a:pathLst>
              </a:custGeom>
              <a:solidFill>
                <a:srgbClr val="D6B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6" name="Freeform 154"/>
              <p:cNvSpPr>
                <a:spLocks/>
              </p:cNvSpPr>
              <p:nvPr/>
            </p:nvSpPr>
            <p:spPr bwMode="auto">
              <a:xfrm>
                <a:off x="1346" y="1762"/>
                <a:ext cx="456" cy="8"/>
              </a:xfrm>
              <a:custGeom>
                <a:avLst/>
                <a:gdLst>
                  <a:gd fmla="*/ 456 w 456" name="T0"/>
                  <a:gd fmla="*/ 8 h 8" name="T1"/>
                  <a:gd fmla="*/ 0 w 456" name="T2"/>
                  <a:gd fmla="*/ 8 h 8" name="T3"/>
                  <a:gd fmla="*/ 4 w 456" name="T4"/>
                  <a:gd fmla="*/ 4 h 8" name="T5"/>
                  <a:gd fmla="*/ 8 w 456" name="T6"/>
                  <a:gd fmla="*/ 0 h 8" name="T7"/>
                  <a:gd fmla="*/ 456 w 456" name="T8"/>
                  <a:gd fmla="*/ 0 h 8" name="T9"/>
                  <a:gd fmla="*/ 456 w 456" name="T10"/>
                  <a:gd fmla="*/ 4 h 8" name="T11"/>
                  <a:gd fmla="*/ 456 w 456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56">
                    <a:moveTo>
                      <a:pt x="456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456" y="0"/>
                    </a:lnTo>
                    <a:lnTo>
                      <a:pt x="456" y="4"/>
                    </a:lnTo>
                    <a:lnTo>
                      <a:pt x="456" y="8"/>
                    </a:lnTo>
                    <a:close/>
                  </a:path>
                </a:pathLst>
              </a:custGeom>
              <a:solidFill>
                <a:srgbClr val="D6B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7" name="Freeform 155"/>
              <p:cNvSpPr>
                <a:spLocks/>
              </p:cNvSpPr>
              <p:nvPr/>
            </p:nvSpPr>
            <p:spPr bwMode="auto">
              <a:xfrm>
                <a:off x="1350" y="1758"/>
                <a:ext cx="452" cy="8"/>
              </a:xfrm>
              <a:custGeom>
                <a:avLst/>
                <a:gdLst>
                  <a:gd fmla="*/ 452 w 452" name="T0"/>
                  <a:gd fmla="*/ 8 h 8" name="T1"/>
                  <a:gd fmla="*/ 0 w 452" name="T2"/>
                  <a:gd fmla="*/ 8 h 8" name="T3"/>
                  <a:gd fmla="*/ 4 w 452" name="T4"/>
                  <a:gd fmla="*/ 4 h 8" name="T5"/>
                  <a:gd fmla="*/ 9 w 452" name="T6"/>
                  <a:gd fmla="*/ 0 h 8" name="T7"/>
                  <a:gd fmla="*/ 452 w 452" name="T8"/>
                  <a:gd fmla="*/ 0 h 8" name="T9"/>
                  <a:gd fmla="*/ 452 w 452" name="T10"/>
                  <a:gd fmla="*/ 4 h 8" name="T11"/>
                  <a:gd fmla="*/ 452 w 452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52">
                    <a:moveTo>
                      <a:pt x="45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52" y="0"/>
                    </a:lnTo>
                    <a:lnTo>
                      <a:pt x="452" y="4"/>
                    </a:lnTo>
                    <a:lnTo>
                      <a:pt x="452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8" name="Freeform 156"/>
              <p:cNvSpPr>
                <a:spLocks/>
              </p:cNvSpPr>
              <p:nvPr/>
            </p:nvSpPr>
            <p:spPr bwMode="auto">
              <a:xfrm>
                <a:off x="1354" y="1754"/>
                <a:ext cx="448" cy="8"/>
              </a:xfrm>
              <a:custGeom>
                <a:avLst/>
                <a:gdLst>
                  <a:gd fmla="*/ 448 w 448" name="T0"/>
                  <a:gd fmla="*/ 8 h 8" name="T1"/>
                  <a:gd fmla="*/ 0 w 448" name="T2"/>
                  <a:gd fmla="*/ 8 h 8" name="T3"/>
                  <a:gd fmla="*/ 5 w 448" name="T4"/>
                  <a:gd fmla="*/ 4 h 8" name="T5"/>
                  <a:gd fmla="*/ 9 w 448" name="T6"/>
                  <a:gd fmla="*/ 0 h 8" name="T7"/>
                  <a:gd fmla="*/ 448 w 448" name="T8"/>
                  <a:gd fmla="*/ 0 h 8" name="T9"/>
                  <a:gd fmla="*/ 448 w 448" name="T10"/>
                  <a:gd fmla="*/ 4 h 8" name="T11"/>
                  <a:gd fmla="*/ 448 w 448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48">
                    <a:moveTo>
                      <a:pt x="448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48" y="0"/>
                    </a:lnTo>
                    <a:lnTo>
                      <a:pt x="448" y="4"/>
                    </a:lnTo>
                    <a:lnTo>
                      <a:pt x="448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9" name="Freeform 157"/>
              <p:cNvSpPr>
                <a:spLocks/>
              </p:cNvSpPr>
              <p:nvPr/>
            </p:nvSpPr>
            <p:spPr bwMode="auto">
              <a:xfrm>
                <a:off x="1359" y="1750"/>
                <a:ext cx="443" cy="8"/>
              </a:xfrm>
              <a:custGeom>
                <a:avLst/>
                <a:gdLst>
                  <a:gd fmla="*/ 443 w 443" name="T0"/>
                  <a:gd fmla="*/ 8 h 8" name="T1"/>
                  <a:gd fmla="*/ 0 w 443" name="T2"/>
                  <a:gd fmla="*/ 8 h 8" name="T3"/>
                  <a:gd fmla="*/ 4 w 443" name="T4"/>
                  <a:gd fmla="*/ 4 h 8" name="T5"/>
                  <a:gd fmla="*/ 9 w 443" name="T6"/>
                  <a:gd fmla="*/ 0 h 8" name="T7"/>
                  <a:gd fmla="*/ 443 w 443" name="T8"/>
                  <a:gd fmla="*/ 0 h 8" name="T9"/>
                  <a:gd fmla="*/ 443 w 443" name="T10"/>
                  <a:gd fmla="*/ 4 h 8" name="T11"/>
                  <a:gd fmla="*/ 443 w 443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43">
                    <a:moveTo>
                      <a:pt x="443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43" y="0"/>
                    </a:lnTo>
                    <a:lnTo>
                      <a:pt x="443" y="4"/>
                    </a:lnTo>
                    <a:lnTo>
                      <a:pt x="443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0" name="Freeform 158"/>
              <p:cNvSpPr>
                <a:spLocks/>
              </p:cNvSpPr>
              <p:nvPr/>
            </p:nvSpPr>
            <p:spPr bwMode="auto">
              <a:xfrm>
                <a:off x="1363" y="1746"/>
                <a:ext cx="439" cy="8"/>
              </a:xfrm>
              <a:custGeom>
                <a:avLst/>
                <a:gdLst>
                  <a:gd fmla="*/ 439 w 439" name="T0"/>
                  <a:gd fmla="*/ 8 h 8" name="T1"/>
                  <a:gd fmla="*/ 0 w 439" name="T2"/>
                  <a:gd fmla="*/ 8 h 8" name="T3"/>
                  <a:gd fmla="*/ 5 w 439" name="T4"/>
                  <a:gd fmla="*/ 4 h 8" name="T5"/>
                  <a:gd fmla="*/ 9 w 439" name="T6"/>
                  <a:gd fmla="*/ 0 h 8" name="T7"/>
                  <a:gd fmla="*/ 439 w 439" name="T8"/>
                  <a:gd fmla="*/ 0 h 8" name="T9"/>
                  <a:gd fmla="*/ 439 w 439" name="T10"/>
                  <a:gd fmla="*/ 4 h 8" name="T11"/>
                  <a:gd fmla="*/ 439 w 43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39">
                    <a:moveTo>
                      <a:pt x="439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39" y="0"/>
                    </a:lnTo>
                    <a:lnTo>
                      <a:pt x="439" y="4"/>
                    </a:lnTo>
                    <a:lnTo>
                      <a:pt x="439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1" name="Freeform 159"/>
              <p:cNvSpPr>
                <a:spLocks/>
              </p:cNvSpPr>
              <p:nvPr/>
            </p:nvSpPr>
            <p:spPr bwMode="auto">
              <a:xfrm>
                <a:off x="1368" y="1742"/>
                <a:ext cx="434" cy="8"/>
              </a:xfrm>
              <a:custGeom>
                <a:avLst/>
                <a:gdLst>
                  <a:gd fmla="*/ 434 w 434" name="T0"/>
                  <a:gd fmla="*/ 8 h 8" name="T1"/>
                  <a:gd fmla="*/ 0 w 434" name="T2"/>
                  <a:gd fmla="*/ 8 h 8" name="T3"/>
                  <a:gd fmla="*/ 4 w 434" name="T4"/>
                  <a:gd fmla="*/ 4 h 8" name="T5"/>
                  <a:gd fmla="*/ 9 w 434" name="T6"/>
                  <a:gd fmla="*/ 0 h 8" name="T7"/>
                  <a:gd fmla="*/ 433 w 434" name="T8"/>
                  <a:gd fmla="*/ 0 h 8" name="T9"/>
                  <a:gd fmla="*/ 434 w 434" name="T10"/>
                  <a:gd fmla="*/ 4 h 8" name="T11"/>
                  <a:gd fmla="*/ 434 w 434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34">
                    <a:moveTo>
                      <a:pt x="434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33" y="0"/>
                    </a:lnTo>
                    <a:lnTo>
                      <a:pt x="434" y="4"/>
                    </a:lnTo>
                    <a:lnTo>
                      <a:pt x="434" y="8"/>
                    </a:lnTo>
                    <a:close/>
                  </a:path>
                </a:pathLst>
              </a:custGeom>
              <a:solidFill>
                <a:srgbClr val="D6B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2" name="Freeform 160"/>
              <p:cNvSpPr>
                <a:spLocks/>
              </p:cNvSpPr>
              <p:nvPr/>
            </p:nvSpPr>
            <p:spPr bwMode="auto">
              <a:xfrm>
                <a:off x="1372" y="1739"/>
                <a:ext cx="430" cy="7"/>
              </a:xfrm>
              <a:custGeom>
                <a:avLst/>
                <a:gdLst>
                  <a:gd fmla="*/ 430 w 430" name="T0"/>
                  <a:gd fmla="*/ 7 h 7" name="T1"/>
                  <a:gd fmla="*/ 0 w 430" name="T2"/>
                  <a:gd fmla="*/ 7 h 7" name="T3"/>
                  <a:gd fmla="*/ 5 w 430" name="T4"/>
                  <a:gd fmla="*/ 3 h 7" name="T5"/>
                  <a:gd fmla="*/ 10 w 430" name="T6"/>
                  <a:gd fmla="*/ 0 h 7" name="T7"/>
                  <a:gd fmla="*/ 429 w 430" name="T8"/>
                  <a:gd fmla="*/ 0 h 7" name="T9"/>
                  <a:gd fmla="*/ 429 w 430" name="T10"/>
                  <a:gd fmla="*/ 3 h 7" name="T11"/>
                  <a:gd fmla="*/ 430 w 430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30">
                    <a:moveTo>
                      <a:pt x="430" y="7"/>
                    </a:moveTo>
                    <a:lnTo>
                      <a:pt x="0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429" y="0"/>
                    </a:lnTo>
                    <a:lnTo>
                      <a:pt x="429" y="3"/>
                    </a:lnTo>
                    <a:lnTo>
                      <a:pt x="430" y="7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3" name="Freeform 161"/>
              <p:cNvSpPr>
                <a:spLocks/>
              </p:cNvSpPr>
              <p:nvPr/>
            </p:nvSpPr>
            <p:spPr bwMode="auto">
              <a:xfrm>
                <a:off x="1377" y="1735"/>
                <a:ext cx="424" cy="7"/>
              </a:xfrm>
              <a:custGeom>
                <a:avLst/>
                <a:gdLst>
                  <a:gd fmla="*/ 424 w 424" name="T0"/>
                  <a:gd fmla="*/ 7 h 7" name="T1"/>
                  <a:gd fmla="*/ 0 w 424" name="T2"/>
                  <a:gd fmla="*/ 7 h 7" name="T3"/>
                  <a:gd fmla="*/ 5 w 424" name="T4"/>
                  <a:gd fmla="*/ 4 h 7" name="T5"/>
                  <a:gd fmla="*/ 9 w 424" name="T6"/>
                  <a:gd fmla="*/ 0 h 7" name="T7"/>
                  <a:gd fmla="*/ 424 w 424" name="T8"/>
                  <a:gd fmla="*/ 0 h 7" name="T9"/>
                  <a:gd fmla="*/ 424 w 424" name="T10"/>
                  <a:gd fmla="*/ 4 h 7" name="T11"/>
                  <a:gd fmla="*/ 424 w 424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24">
                    <a:moveTo>
                      <a:pt x="424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24" y="0"/>
                    </a:lnTo>
                    <a:lnTo>
                      <a:pt x="424" y="4"/>
                    </a:lnTo>
                    <a:lnTo>
                      <a:pt x="424" y="7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4" name="Freeform 162"/>
              <p:cNvSpPr>
                <a:spLocks/>
              </p:cNvSpPr>
              <p:nvPr/>
            </p:nvSpPr>
            <p:spPr bwMode="auto">
              <a:xfrm>
                <a:off x="1382" y="1731"/>
                <a:ext cx="419" cy="8"/>
              </a:xfrm>
              <a:custGeom>
                <a:avLst/>
                <a:gdLst>
                  <a:gd fmla="*/ 419 w 419" name="T0"/>
                  <a:gd fmla="*/ 8 h 8" name="T1"/>
                  <a:gd fmla="*/ 0 w 419" name="T2"/>
                  <a:gd fmla="*/ 8 h 8" name="T3"/>
                  <a:gd fmla="*/ 4 w 419" name="T4"/>
                  <a:gd fmla="*/ 4 h 8" name="T5"/>
                  <a:gd fmla="*/ 9 w 419" name="T6"/>
                  <a:gd fmla="*/ 0 h 8" name="T7"/>
                  <a:gd fmla="*/ 419 w 419" name="T8"/>
                  <a:gd fmla="*/ 0 h 8" name="T9"/>
                  <a:gd fmla="*/ 419 w 419" name="T10"/>
                  <a:gd fmla="*/ 4 h 8" name="T11"/>
                  <a:gd fmla="*/ 419 w 41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19">
                    <a:moveTo>
                      <a:pt x="419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19" y="0"/>
                    </a:lnTo>
                    <a:lnTo>
                      <a:pt x="419" y="4"/>
                    </a:lnTo>
                    <a:lnTo>
                      <a:pt x="419" y="8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5" name="Freeform 163"/>
              <p:cNvSpPr>
                <a:spLocks/>
              </p:cNvSpPr>
              <p:nvPr/>
            </p:nvSpPr>
            <p:spPr bwMode="auto">
              <a:xfrm>
                <a:off x="1386" y="1727"/>
                <a:ext cx="415" cy="8"/>
              </a:xfrm>
              <a:custGeom>
                <a:avLst/>
                <a:gdLst>
                  <a:gd fmla="*/ 415 w 415" name="T0"/>
                  <a:gd fmla="*/ 8 h 8" name="T1"/>
                  <a:gd fmla="*/ 0 w 415" name="T2"/>
                  <a:gd fmla="*/ 8 h 8" name="T3"/>
                  <a:gd fmla="*/ 5 w 415" name="T4"/>
                  <a:gd fmla="*/ 4 h 8" name="T5"/>
                  <a:gd fmla="*/ 10 w 415" name="T6"/>
                  <a:gd fmla="*/ 0 h 8" name="T7"/>
                  <a:gd fmla="*/ 414 w 415" name="T8"/>
                  <a:gd fmla="*/ 0 h 8" name="T9"/>
                  <a:gd fmla="*/ 415 w 415" name="T10"/>
                  <a:gd fmla="*/ 4 h 8" name="T11"/>
                  <a:gd fmla="*/ 415 w 41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415">
                    <a:moveTo>
                      <a:pt x="41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414" y="0"/>
                    </a:lnTo>
                    <a:lnTo>
                      <a:pt x="415" y="4"/>
                    </a:lnTo>
                    <a:lnTo>
                      <a:pt x="415" y="8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6" name="Freeform 164"/>
              <p:cNvSpPr>
                <a:spLocks/>
              </p:cNvSpPr>
              <p:nvPr/>
            </p:nvSpPr>
            <p:spPr bwMode="auto">
              <a:xfrm>
                <a:off x="1391" y="1724"/>
                <a:ext cx="410" cy="7"/>
              </a:xfrm>
              <a:custGeom>
                <a:avLst/>
                <a:gdLst>
                  <a:gd fmla="*/ 410 w 410" name="T0"/>
                  <a:gd fmla="*/ 7 h 7" name="T1"/>
                  <a:gd fmla="*/ 0 w 410" name="T2"/>
                  <a:gd fmla="*/ 7 h 7" name="T3"/>
                  <a:gd fmla="*/ 5 w 410" name="T4"/>
                  <a:gd fmla="*/ 3 h 7" name="T5"/>
                  <a:gd fmla="*/ 10 w 410" name="T6"/>
                  <a:gd fmla="*/ 0 h 7" name="T7"/>
                  <a:gd fmla="*/ 409 w 410" name="T8"/>
                  <a:gd fmla="*/ 0 h 7" name="T9"/>
                  <a:gd fmla="*/ 409 w 410" name="T10"/>
                  <a:gd fmla="*/ 3 h 7" name="T11"/>
                  <a:gd fmla="*/ 410 w 410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10">
                    <a:moveTo>
                      <a:pt x="410" y="7"/>
                    </a:moveTo>
                    <a:lnTo>
                      <a:pt x="0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409" y="0"/>
                    </a:lnTo>
                    <a:lnTo>
                      <a:pt x="409" y="3"/>
                    </a:lnTo>
                    <a:lnTo>
                      <a:pt x="410" y="7"/>
                    </a:lnTo>
                    <a:close/>
                  </a:path>
                </a:pathLst>
              </a:custGeom>
              <a:solidFill>
                <a:srgbClr val="D6B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7" name="Freeform 165"/>
              <p:cNvSpPr>
                <a:spLocks/>
              </p:cNvSpPr>
              <p:nvPr/>
            </p:nvSpPr>
            <p:spPr bwMode="auto">
              <a:xfrm>
                <a:off x="1396" y="1720"/>
                <a:ext cx="404" cy="7"/>
              </a:xfrm>
              <a:custGeom>
                <a:avLst/>
                <a:gdLst>
                  <a:gd fmla="*/ 404 w 404" name="T0"/>
                  <a:gd fmla="*/ 7 h 7" name="T1"/>
                  <a:gd fmla="*/ 0 w 404" name="T2"/>
                  <a:gd fmla="*/ 7 h 7" name="T3"/>
                  <a:gd fmla="*/ 5 w 404" name="T4"/>
                  <a:gd fmla="*/ 4 h 7" name="T5"/>
                  <a:gd fmla="*/ 9 w 404" name="T6"/>
                  <a:gd fmla="*/ 0 h 7" name="T7"/>
                  <a:gd fmla="*/ 403 w 404" name="T8"/>
                  <a:gd fmla="*/ 0 h 7" name="T9"/>
                  <a:gd fmla="*/ 404 w 404" name="T10"/>
                  <a:gd fmla="*/ 4 h 7" name="T11"/>
                  <a:gd fmla="*/ 404 w 404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404">
                    <a:moveTo>
                      <a:pt x="404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03" y="0"/>
                    </a:lnTo>
                    <a:lnTo>
                      <a:pt x="404" y="4"/>
                    </a:lnTo>
                    <a:lnTo>
                      <a:pt x="404" y="7"/>
                    </a:lnTo>
                    <a:close/>
                  </a:path>
                </a:pathLst>
              </a:custGeom>
              <a:solidFill>
                <a:srgbClr val="D6B3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8" name="Freeform 166"/>
              <p:cNvSpPr>
                <a:spLocks/>
              </p:cNvSpPr>
              <p:nvPr/>
            </p:nvSpPr>
            <p:spPr bwMode="auto">
              <a:xfrm>
                <a:off x="1401" y="1715"/>
                <a:ext cx="399" cy="9"/>
              </a:xfrm>
              <a:custGeom>
                <a:avLst/>
                <a:gdLst>
                  <a:gd fmla="*/ 399 w 399" name="T0"/>
                  <a:gd fmla="*/ 9 h 9" name="T1"/>
                  <a:gd fmla="*/ 0 w 399" name="T2"/>
                  <a:gd fmla="*/ 9 h 9" name="T3"/>
                  <a:gd fmla="*/ 4 w 399" name="T4"/>
                  <a:gd fmla="*/ 5 h 9" name="T5"/>
                  <a:gd fmla="*/ 9 w 399" name="T6"/>
                  <a:gd fmla="*/ 0 h 9" name="T7"/>
                  <a:gd fmla="*/ 398 w 399" name="T8"/>
                  <a:gd fmla="*/ 0 h 9" name="T9"/>
                  <a:gd fmla="*/ 398 w 399" name="T10"/>
                  <a:gd fmla="*/ 5 h 9" name="T11"/>
                  <a:gd fmla="*/ 399 w 399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399">
                    <a:moveTo>
                      <a:pt x="399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398" y="0"/>
                    </a:lnTo>
                    <a:lnTo>
                      <a:pt x="398" y="5"/>
                    </a:lnTo>
                    <a:lnTo>
                      <a:pt x="399" y="9"/>
                    </a:lnTo>
                    <a:close/>
                  </a:path>
                </a:pathLst>
              </a:custGeom>
              <a:solidFill>
                <a:srgbClr val="D7B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9" name="Freeform 167"/>
              <p:cNvSpPr>
                <a:spLocks/>
              </p:cNvSpPr>
              <p:nvPr/>
            </p:nvSpPr>
            <p:spPr bwMode="auto">
              <a:xfrm>
                <a:off x="1405" y="1711"/>
                <a:ext cx="394" cy="9"/>
              </a:xfrm>
              <a:custGeom>
                <a:avLst/>
                <a:gdLst>
                  <a:gd fmla="*/ 394 w 394" name="T0"/>
                  <a:gd fmla="*/ 9 h 9" name="T1"/>
                  <a:gd fmla="*/ 0 w 394" name="T2"/>
                  <a:gd fmla="*/ 9 h 9" name="T3"/>
                  <a:gd fmla="*/ 5 w 394" name="T4"/>
                  <a:gd fmla="*/ 4 h 9" name="T5"/>
                  <a:gd fmla="*/ 11 w 394" name="T6"/>
                  <a:gd fmla="*/ 0 h 9" name="T7"/>
                  <a:gd fmla="*/ 393 w 394" name="T8"/>
                  <a:gd fmla="*/ 0 h 9" name="T9"/>
                  <a:gd fmla="*/ 394 w 394" name="T10"/>
                  <a:gd fmla="*/ 4 h 9" name="T11"/>
                  <a:gd fmla="*/ 394 w 394" name="T12"/>
                  <a:gd fmla="*/ 9 h 9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9" w="394">
                    <a:moveTo>
                      <a:pt x="394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11" y="0"/>
                    </a:lnTo>
                    <a:lnTo>
                      <a:pt x="393" y="0"/>
                    </a:lnTo>
                    <a:lnTo>
                      <a:pt x="394" y="4"/>
                    </a:lnTo>
                    <a:lnTo>
                      <a:pt x="394" y="9"/>
                    </a:lnTo>
                    <a:close/>
                  </a:path>
                </a:pathLst>
              </a:custGeom>
              <a:solidFill>
                <a:srgbClr val="D7B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0" name="Freeform 168"/>
              <p:cNvSpPr>
                <a:spLocks/>
              </p:cNvSpPr>
              <p:nvPr/>
            </p:nvSpPr>
            <p:spPr bwMode="auto">
              <a:xfrm>
                <a:off x="1410" y="1708"/>
                <a:ext cx="389" cy="7"/>
              </a:xfrm>
              <a:custGeom>
                <a:avLst/>
                <a:gdLst>
                  <a:gd fmla="*/ 389 w 389" name="T0"/>
                  <a:gd fmla="*/ 7 h 7" name="T1"/>
                  <a:gd fmla="*/ 0 w 389" name="T2"/>
                  <a:gd fmla="*/ 7 h 7" name="T3"/>
                  <a:gd fmla="*/ 6 w 389" name="T4"/>
                  <a:gd fmla="*/ 3 h 7" name="T5"/>
                  <a:gd fmla="*/ 10 w 389" name="T6"/>
                  <a:gd fmla="*/ 0 h 7" name="T7"/>
                  <a:gd fmla="*/ 388 w 389" name="T8"/>
                  <a:gd fmla="*/ 0 h 7" name="T9"/>
                  <a:gd fmla="*/ 388 w 389" name="T10"/>
                  <a:gd fmla="*/ 3 h 7" name="T11"/>
                  <a:gd fmla="*/ 389 w 389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389">
                    <a:moveTo>
                      <a:pt x="389" y="7"/>
                    </a:moveTo>
                    <a:lnTo>
                      <a:pt x="0" y="7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388" y="0"/>
                    </a:lnTo>
                    <a:lnTo>
                      <a:pt x="388" y="3"/>
                    </a:lnTo>
                    <a:lnTo>
                      <a:pt x="389" y="7"/>
                    </a:lnTo>
                    <a:close/>
                  </a:path>
                </a:pathLst>
              </a:custGeom>
              <a:solidFill>
                <a:srgbClr val="D7B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1" name="Freeform 169"/>
              <p:cNvSpPr>
                <a:spLocks/>
              </p:cNvSpPr>
              <p:nvPr/>
            </p:nvSpPr>
            <p:spPr bwMode="auto">
              <a:xfrm>
                <a:off x="1416" y="1704"/>
                <a:ext cx="382" cy="7"/>
              </a:xfrm>
              <a:custGeom>
                <a:avLst/>
                <a:gdLst>
                  <a:gd fmla="*/ 382 w 382" name="T0"/>
                  <a:gd fmla="*/ 7 h 7" name="T1"/>
                  <a:gd fmla="*/ 0 w 382" name="T2"/>
                  <a:gd fmla="*/ 7 h 7" name="T3"/>
                  <a:gd fmla="*/ 4 w 382" name="T4"/>
                  <a:gd fmla="*/ 4 h 7" name="T5"/>
                  <a:gd fmla="*/ 10 w 382" name="T6"/>
                  <a:gd fmla="*/ 0 h 7" name="T7"/>
                  <a:gd fmla="*/ 381 w 382" name="T8"/>
                  <a:gd fmla="*/ 0 h 7" name="T9"/>
                  <a:gd fmla="*/ 382 w 382" name="T10"/>
                  <a:gd fmla="*/ 4 h 7" name="T11"/>
                  <a:gd fmla="*/ 382 w 38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382">
                    <a:moveTo>
                      <a:pt x="382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381" y="0"/>
                    </a:lnTo>
                    <a:lnTo>
                      <a:pt x="382" y="4"/>
                    </a:lnTo>
                    <a:lnTo>
                      <a:pt x="382" y="7"/>
                    </a:lnTo>
                    <a:close/>
                  </a:path>
                </a:pathLst>
              </a:custGeom>
              <a:solidFill>
                <a:srgbClr val="D7B3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2" name="Freeform 170"/>
              <p:cNvSpPr>
                <a:spLocks/>
              </p:cNvSpPr>
              <p:nvPr/>
            </p:nvSpPr>
            <p:spPr bwMode="auto">
              <a:xfrm>
                <a:off x="1420" y="1700"/>
                <a:ext cx="378" cy="8"/>
              </a:xfrm>
              <a:custGeom>
                <a:avLst/>
                <a:gdLst>
                  <a:gd fmla="*/ 378 w 378" name="T0"/>
                  <a:gd fmla="*/ 8 h 8" name="T1"/>
                  <a:gd fmla="*/ 0 w 378" name="T2"/>
                  <a:gd fmla="*/ 8 h 8" name="T3"/>
                  <a:gd fmla="*/ 6 w 378" name="T4"/>
                  <a:gd fmla="*/ 4 h 8" name="T5"/>
                  <a:gd fmla="*/ 11 w 378" name="T6"/>
                  <a:gd fmla="*/ 0 h 8" name="T7"/>
                  <a:gd fmla="*/ 376 w 378" name="T8"/>
                  <a:gd fmla="*/ 0 h 8" name="T9"/>
                  <a:gd fmla="*/ 377 w 378" name="T10"/>
                  <a:gd fmla="*/ 4 h 8" name="T11"/>
                  <a:gd fmla="*/ 378 w 378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78">
                    <a:moveTo>
                      <a:pt x="378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376" y="0"/>
                    </a:lnTo>
                    <a:lnTo>
                      <a:pt x="377" y="4"/>
                    </a:lnTo>
                    <a:lnTo>
                      <a:pt x="378" y="8"/>
                    </a:lnTo>
                    <a:close/>
                  </a:path>
                </a:pathLst>
              </a:custGeom>
              <a:solidFill>
                <a:srgbClr val="D7B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3" name="Freeform 171"/>
              <p:cNvSpPr>
                <a:spLocks/>
              </p:cNvSpPr>
              <p:nvPr/>
            </p:nvSpPr>
            <p:spPr bwMode="auto">
              <a:xfrm>
                <a:off x="1426" y="1696"/>
                <a:ext cx="371" cy="8"/>
              </a:xfrm>
              <a:custGeom>
                <a:avLst/>
                <a:gdLst>
                  <a:gd fmla="*/ 371 w 371" name="T0"/>
                  <a:gd fmla="*/ 8 h 8" name="T1"/>
                  <a:gd fmla="*/ 0 w 371" name="T2"/>
                  <a:gd fmla="*/ 8 h 8" name="T3"/>
                  <a:gd fmla="*/ 5 w 371" name="T4"/>
                  <a:gd fmla="*/ 4 h 8" name="T5"/>
                  <a:gd fmla="*/ 10 w 371" name="T6"/>
                  <a:gd fmla="*/ 0 h 8" name="T7"/>
                  <a:gd fmla="*/ 369 w 371" name="T8"/>
                  <a:gd fmla="*/ 0 h 8" name="T9"/>
                  <a:gd fmla="*/ 370 w 371" name="T10"/>
                  <a:gd fmla="*/ 4 h 8" name="T11"/>
                  <a:gd fmla="*/ 371 w 37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71">
                    <a:moveTo>
                      <a:pt x="371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369" y="0"/>
                    </a:lnTo>
                    <a:lnTo>
                      <a:pt x="370" y="4"/>
                    </a:lnTo>
                    <a:lnTo>
                      <a:pt x="371" y="8"/>
                    </a:lnTo>
                    <a:close/>
                  </a:path>
                </a:pathLst>
              </a:custGeom>
              <a:solidFill>
                <a:srgbClr val="D7B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4" name="Freeform 172"/>
              <p:cNvSpPr>
                <a:spLocks/>
              </p:cNvSpPr>
              <p:nvPr/>
            </p:nvSpPr>
            <p:spPr bwMode="auto">
              <a:xfrm>
                <a:off x="1431" y="1692"/>
                <a:ext cx="365" cy="8"/>
              </a:xfrm>
              <a:custGeom>
                <a:avLst/>
                <a:gdLst>
                  <a:gd fmla="*/ 365 w 365" name="T0"/>
                  <a:gd fmla="*/ 8 h 8" name="T1"/>
                  <a:gd fmla="*/ 0 w 365" name="T2"/>
                  <a:gd fmla="*/ 8 h 8" name="T3"/>
                  <a:gd fmla="*/ 5 w 365" name="T4"/>
                  <a:gd fmla="*/ 4 h 8" name="T5"/>
                  <a:gd fmla="*/ 11 w 365" name="T6"/>
                  <a:gd fmla="*/ 0 h 8" name="T7"/>
                  <a:gd fmla="*/ 363 w 365" name="T8"/>
                  <a:gd fmla="*/ 0 h 8" name="T9"/>
                  <a:gd fmla="*/ 364 w 365" name="T10"/>
                  <a:gd fmla="*/ 4 h 8" name="T11"/>
                  <a:gd fmla="*/ 365 w 36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65">
                    <a:moveTo>
                      <a:pt x="36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1" y="0"/>
                    </a:lnTo>
                    <a:lnTo>
                      <a:pt x="363" y="0"/>
                    </a:lnTo>
                    <a:lnTo>
                      <a:pt x="364" y="4"/>
                    </a:lnTo>
                    <a:lnTo>
                      <a:pt x="365" y="8"/>
                    </a:lnTo>
                    <a:close/>
                  </a:path>
                </a:pathLst>
              </a:custGeom>
              <a:solidFill>
                <a:srgbClr val="D7B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5" name="Freeform 173"/>
              <p:cNvSpPr>
                <a:spLocks/>
              </p:cNvSpPr>
              <p:nvPr/>
            </p:nvSpPr>
            <p:spPr bwMode="auto">
              <a:xfrm>
                <a:off x="1436" y="1689"/>
                <a:ext cx="359" cy="7"/>
              </a:xfrm>
              <a:custGeom>
                <a:avLst/>
                <a:gdLst>
                  <a:gd fmla="*/ 359 w 359" name="T0"/>
                  <a:gd fmla="*/ 7 h 7" name="T1"/>
                  <a:gd fmla="*/ 0 w 359" name="T2"/>
                  <a:gd fmla="*/ 7 h 7" name="T3"/>
                  <a:gd fmla="*/ 6 w 359" name="T4"/>
                  <a:gd fmla="*/ 3 h 7" name="T5"/>
                  <a:gd fmla="*/ 12 w 359" name="T6"/>
                  <a:gd fmla="*/ 0 h 7" name="T7"/>
                  <a:gd fmla="*/ 357 w 359" name="T8"/>
                  <a:gd fmla="*/ 0 h 7" name="T9"/>
                  <a:gd fmla="*/ 358 w 359" name="T10"/>
                  <a:gd fmla="*/ 3 h 7" name="T11"/>
                  <a:gd fmla="*/ 359 w 359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359">
                    <a:moveTo>
                      <a:pt x="359" y="7"/>
                    </a:moveTo>
                    <a:lnTo>
                      <a:pt x="0" y="7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357" y="0"/>
                    </a:lnTo>
                    <a:lnTo>
                      <a:pt x="358" y="3"/>
                    </a:lnTo>
                    <a:lnTo>
                      <a:pt x="359" y="7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6" name="Freeform 174"/>
              <p:cNvSpPr>
                <a:spLocks/>
              </p:cNvSpPr>
              <p:nvPr/>
            </p:nvSpPr>
            <p:spPr bwMode="auto">
              <a:xfrm>
                <a:off x="1442" y="1685"/>
                <a:ext cx="352" cy="7"/>
              </a:xfrm>
              <a:custGeom>
                <a:avLst/>
                <a:gdLst>
                  <a:gd fmla="*/ 352 w 352" name="T0"/>
                  <a:gd fmla="*/ 7 h 7" name="T1"/>
                  <a:gd fmla="*/ 0 w 352" name="T2"/>
                  <a:gd fmla="*/ 7 h 7" name="T3"/>
                  <a:gd fmla="*/ 6 w 352" name="T4"/>
                  <a:gd fmla="*/ 4 h 7" name="T5"/>
                  <a:gd fmla="*/ 11 w 352" name="T6"/>
                  <a:gd fmla="*/ 0 h 7" name="T7"/>
                  <a:gd fmla="*/ 350 w 352" name="T8"/>
                  <a:gd fmla="*/ 0 h 7" name="T9"/>
                  <a:gd fmla="*/ 351 w 352" name="T10"/>
                  <a:gd fmla="*/ 4 h 7" name="T11"/>
                  <a:gd fmla="*/ 352 w 352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352">
                    <a:moveTo>
                      <a:pt x="352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350" y="0"/>
                    </a:lnTo>
                    <a:lnTo>
                      <a:pt x="351" y="4"/>
                    </a:lnTo>
                    <a:lnTo>
                      <a:pt x="352" y="7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7" name="Freeform 175"/>
              <p:cNvSpPr>
                <a:spLocks/>
              </p:cNvSpPr>
              <p:nvPr/>
            </p:nvSpPr>
            <p:spPr bwMode="auto">
              <a:xfrm>
                <a:off x="1448" y="1681"/>
                <a:ext cx="345" cy="8"/>
              </a:xfrm>
              <a:custGeom>
                <a:avLst/>
                <a:gdLst>
                  <a:gd fmla="*/ 345 w 345" name="T0"/>
                  <a:gd fmla="*/ 8 h 8" name="T1"/>
                  <a:gd fmla="*/ 0 w 345" name="T2"/>
                  <a:gd fmla="*/ 8 h 8" name="T3"/>
                  <a:gd fmla="*/ 5 w 345" name="T4"/>
                  <a:gd fmla="*/ 4 h 8" name="T5"/>
                  <a:gd fmla="*/ 12 w 345" name="T6"/>
                  <a:gd fmla="*/ 0 h 8" name="T7"/>
                  <a:gd fmla="*/ 343 w 345" name="T8"/>
                  <a:gd fmla="*/ 0 h 8" name="T9"/>
                  <a:gd fmla="*/ 344 w 345" name="T10"/>
                  <a:gd fmla="*/ 4 h 8" name="T11"/>
                  <a:gd fmla="*/ 345 w 34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45">
                    <a:moveTo>
                      <a:pt x="34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2" y="0"/>
                    </a:lnTo>
                    <a:lnTo>
                      <a:pt x="343" y="0"/>
                    </a:lnTo>
                    <a:lnTo>
                      <a:pt x="344" y="4"/>
                    </a:lnTo>
                    <a:lnTo>
                      <a:pt x="345" y="8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8" name="Freeform 176"/>
              <p:cNvSpPr>
                <a:spLocks/>
              </p:cNvSpPr>
              <p:nvPr/>
            </p:nvSpPr>
            <p:spPr bwMode="auto">
              <a:xfrm>
                <a:off x="1453" y="1677"/>
                <a:ext cx="339" cy="8"/>
              </a:xfrm>
              <a:custGeom>
                <a:avLst/>
                <a:gdLst>
                  <a:gd fmla="*/ 339 w 339" name="T0"/>
                  <a:gd fmla="*/ 8 h 8" name="T1"/>
                  <a:gd fmla="*/ 0 w 339" name="T2"/>
                  <a:gd fmla="*/ 8 h 8" name="T3"/>
                  <a:gd fmla="*/ 7 w 339" name="T4"/>
                  <a:gd fmla="*/ 4 h 8" name="T5"/>
                  <a:gd fmla="*/ 13 w 339" name="T6"/>
                  <a:gd fmla="*/ 0 h 8" name="T7"/>
                  <a:gd fmla="*/ 336 w 339" name="T8"/>
                  <a:gd fmla="*/ 0 h 8" name="T9"/>
                  <a:gd fmla="*/ 338 w 339" name="T10"/>
                  <a:gd fmla="*/ 4 h 8" name="T11"/>
                  <a:gd fmla="*/ 339 w 339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39">
                    <a:moveTo>
                      <a:pt x="339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3" y="0"/>
                    </a:lnTo>
                    <a:lnTo>
                      <a:pt x="336" y="0"/>
                    </a:lnTo>
                    <a:lnTo>
                      <a:pt x="338" y="4"/>
                    </a:lnTo>
                    <a:lnTo>
                      <a:pt x="339" y="8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9" name="Freeform 177"/>
              <p:cNvSpPr>
                <a:spLocks/>
              </p:cNvSpPr>
              <p:nvPr/>
            </p:nvSpPr>
            <p:spPr bwMode="auto">
              <a:xfrm>
                <a:off x="1460" y="1673"/>
                <a:ext cx="331" cy="8"/>
              </a:xfrm>
              <a:custGeom>
                <a:avLst/>
                <a:gdLst>
                  <a:gd fmla="*/ 331 w 331" name="T0"/>
                  <a:gd fmla="*/ 8 h 8" name="T1"/>
                  <a:gd fmla="*/ 0 w 331" name="T2"/>
                  <a:gd fmla="*/ 8 h 8" name="T3"/>
                  <a:gd fmla="*/ 6 w 331" name="T4"/>
                  <a:gd fmla="*/ 3 h 8" name="T5"/>
                  <a:gd fmla="*/ 12 w 331" name="T6"/>
                  <a:gd fmla="*/ 0 h 8" name="T7"/>
                  <a:gd fmla="*/ 327 w 331" name="T8"/>
                  <a:gd fmla="*/ 0 h 8" name="T9"/>
                  <a:gd fmla="*/ 329 w 331" name="T10"/>
                  <a:gd fmla="*/ 3 h 8" name="T11"/>
                  <a:gd fmla="*/ 331 w 331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31">
                    <a:moveTo>
                      <a:pt x="331" y="8"/>
                    </a:moveTo>
                    <a:lnTo>
                      <a:pt x="0" y="8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327" y="0"/>
                    </a:lnTo>
                    <a:lnTo>
                      <a:pt x="329" y="3"/>
                    </a:lnTo>
                    <a:lnTo>
                      <a:pt x="331" y="8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0" name="Freeform 178"/>
              <p:cNvSpPr>
                <a:spLocks/>
              </p:cNvSpPr>
              <p:nvPr/>
            </p:nvSpPr>
            <p:spPr bwMode="auto">
              <a:xfrm>
                <a:off x="1466" y="1669"/>
                <a:ext cx="323" cy="8"/>
              </a:xfrm>
              <a:custGeom>
                <a:avLst/>
                <a:gdLst>
                  <a:gd fmla="*/ 323 w 323" name="T0"/>
                  <a:gd fmla="*/ 8 h 8" name="T1"/>
                  <a:gd fmla="*/ 0 w 323" name="T2"/>
                  <a:gd fmla="*/ 8 h 8" name="T3"/>
                  <a:gd fmla="*/ 7 w 323" name="T4"/>
                  <a:gd fmla="*/ 4 h 8" name="T5"/>
                  <a:gd fmla="*/ 14 w 323" name="T6"/>
                  <a:gd fmla="*/ 0 h 8" name="T7"/>
                  <a:gd fmla="*/ 319 w 323" name="T8"/>
                  <a:gd fmla="*/ 0 h 8" name="T9"/>
                  <a:gd fmla="*/ 321 w 323" name="T10"/>
                  <a:gd fmla="*/ 4 h 8" name="T11"/>
                  <a:gd fmla="*/ 323 w 323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23">
                    <a:moveTo>
                      <a:pt x="323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319" y="0"/>
                    </a:lnTo>
                    <a:lnTo>
                      <a:pt x="321" y="4"/>
                    </a:lnTo>
                    <a:lnTo>
                      <a:pt x="323" y="8"/>
                    </a:lnTo>
                    <a:close/>
                  </a:path>
                </a:pathLst>
              </a:custGeom>
              <a:solidFill>
                <a:srgbClr val="D7B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1" name="Freeform 179"/>
              <p:cNvSpPr>
                <a:spLocks/>
              </p:cNvSpPr>
              <p:nvPr/>
            </p:nvSpPr>
            <p:spPr bwMode="auto">
              <a:xfrm>
                <a:off x="1472" y="1665"/>
                <a:ext cx="315" cy="8"/>
              </a:xfrm>
              <a:custGeom>
                <a:avLst/>
                <a:gdLst>
                  <a:gd fmla="*/ 315 w 315" name="T0"/>
                  <a:gd fmla="*/ 8 h 8" name="T1"/>
                  <a:gd fmla="*/ 0 w 315" name="T2"/>
                  <a:gd fmla="*/ 8 h 8" name="T3"/>
                  <a:gd fmla="*/ 8 w 315" name="T4"/>
                  <a:gd fmla="*/ 4 h 8" name="T5"/>
                  <a:gd fmla="*/ 15 w 315" name="T6"/>
                  <a:gd fmla="*/ 0 h 8" name="T7"/>
                  <a:gd fmla="*/ 312 w 315" name="T8"/>
                  <a:gd fmla="*/ 0 h 8" name="T9"/>
                  <a:gd fmla="*/ 313 w 315" name="T10"/>
                  <a:gd fmla="*/ 4 h 8" name="T11"/>
                  <a:gd fmla="*/ 315 w 31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15">
                    <a:moveTo>
                      <a:pt x="315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5" y="0"/>
                    </a:lnTo>
                    <a:lnTo>
                      <a:pt x="312" y="0"/>
                    </a:lnTo>
                    <a:lnTo>
                      <a:pt x="313" y="4"/>
                    </a:lnTo>
                    <a:lnTo>
                      <a:pt x="315" y="8"/>
                    </a:lnTo>
                    <a:close/>
                  </a:path>
                </a:pathLst>
              </a:custGeom>
              <a:solidFill>
                <a:srgbClr val="D7B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2" name="Freeform 180"/>
              <p:cNvSpPr>
                <a:spLocks/>
              </p:cNvSpPr>
              <p:nvPr/>
            </p:nvSpPr>
            <p:spPr bwMode="auto">
              <a:xfrm>
                <a:off x="1480" y="1661"/>
                <a:ext cx="305" cy="8"/>
              </a:xfrm>
              <a:custGeom>
                <a:avLst/>
                <a:gdLst>
                  <a:gd fmla="*/ 305 w 305" name="T0"/>
                  <a:gd fmla="*/ 8 h 8" name="T1"/>
                  <a:gd fmla="*/ 0 w 305" name="T2"/>
                  <a:gd fmla="*/ 8 h 8" name="T3"/>
                  <a:gd fmla="*/ 7 w 305" name="T4"/>
                  <a:gd fmla="*/ 4 h 8" name="T5"/>
                  <a:gd fmla="*/ 15 w 305" name="T6"/>
                  <a:gd fmla="*/ 0 h 8" name="T7"/>
                  <a:gd fmla="*/ 301 w 305" name="T8"/>
                  <a:gd fmla="*/ 0 h 8" name="T9"/>
                  <a:gd fmla="*/ 303 w 305" name="T10"/>
                  <a:gd fmla="*/ 4 h 8" name="T11"/>
                  <a:gd fmla="*/ 305 w 305" name="T12"/>
                  <a:gd fmla="*/ 8 h 8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8" w="305">
                    <a:moveTo>
                      <a:pt x="305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5" y="0"/>
                    </a:lnTo>
                    <a:lnTo>
                      <a:pt x="301" y="0"/>
                    </a:lnTo>
                    <a:lnTo>
                      <a:pt x="303" y="4"/>
                    </a:lnTo>
                    <a:lnTo>
                      <a:pt x="305" y="8"/>
                    </a:lnTo>
                    <a:close/>
                  </a:path>
                </a:pathLst>
              </a:custGeom>
              <a:solidFill>
                <a:srgbClr val="D8B0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3" name="Freeform 181"/>
              <p:cNvSpPr>
                <a:spLocks/>
              </p:cNvSpPr>
              <p:nvPr/>
            </p:nvSpPr>
            <p:spPr bwMode="auto">
              <a:xfrm>
                <a:off x="1487" y="1658"/>
                <a:ext cx="297" cy="7"/>
              </a:xfrm>
              <a:custGeom>
                <a:avLst/>
                <a:gdLst>
                  <a:gd fmla="*/ 297 w 297" name="T0"/>
                  <a:gd fmla="*/ 7 h 7" name="T1"/>
                  <a:gd fmla="*/ 0 w 297" name="T2"/>
                  <a:gd fmla="*/ 7 h 7" name="T3"/>
                  <a:gd fmla="*/ 9 w 297" name="T4"/>
                  <a:gd fmla="*/ 3 h 7" name="T5"/>
                  <a:gd fmla="*/ 17 w 297" name="T6"/>
                  <a:gd fmla="*/ 0 h 7" name="T7"/>
                  <a:gd fmla="*/ 291 w 297" name="T8"/>
                  <a:gd fmla="*/ 0 h 7" name="T9"/>
                  <a:gd fmla="*/ 294 w 297" name="T10"/>
                  <a:gd fmla="*/ 3 h 7" name="T11"/>
                  <a:gd fmla="*/ 297 w 297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297">
                    <a:moveTo>
                      <a:pt x="297" y="7"/>
                    </a:moveTo>
                    <a:lnTo>
                      <a:pt x="0" y="7"/>
                    </a:lnTo>
                    <a:lnTo>
                      <a:pt x="9" y="3"/>
                    </a:lnTo>
                    <a:lnTo>
                      <a:pt x="17" y="0"/>
                    </a:lnTo>
                    <a:lnTo>
                      <a:pt x="291" y="0"/>
                    </a:lnTo>
                    <a:lnTo>
                      <a:pt x="294" y="3"/>
                    </a:lnTo>
                    <a:lnTo>
                      <a:pt x="297" y="7"/>
                    </a:lnTo>
                    <a:close/>
                  </a:path>
                </a:pathLst>
              </a:custGeom>
              <a:solidFill>
                <a:srgbClr val="D8B0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4" name="Freeform 182"/>
              <p:cNvSpPr>
                <a:spLocks/>
              </p:cNvSpPr>
              <p:nvPr/>
            </p:nvSpPr>
            <p:spPr bwMode="auto">
              <a:xfrm>
                <a:off x="1495" y="1654"/>
                <a:ext cx="286" cy="7"/>
              </a:xfrm>
              <a:custGeom>
                <a:avLst/>
                <a:gdLst>
                  <a:gd fmla="*/ 286 w 286" name="T0"/>
                  <a:gd fmla="*/ 7 h 7" name="T1"/>
                  <a:gd fmla="*/ 0 w 286" name="T2"/>
                  <a:gd fmla="*/ 7 h 7" name="T3"/>
                  <a:gd fmla="*/ 10 w 286" name="T4"/>
                  <a:gd fmla="*/ 4 h 7" name="T5"/>
                  <a:gd fmla="*/ 20 w 286" name="T6"/>
                  <a:gd fmla="*/ 0 h 7" name="T7"/>
                  <a:gd fmla="*/ 279 w 286" name="T8"/>
                  <a:gd fmla="*/ 0 h 7" name="T9"/>
                  <a:gd fmla="*/ 282 w 286" name="T10"/>
                  <a:gd fmla="*/ 4 h 7" name="T11"/>
                  <a:gd fmla="*/ 286 w 286" name="T12"/>
                  <a:gd fmla="*/ 7 h 7" name="T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b="b" l="0" r="r" t="0"/>
                <a:pathLst>
                  <a:path h="7" w="286">
                    <a:moveTo>
                      <a:pt x="286" y="7"/>
                    </a:moveTo>
                    <a:lnTo>
                      <a:pt x="0" y="7"/>
                    </a:lnTo>
                    <a:lnTo>
                      <a:pt x="10" y="4"/>
                    </a:lnTo>
                    <a:lnTo>
                      <a:pt x="20" y="0"/>
                    </a:lnTo>
                    <a:lnTo>
                      <a:pt x="279" y="0"/>
                    </a:lnTo>
                    <a:lnTo>
                      <a:pt x="282" y="4"/>
                    </a:lnTo>
                    <a:lnTo>
                      <a:pt x="286" y="7"/>
                    </a:lnTo>
                    <a:close/>
                  </a:path>
                </a:pathLst>
              </a:custGeom>
              <a:solidFill>
                <a:srgbClr val="D8B0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5" name="Freeform 183"/>
              <p:cNvSpPr>
                <a:spLocks/>
              </p:cNvSpPr>
              <p:nvPr/>
            </p:nvSpPr>
            <p:spPr bwMode="auto">
              <a:xfrm>
                <a:off x="1504" y="1650"/>
                <a:ext cx="274" cy="8"/>
              </a:xfrm>
              <a:custGeom>
                <a:avLst/>
                <a:gdLst>
                  <a:gd fmla="*/ 274 w 274" name="T0"/>
                  <a:gd fmla="*/ 8 h 8" name="T1"/>
                  <a:gd fmla="*/ 0 w 274" name="T2"/>
                  <a:gd fmla="*/ 8 h 8" name="T3"/>
                  <a:gd fmla="*/ 12 w 274" name="T4"/>
                  <a:gd fmla="*/ 3 h 8" name="T5"/>
                  <a:gd fmla="*/ 23 w 274" name="T6"/>
                  <a:gd fmla="*/ 0 h 8" name="T7"/>
                  <a:gd fmla="*/ 24 w 274" name="T8"/>
                  <a:gd fmla="*/ 0 h 8" name="T9"/>
                  <a:gd fmla="*/ 25 w 274" name="T10"/>
                  <a:gd fmla="*/ 0 h 8" name="T11"/>
                  <a:gd fmla="*/ 265 w 274" name="T12"/>
                  <a:gd fmla="*/ 0 h 8" name="T13"/>
                  <a:gd fmla="*/ 270 w 274" name="T14"/>
                  <a:gd fmla="*/ 4 h 8" name="T15"/>
                  <a:gd fmla="*/ 274 w 274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274">
                    <a:moveTo>
                      <a:pt x="274" y="8"/>
                    </a:moveTo>
                    <a:lnTo>
                      <a:pt x="0" y="8"/>
                    </a:lnTo>
                    <a:lnTo>
                      <a:pt x="12" y="3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5" y="0"/>
                    </a:lnTo>
                    <a:lnTo>
                      <a:pt x="270" y="4"/>
                    </a:lnTo>
                    <a:lnTo>
                      <a:pt x="274" y="8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6" name="Freeform 184"/>
              <p:cNvSpPr>
                <a:spLocks/>
              </p:cNvSpPr>
              <p:nvPr/>
            </p:nvSpPr>
            <p:spPr bwMode="auto">
              <a:xfrm>
                <a:off x="1515" y="1646"/>
                <a:ext cx="259" cy="8"/>
              </a:xfrm>
              <a:custGeom>
                <a:avLst/>
                <a:gdLst>
                  <a:gd fmla="*/ 259 w 259" name="T0"/>
                  <a:gd fmla="*/ 8 h 8" name="T1"/>
                  <a:gd fmla="*/ 0 w 259" name="T2"/>
                  <a:gd fmla="*/ 8 h 8" name="T3"/>
                  <a:gd fmla="*/ 5 w 259" name="T4"/>
                  <a:gd fmla="*/ 6 h 8" name="T5"/>
                  <a:gd fmla="*/ 12 w 259" name="T6"/>
                  <a:gd fmla="*/ 4 h 8" name="T7"/>
                  <a:gd fmla="*/ 21 w 259" name="T8"/>
                  <a:gd fmla="*/ 2 h 8" name="T9"/>
                  <a:gd fmla="*/ 31 w 259" name="T10"/>
                  <a:gd fmla="*/ 0 h 8" name="T11"/>
                  <a:gd fmla="*/ 250 w 259" name="T12"/>
                  <a:gd fmla="*/ 0 h 8" name="T13"/>
                  <a:gd fmla="*/ 254 w 259" name="T14"/>
                  <a:gd fmla="*/ 4 h 8" name="T15"/>
                  <a:gd fmla="*/ 259 w 259" name="T16"/>
                  <a:gd fmla="*/ 8 h 8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8" w="259">
                    <a:moveTo>
                      <a:pt x="259" y="8"/>
                    </a:moveTo>
                    <a:lnTo>
                      <a:pt x="0" y="8"/>
                    </a:lnTo>
                    <a:lnTo>
                      <a:pt x="5" y="6"/>
                    </a:lnTo>
                    <a:lnTo>
                      <a:pt x="12" y="4"/>
                    </a:lnTo>
                    <a:lnTo>
                      <a:pt x="21" y="2"/>
                    </a:lnTo>
                    <a:lnTo>
                      <a:pt x="31" y="0"/>
                    </a:lnTo>
                    <a:lnTo>
                      <a:pt x="250" y="0"/>
                    </a:lnTo>
                    <a:lnTo>
                      <a:pt x="254" y="4"/>
                    </a:lnTo>
                    <a:lnTo>
                      <a:pt x="259" y="8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7" name="Freeform 185"/>
              <p:cNvSpPr>
                <a:spLocks/>
              </p:cNvSpPr>
              <p:nvPr/>
            </p:nvSpPr>
            <p:spPr bwMode="auto">
              <a:xfrm>
                <a:off x="1529" y="1643"/>
                <a:ext cx="240" cy="7"/>
              </a:xfrm>
              <a:custGeom>
                <a:avLst/>
                <a:gdLst>
                  <a:gd fmla="*/ 240 w 240" name="T0"/>
                  <a:gd fmla="*/ 7 h 7" name="T1"/>
                  <a:gd fmla="*/ 0 w 240" name="T2"/>
                  <a:gd fmla="*/ 7 h 7" name="T3"/>
                  <a:gd fmla="*/ 9 w 240" name="T4"/>
                  <a:gd fmla="*/ 5 h 7" name="T5"/>
                  <a:gd fmla="*/ 18 w 240" name="T6"/>
                  <a:gd fmla="*/ 3 h 7" name="T7"/>
                  <a:gd fmla="*/ 27 w 240" name="T8"/>
                  <a:gd fmla="*/ 1 h 7" name="T9"/>
                  <a:gd fmla="*/ 36 w 240" name="T10"/>
                  <a:gd fmla="*/ 0 h 7" name="T11"/>
                  <a:gd fmla="*/ 230 w 240" name="T12"/>
                  <a:gd fmla="*/ 0 h 7" name="T13"/>
                  <a:gd fmla="*/ 236 w 240" name="T14"/>
                  <a:gd fmla="*/ 3 h 7" name="T15"/>
                  <a:gd fmla="*/ 240 w 240" name="T16"/>
                  <a:gd fmla="*/ 7 h 7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7" w="240">
                    <a:moveTo>
                      <a:pt x="240" y="7"/>
                    </a:moveTo>
                    <a:lnTo>
                      <a:pt x="0" y="7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7" y="1"/>
                    </a:lnTo>
                    <a:lnTo>
                      <a:pt x="36" y="0"/>
                    </a:lnTo>
                    <a:lnTo>
                      <a:pt x="230" y="0"/>
                    </a:lnTo>
                    <a:lnTo>
                      <a:pt x="236" y="3"/>
                    </a:lnTo>
                    <a:lnTo>
                      <a:pt x="240" y="7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8" name="Freeform 186"/>
              <p:cNvSpPr>
                <a:spLocks/>
              </p:cNvSpPr>
              <p:nvPr/>
            </p:nvSpPr>
            <p:spPr bwMode="auto">
              <a:xfrm>
                <a:off x="1546" y="1639"/>
                <a:ext cx="219" cy="7"/>
              </a:xfrm>
              <a:custGeom>
                <a:avLst/>
                <a:gdLst>
                  <a:gd fmla="*/ 219 w 219" name="T0"/>
                  <a:gd fmla="*/ 7 h 7" name="T1"/>
                  <a:gd fmla="*/ 0 w 219" name="T2"/>
                  <a:gd fmla="*/ 7 h 7" name="T3"/>
                  <a:gd fmla="*/ 10 w 219" name="T4"/>
                  <a:gd fmla="*/ 4 h 7" name="T5"/>
                  <a:gd fmla="*/ 21 w 219" name="T6"/>
                  <a:gd fmla="*/ 3 h 7" name="T7"/>
                  <a:gd fmla="*/ 30 w 219" name="T8"/>
                  <a:gd fmla="*/ 1 h 7" name="T9"/>
                  <a:gd fmla="*/ 40 w 219" name="T10"/>
                  <a:gd fmla="*/ 0 h 7" name="T11"/>
                  <a:gd fmla="*/ 205 w 219" name="T12"/>
                  <a:gd fmla="*/ 0 h 7" name="T13"/>
                  <a:gd fmla="*/ 212 w 219" name="T14"/>
                  <a:gd fmla="*/ 3 h 7" name="T15"/>
                  <a:gd fmla="*/ 219 w 219" name="T16"/>
                  <a:gd fmla="*/ 7 h 7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7" w="219">
                    <a:moveTo>
                      <a:pt x="219" y="7"/>
                    </a:moveTo>
                    <a:lnTo>
                      <a:pt x="0" y="7"/>
                    </a:lnTo>
                    <a:lnTo>
                      <a:pt x="10" y="4"/>
                    </a:lnTo>
                    <a:lnTo>
                      <a:pt x="21" y="3"/>
                    </a:lnTo>
                    <a:lnTo>
                      <a:pt x="30" y="1"/>
                    </a:lnTo>
                    <a:lnTo>
                      <a:pt x="40" y="0"/>
                    </a:lnTo>
                    <a:lnTo>
                      <a:pt x="205" y="0"/>
                    </a:lnTo>
                    <a:lnTo>
                      <a:pt x="212" y="3"/>
                    </a:lnTo>
                    <a:lnTo>
                      <a:pt x="219" y="7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9" name="Freeform 187"/>
              <p:cNvSpPr>
                <a:spLocks/>
              </p:cNvSpPr>
              <p:nvPr/>
            </p:nvSpPr>
            <p:spPr bwMode="auto">
              <a:xfrm>
                <a:off x="1565" y="1634"/>
                <a:ext cx="194" cy="9"/>
              </a:xfrm>
              <a:custGeom>
                <a:avLst/>
                <a:gdLst>
                  <a:gd fmla="*/ 194 w 194" name="T0"/>
                  <a:gd fmla="*/ 9 h 9" name="T1"/>
                  <a:gd fmla="*/ 0 w 194" name="T2"/>
                  <a:gd fmla="*/ 9 h 9" name="T3"/>
                  <a:gd fmla="*/ 11 w 194" name="T4"/>
                  <a:gd fmla="*/ 6 h 9" name="T5"/>
                  <a:gd fmla="*/ 22 w 194" name="T6"/>
                  <a:gd fmla="*/ 4 h 9" name="T7"/>
                  <a:gd fmla="*/ 34 w 194" name="T8"/>
                  <a:gd fmla="*/ 2 h 9" name="T9"/>
                  <a:gd fmla="*/ 44 w 194" name="T10"/>
                  <a:gd fmla="*/ 0 h 9" name="T11"/>
                  <a:gd fmla="*/ 175 w 194" name="T12"/>
                  <a:gd fmla="*/ 0 h 9" name="T13"/>
                  <a:gd fmla="*/ 185 w 194" name="T14"/>
                  <a:gd fmla="*/ 4 h 9" name="T15"/>
                  <a:gd fmla="*/ 194 w 194" name="T16"/>
                  <a:gd fmla="*/ 9 h 9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9" w="194">
                    <a:moveTo>
                      <a:pt x="194" y="9"/>
                    </a:moveTo>
                    <a:lnTo>
                      <a:pt x="0" y="9"/>
                    </a:lnTo>
                    <a:lnTo>
                      <a:pt x="11" y="6"/>
                    </a:lnTo>
                    <a:lnTo>
                      <a:pt x="22" y="4"/>
                    </a:lnTo>
                    <a:lnTo>
                      <a:pt x="34" y="2"/>
                    </a:lnTo>
                    <a:lnTo>
                      <a:pt x="44" y="0"/>
                    </a:lnTo>
                    <a:lnTo>
                      <a:pt x="175" y="0"/>
                    </a:lnTo>
                    <a:lnTo>
                      <a:pt x="185" y="4"/>
                    </a:lnTo>
                    <a:lnTo>
                      <a:pt x="194" y="9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0" name="Freeform 188"/>
              <p:cNvSpPr>
                <a:spLocks/>
              </p:cNvSpPr>
              <p:nvPr/>
            </p:nvSpPr>
            <p:spPr bwMode="auto">
              <a:xfrm>
                <a:off x="1586" y="1630"/>
                <a:ext cx="165" cy="9"/>
              </a:xfrm>
              <a:custGeom>
                <a:avLst/>
                <a:gdLst>
                  <a:gd fmla="*/ 165 w 165" name="T0"/>
                  <a:gd fmla="*/ 9 h 9" name="T1"/>
                  <a:gd fmla="*/ 0 w 165" name="T2"/>
                  <a:gd fmla="*/ 9 h 9" name="T3"/>
                  <a:gd fmla="*/ 14 w 165" name="T4"/>
                  <a:gd fmla="*/ 6 h 9" name="T5"/>
                  <a:gd fmla="*/ 27 w 165" name="T6"/>
                  <a:gd fmla="*/ 4 h 9" name="T7"/>
                  <a:gd fmla="*/ 40 w 165" name="T8"/>
                  <a:gd fmla="*/ 2 h 9" name="T9"/>
                  <a:gd fmla="*/ 52 w 165" name="T10"/>
                  <a:gd fmla="*/ 0 h 9" name="T11"/>
                  <a:gd fmla="*/ 138 w 165" name="T12"/>
                  <a:gd fmla="*/ 0 h 9" name="T13"/>
                  <a:gd fmla="*/ 152 w 165" name="T14"/>
                  <a:gd fmla="*/ 4 h 9" name="T15"/>
                  <a:gd fmla="*/ 165 w 165" name="T16"/>
                  <a:gd fmla="*/ 9 h 9" name="T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b="b" l="0" r="r" t="0"/>
                <a:pathLst>
                  <a:path h="9" w="165">
                    <a:moveTo>
                      <a:pt x="165" y="9"/>
                    </a:moveTo>
                    <a:lnTo>
                      <a:pt x="0" y="9"/>
                    </a:lnTo>
                    <a:lnTo>
                      <a:pt x="14" y="6"/>
                    </a:lnTo>
                    <a:lnTo>
                      <a:pt x="27" y="4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138" y="0"/>
                    </a:lnTo>
                    <a:lnTo>
                      <a:pt x="152" y="4"/>
                    </a:lnTo>
                    <a:lnTo>
                      <a:pt x="165" y="9"/>
                    </a:lnTo>
                    <a:close/>
                  </a:path>
                </a:pathLst>
              </a:custGeom>
              <a:solidFill>
                <a:srgbClr val="D8A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1" name="Freeform 189"/>
              <p:cNvSpPr>
                <a:spLocks/>
              </p:cNvSpPr>
              <p:nvPr/>
            </p:nvSpPr>
            <p:spPr bwMode="auto">
              <a:xfrm>
                <a:off x="1609" y="1627"/>
                <a:ext cx="131" cy="7"/>
              </a:xfrm>
              <a:custGeom>
                <a:avLst/>
                <a:gdLst>
                  <a:gd fmla="*/ 131 w 131" name="T0"/>
                  <a:gd fmla="*/ 7 h 7" name="T1"/>
                  <a:gd fmla="*/ 0 w 131" name="T2"/>
                  <a:gd fmla="*/ 7 h 7" name="T3"/>
                  <a:gd fmla="*/ 22 w 131" name="T4"/>
                  <a:gd fmla="*/ 4 h 7" name="T5"/>
                  <a:gd fmla="*/ 43 w 131" name="T6"/>
                  <a:gd fmla="*/ 2 h 7" name="T7"/>
                  <a:gd fmla="*/ 61 w 131" name="T8"/>
                  <a:gd fmla="*/ 1 h 7" name="T9"/>
                  <a:gd fmla="*/ 78 w 131" name="T10"/>
                  <a:gd fmla="*/ 0 h 7" name="T11"/>
                  <a:gd fmla="*/ 93 w 131" name="T12"/>
                  <a:gd fmla="*/ 1 h 7" name="T13"/>
                  <a:gd fmla="*/ 108 w 131" name="T14"/>
                  <a:gd fmla="*/ 2 h 7" name="T15"/>
                  <a:gd fmla="*/ 120 w 131" name="T16"/>
                  <a:gd fmla="*/ 4 h 7" name="T17"/>
                  <a:gd fmla="*/ 131 w 131" name="T18"/>
                  <a:gd fmla="*/ 7 h 7" name="T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b="b" l="0" r="r" t="0"/>
                <a:pathLst>
                  <a:path h="7" w="131">
                    <a:moveTo>
                      <a:pt x="131" y="7"/>
                    </a:moveTo>
                    <a:lnTo>
                      <a:pt x="0" y="7"/>
                    </a:lnTo>
                    <a:lnTo>
                      <a:pt x="22" y="4"/>
                    </a:lnTo>
                    <a:lnTo>
                      <a:pt x="43" y="2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3" y="1"/>
                    </a:lnTo>
                    <a:lnTo>
                      <a:pt x="108" y="2"/>
                    </a:lnTo>
                    <a:lnTo>
                      <a:pt x="120" y="4"/>
                    </a:lnTo>
                    <a:lnTo>
                      <a:pt x="131" y="7"/>
                    </a:lnTo>
                    <a:close/>
                  </a:path>
                </a:pathLst>
              </a:custGeom>
              <a:solidFill>
                <a:srgbClr val="D8A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2" name="Freeform 190"/>
              <p:cNvSpPr>
                <a:spLocks/>
              </p:cNvSpPr>
              <p:nvPr/>
            </p:nvSpPr>
            <p:spPr bwMode="auto">
              <a:xfrm>
                <a:off x="1638" y="1627"/>
                <a:ext cx="86" cy="3"/>
              </a:xfrm>
              <a:custGeom>
                <a:avLst/>
                <a:gdLst>
                  <a:gd fmla="*/ 86 w 86" name="T0"/>
                  <a:gd fmla="*/ 3 h 3" name="T1"/>
                  <a:gd fmla="*/ 0 w 86" name="T2"/>
                  <a:gd fmla="*/ 3 h 3" name="T3"/>
                  <a:gd fmla="*/ 26 w 86" name="T4"/>
                  <a:gd fmla="*/ 1 h 3" name="T5"/>
                  <a:gd fmla="*/ 48 w 86" name="T6"/>
                  <a:gd fmla="*/ 0 h 3" name="T7"/>
                  <a:gd fmla="*/ 68 w 86" name="T8"/>
                  <a:gd fmla="*/ 1 h 3" name="T9"/>
                  <a:gd fmla="*/ 86 w 86" name="T10"/>
                  <a:gd fmla="*/ 3 h 3" name="T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b="b" l="0" r="r" t="0"/>
                <a:pathLst>
                  <a:path h="3" w="86">
                    <a:moveTo>
                      <a:pt x="86" y="3"/>
                    </a:moveTo>
                    <a:lnTo>
                      <a:pt x="0" y="3"/>
                    </a:lnTo>
                    <a:lnTo>
                      <a:pt x="26" y="1"/>
                    </a:lnTo>
                    <a:lnTo>
                      <a:pt x="48" y="0"/>
                    </a:lnTo>
                    <a:lnTo>
                      <a:pt x="68" y="1"/>
                    </a:lnTo>
                    <a:lnTo>
                      <a:pt x="86" y="3"/>
                    </a:lnTo>
                    <a:close/>
                  </a:path>
                </a:pathLst>
              </a:custGeom>
              <a:solidFill>
                <a:srgbClr val="D8A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3" name="Freeform 191"/>
              <p:cNvSpPr>
                <a:spLocks noEditPoints="1"/>
              </p:cNvSpPr>
              <p:nvPr/>
            </p:nvSpPr>
            <p:spPr bwMode="auto">
              <a:xfrm>
                <a:off x="436" y="1612"/>
                <a:ext cx="2145" cy="611"/>
              </a:xfrm>
              <a:custGeom>
                <a:avLst/>
                <a:gdLst>
                  <a:gd fmla="*/ 136 w 2145" name="T0"/>
                  <a:gd fmla="*/ 562 h 611" name="T1"/>
                  <a:gd fmla="*/ 1 w 2145" name="T2"/>
                  <a:gd fmla="*/ 611 h 611" name="T3"/>
                  <a:gd fmla="*/ 199 w 2145" name="T4"/>
                  <a:gd fmla="*/ 553 h 611" name="T5"/>
                  <a:gd fmla="*/ 319 w 2145" name="T6"/>
                  <a:gd fmla="*/ 537 h 611" name="T7"/>
                  <a:gd fmla="*/ 225 w 2145" name="T8"/>
                  <a:gd fmla="*/ 580 h 611" name="T9"/>
                  <a:gd fmla="*/ 136 w 2145" name="T10"/>
                  <a:gd fmla="*/ 562 h 611" name="T11"/>
                  <a:gd fmla="*/ 321 w 2145" name="T12"/>
                  <a:gd fmla="*/ 569 h 611" name="T13"/>
                  <a:gd fmla="*/ 319 w 2145" name="T14"/>
                  <a:gd fmla="*/ 554 h 611" name="T15"/>
                  <a:gd fmla="*/ 365 w 2145" name="T16"/>
                  <a:gd fmla="*/ 530 h 611" name="T17"/>
                  <a:gd fmla="*/ 338 w 2145" name="T18"/>
                  <a:gd fmla="*/ 567 h 611" name="T19"/>
                  <a:gd fmla="*/ 411 w 2145" name="T20"/>
                  <a:gd fmla="*/ 518 h 611" name="T21"/>
                  <a:gd fmla="*/ 421 w 2145" name="T22"/>
                  <a:gd fmla="*/ 548 h 611" name="T23"/>
                  <a:gd fmla="*/ 460 w 2145" name="T24"/>
                  <a:gd fmla="*/ 499 h 611" name="T25"/>
                  <a:gd fmla="*/ 551 w 2145" name="T26"/>
                  <a:gd fmla="*/ 451 h 611" name="T27"/>
                  <a:gd fmla="*/ 667 w 2145" name="T28"/>
                  <a:gd fmla="*/ 361 h 611" name="T29"/>
                  <a:gd fmla="*/ 633 w 2145" name="T30"/>
                  <a:gd fmla="*/ 432 h 611" name="T31"/>
                  <a:gd fmla="*/ 530 w 2145" name="T32"/>
                  <a:gd fmla="*/ 499 h 611" name="T33"/>
                  <a:gd fmla="*/ 441 w 2145" name="T34"/>
                  <a:gd fmla="*/ 506 h 611" name="T35"/>
                  <a:gd fmla="*/ 723 w 2145" name="T36"/>
                  <a:gd fmla="*/ 351 h 611" name="T37"/>
                  <a:gd fmla="*/ 815 w 2145" name="T38"/>
                  <a:gd fmla="*/ 216 h 611" name="T39"/>
                  <a:gd fmla="*/ 936 w 2145" name="T40"/>
                  <a:gd fmla="*/ 107 h 611" name="T41"/>
                  <a:gd fmla="*/ 1043 w 2145" name="T42"/>
                  <a:gd fmla="*/ 36 h 611" name="T43"/>
                  <a:gd fmla="*/ 1086 w 2145" name="T44"/>
                  <a:gd fmla="*/ 53 h 611" name="T45"/>
                  <a:gd fmla="*/ 1034 w 2145" name="T46"/>
                  <a:gd fmla="*/ 76 h 611" name="T47"/>
                  <a:gd fmla="*/ 930 w 2145" name="T48"/>
                  <a:gd fmla="*/ 153 h 611" name="T49"/>
                  <a:gd fmla="*/ 713 w 2145" name="T50"/>
                  <a:gd fmla="*/ 317 h 611" name="T51"/>
                  <a:gd fmla="*/ 1215 w 2145" name="T52"/>
                  <a:gd fmla="*/ 1 h 611" name="T53"/>
                  <a:gd fmla="*/ 1306 w 2145" name="T54"/>
                  <a:gd fmla="*/ 9 h 611" name="T55"/>
                  <a:gd fmla="*/ 1336 w 2145" name="T56"/>
                  <a:gd fmla="*/ 26 h 611" name="T57"/>
                  <a:gd fmla="*/ 1363 w 2145" name="T58"/>
                  <a:gd fmla="*/ 68 h 611" name="T59"/>
                  <a:gd fmla="*/ 1325 w 2145" name="T60"/>
                  <a:gd fmla="*/ 62 h 611" name="T61"/>
                  <a:gd fmla="*/ 1279 w 2145" name="T62"/>
                  <a:gd fmla="*/ 34 h 611" name="T63"/>
                  <a:gd fmla="*/ 1180 w 2145" name="T64"/>
                  <a:gd fmla="*/ 36 h 611" name="T65"/>
                  <a:gd fmla="*/ 1366 w 2145" name="T66"/>
                  <a:gd fmla="*/ 80 h 611" name="T67"/>
                  <a:gd fmla="*/ 1342 w 2145" name="T68"/>
                  <a:gd fmla="*/ 145 h 611" name="T69"/>
                  <a:gd fmla="*/ 1366 w 2145" name="T70"/>
                  <a:gd fmla="*/ 80 h 611" name="T71"/>
                  <a:gd fmla="*/ 1387 w 2145" name="T72"/>
                  <a:gd fmla="*/ 239 h 611" name="T73"/>
                  <a:gd fmla="*/ 1358 w 2145" name="T74"/>
                  <a:gd fmla="*/ 249 h 611" name="T75"/>
                  <a:gd fmla="*/ 1343 w 2145" name="T76"/>
                  <a:gd fmla="*/ 161 h 611" name="T77"/>
                  <a:gd fmla="*/ 1373 w 2145" name="T78"/>
                  <a:gd fmla="*/ 286 h 611" name="T79"/>
                  <a:gd fmla="*/ 1411 w 2145" name="T80"/>
                  <a:gd fmla="*/ 295 h 611" name="T81"/>
                  <a:gd fmla="*/ 1400 w 2145" name="T82"/>
                  <a:gd fmla="*/ 383 h 611" name="T83"/>
                  <a:gd fmla="*/ 1378 w 2145" name="T84"/>
                  <a:gd fmla="*/ 296 h 611" name="T85"/>
                  <a:gd fmla="*/ 1442 w 2145" name="T86"/>
                  <a:gd fmla="*/ 430 h 611" name="T87"/>
                  <a:gd fmla="*/ 1464 w 2145" name="T88"/>
                  <a:gd fmla="*/ 490 h 611" name="T89"/>
                  <a:gd fmla="*/ 1500 w 2145" name="T90"/>
                  <a:gd fmla="*/ 535 h 611" name="T91"/>
                  <a:gd fmla="*/ 1484 w 2145" name="T92"/>
                  <a:gd fmla="*/ 562 h 611" name="T93"/>
                  <a:gd fmla="*/ 1438 w 2145" name="T94"/>
                  <a:gd fmla="*/ 511 h 611" name="T95"/>
                  <a:gd fmla="*/ 1413 w 2145" name="T96"/>
                  <a:gd fmla="*/ 442 h 611" name="T97"/>
                  <a:gd fmla="*/ 1512 w 2145" name="T98"/>
                  <a:gd fmla="*/ 574 h 611" name="T99"/>
                  <a:gd fmla="*/ 1512 w 2145" name="T100"/>
                  <a:gd fmla="*/ 574 h 611" name="T101"/>
                  <a:gd fmla="*/ 1537 w 2145" name="T102"/>
                  <a:gd fmla="*/ 548 h 611" name="T103"/>
                  <a:gd fmla="*/ 1531 w 2145" name="T104"/>
                  <a:gd fmla="*/ 579 h 611" name="T105"/>
                  <a:gd fmla="*/ 1581 w 2145" name="T106"/>
                  <a:gd fmla="*/ 553 h 611" name="T107"/>
                  <a:gd fmla="*/ 1622 w 2145" name="T108"/>
                  <a:gd fmla="*/ 587 h 611" name="T109"/>
                  <a:gd fmla="*/ 1648 w 2145" name="T110"/>
                  <a:gd fmla="*/ 557 h 611" name="T111"/>
                  <a:gd fmla="*/ 2011 w 2145" name="T112"/>
                  <a:gd fmla="*/ 571 h 611" name="T113"/>
                  <a:gd fmla="*/ 2116 w 2145" name="T114"/>
                  <a:gd fmla="*/ 605 h 611" name="T115"/>
                  <a:gd fmla="*/ 1789 w 2145" name="T116"/>
                  <a:gd fmla="*/ 596 h 611" name="T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b="b" l="0" r="r" t="0"/>
                <a:pathLst>
                  <a:path h="611" w="2145">
                    <a:moveTo>
                      <a:pt x="0" y="580"/>
                    </a:moveTo>
                    <a:lnTo>
                      <a:pt x="31" y="577"/>
                    </a:lnTo>
                    <a:lnTo>
                      <a:pt x="64" y="572"/>
                    </a:lnTo>
                    <a:lnTo>
                      <a:pt x="99" y="568"/>
                    </a:lnTo>
                    <a:lnTo>
                      <a:pt x="136" y="562"/>
                    </a:lnTo>
                    <a:lnTo>
                      <a:pt x="140" y="593"/>
                    </a:lnTo>
                    <a:lnTo>
                      <a:pt x="103" y="599"/>
                    </a:lnTo>
                    <a:lnTo>
                      <a:pt x="67" y="604"/>
                    </a:lnTo>
                    <a:lnTo>
                      <a:pt x="33" y="608"/>
                    </a:lnTo>
                    <a:lnTo>
                      <a:pt x="1" y="611"/>
                    </a:lnTo>
                    <a:lnTo>
                      <a:pt x="0" y="580"/>
                    </a:lnTo>
                    <a:close/>
                    <a:moveTo>
                      <a:pt x="136" y="562"/>
                    </a:moveTo>
                    <a:lnTo>
                      <a:pt x="156" y="559"/>
                    </a:lnTo>
                    <a:lnTo>
                      <a:pt x="177" y="555"/>
                    </a:lnTo>
                    <a:lnTo>
                      <a:pt x="199" y="553"/>
                    </a:lnTo>
                    <a:lnTo>
                      <a:pt x="221" y="549"/>
                    </a:lnTo>
                    <a:lnTo>
                      <a:pt x="244" y="546"/>
                    </a:lnTo>
                    <a:lnTo>
                      <a:pt x="269" y="543"/>
                    </a:lnTo>
                    <a:lnTo>
                      <a:pt x="293" y="540"/>
                    </a:lnTo>
                    <a:lnTo>
                      <a:pt x="319" y="537"/>
                    </a:lnTo>
                    <a:lnTo>
                      <a:pt x="321" y="569"/>
                    </a:lnTo>
                    <a:lnTo>
                      <a:pt x="296" y="571"/>
                    </a:lnTo>
                    <a:lnTo>
                      <a:pt x="271" y="574"/>
                    </a:lnTo>
                    <a:lnTo>
                      <a:pt x="248" y="577"/>
                    </a:lnTo>
                    <a:lnTo>
                      <a:pt x="225" y="580"/>
                    </a:lnTo>
                    <a:lnTo>
                      <a:pt x="203" y="584"/>
                    </a:lnTo>
                    <a:lnTo>
                      <a:pt x="182" y="586"/>
                    </a:lnTo>
                    <a:lnTo>
                      <a:pt x="161" y="589"/>
                    </a:lnTo>
                    <a:lnTo>
                      <a:pt x="140" y="593"/>
                    </a:lnTo>
                    <a:lnTo>
                      <a:pt x="136" y="562"/>
                    </a:lnTo>
                    <a:close/>
                    <a:moveTo>
                      <a:pt x="319" y="537"/>
                    </a:moveTo>
                    <a:lnTo>
                      <a:pt x="319" y="537"/>
                    </a:lnTo>
                    <a:lnTo>
                      <a:pt x="319" y="537"/>
                    </a:lnTo>
                    <a:lnTo>
                      <a:pt x="321" y="569"/>
                    </a:lnTo>
                    <a:lnTo>
                      <a:pt x="321" y="569"/>
                    </a:lnTo>
                    <a:lnTo>
                      <a:pt x="321" y="569"/>
                    </a:lnTo>
                    <a:lnTo>
                      <a:pt x="319" y="537"/>
                    </a:lnTo>
                    <a:close/>
                    <a:moveTo>
                      <a:pt x="321" y="569"/>
                    </a:moveTo>
                    <a:lnTo>
                      <a:pt x="321" y="569"/>
                    </a:lnTo>
                    <a:lnTo>
                      <a:pt x="319" y="554"/>
                    </a:lnTo>
                    <a:lnTo>
                      <a:pt x="321" y="569"/>
                    </a:lnTo>
                    <a:close/>
                    <a:moveTo>
                      <a:pt x="319" y="537"/>
                    </a:moveTo>
                    <a:lnTo>
                      <a:pt x="334" y="536"/>
                    </a:lnTo>
                    <a:lnTo>
                      <a:pt x="350" y="534"/>
                    </a:lnTo>
                    <a:lnTo>
                      <a:pt x="365" y="530"/>
                    </a:lnTo>
                    <a:lnTo>
                      <a:pt x="381" y="526"/>
                    </a:lnTo>
                    <a:lnTo>
                      <a:pt x="388" y="557"/>
                    </a:lnTo>
                    <a:lnTo>
                      <a:pt x="372" y="561"/>
                    </a:lnTo>
                    <a:lnTo>
                      <a:pt x="355" y="564"/>
                    </a:lnTo>
                    <a:lnTo>
                      <a:pt x="338" y="567"/>
                    </a:lnTo>
                    <a:lnTo>
                      <a:pt x="321" y="569"/>
                    </a:lnTo>
                    <a:lnTo>
                      <a:pt x="319" y="537"/>
                    </a:lnTo>
                    <a:close/>
                    <a:moveTo>
                      <a:pt x="381" y="526"/>
                    </a:moveTo>
                    <a:lnTo>
                      <a:pt x="396" y="522"/>
                    </a:lnTo>
                    <a:lnTo>
                      <a:pt x="411" y="518"/>
                    </a:lnTo>
                    <a:lnTo>
                      <a:pt x="426" y="512"/>
                    </a:lnTo>
                    <a:lnTo>
                      <a:pt x="441" y="506"/>
                    </a:lnTo>
                    <a:lnTo>
                      <a:pt x="452" y="536"/>
                    </a:lnTo>
                    <a:lnTo>
                      <a:pt x="437" y="542"/>
                    </a:lnTo>
                    <a:lnTo>
                      <a:pt x="421" y="548"/>
                    </a:lnTo>
                    <a:lnTo>
                      <a:pt x="404" y="553"/>
                    </a:lnTo>
                    <a:lnTo>
                      <a:pt x="388" y="557"/>
                    </a:lnTo>
                    <a:lnTo>
                      <a:pt x="381" y="526"/>
                    </a:lnTo>
                    <a:close/>
                    <a:moveTo>
                      <a:pt x="441" y="506"/>
                    </a:moveTo>
                    <a:lnTo>
                      <a:pt x="460" y="499"/>
                    </a:lnTo>
                    <a:lnTo>
                      <a:pt x="479" y="490"/>
                    </a:lnTo>
                    <a:lnTo>
                      <a:pt x="498" y="481"/>
                    </a:lnTo>
                    <a:lnTo>
                      <a:pt x="516" y="472"/>
                    </a:lnTo>
                    <a:lnTo>
                      <a:pt x="533" y="461"/>
                    </a:lnTo>
                    <a:lnTo>
                      <a:pt x="551" y="451"/>
                    </a:lnTo>
                    <a:lnTo>
                      <a:pt x="567" y="440"/>
                    </a:lnTo>
                    <a:lnTo>
                      <a:pt x="583" y="429"/>
                    </a:lnTo>
                    <a:lnTo>
                      <a:pt x="614" y="406"/>
                    </a:lnTo>
                    <a:lnTo>
                      <a:pt x="641" y="384"/>
                    </a:lnTo>
                    <a:lnTo>
                      <a:pt x="667" y="361"/>
                    </a:lnTo>
                    <a:lnTo>
                      <a:pt x="689" y="341"/>
                    </a:lnTo>
                    <a:lnTo>
                      <a:pt x="711" y="362"/>
                    </a:lnTo>
                    <a:lnTo>
                      <a:pt x="688" y="385"/>
                    </a:lnTo>
                    <a:lnTo>
                      <a:pt x="662" y="408"/>
                    </a:lnTo>
                    <a:lnTo>
                      <a:pt x="633" y="432"/>
                    </a:lnTo>
                    <a:lnTo>
                      <a:pt x="601" y="455"/>
                    </a:lnTo>
                    <a:lnTo>
                      <a:pt x="584" y="467"/>
                    </a:lnTo>
                    <a:lnTo>
                      <a:pt x="567" y="477"/>
                    </a:lnTo>
                    <a:lnTo>
                      <a:pt x="549" y="488"/>
                    </a:lnTo>
                    <a:lnTo>
                      <a:pt x="530" y="499"/>
                    </a:lnTo>
                    <a:lnTo>
                      <a:pt x="512" y="509"/>
                    </a:lnTo>
                    <a:lnTo>
                      <a:pt x="492" y="519"/>
                    </a:lnTo>
                    <a:lnTo>
                      <a:pt x="472" y="528"/>
                    </a:lnTo>
                    <a:lnTo>
                      <a:pt x="452" y="536"/>
                    </a:lnTo>
                    <a:lnTo>
                      <a:pt x="441" y="506"/>
                    </a:lnTo>
                    <a:close/>
                    <a:moveTo>
                      <a:pt x="689" y="341"/>
                    </a:moveTo>
                    <a:lnTo>
                      <a:pt x="701" y="329"/>
                    </a:lnTo>
                    <a:lnTo>
                      <a:pt x="713" y="317"/>
                    </a:lnTo>
                    <a:lnTo>
                      <a:pt x="734" y="340"/>
                    </a:lnTo>
                    <a:lnTo>
                      <a:pt x="723" y="351"/>
                    </a:lnTo>
                    <a:lnTo>
                      <a:pt x="711" y="362"/>
                    </a:lnTo>
                    <a:lnTo>
                      <a:pt x="689" y="341"/>
                    </a:lnTo>
                    <a:close/>
                    <a:moveTo>
                      <a:pt x="713" y="317"/>
                    </a:moveTo>
                    <a:lnTo>
                      <a:pt x="764" y="266"/>
                    </a:lnTo>
                    <a:lnTo>
                      <a:pt x="815" y="216"/>
                    </a:lnTo>
                    <a:lnTo>
                      <a:pt x="840" y="193"/>
                    </a:lnTo>
                    <a:lnTo>
                      <a:pt x="865" y="170"/>
                    </a:lnTo>
                    <a:lnTo>
                      <a:pt x="889" y="147"/>
                    </a:lnTo>
                    <a:lnTo>
                      <a:pt x="913" y="127"/>
                    </a:lnTo>
                    <a:lnTo>
                      <a:pt x="936" y="107"/>
                    </a:lnTo>
                    <a:lnTo>
                      <a:pt x="959" y="89"/>
                    </a:lnTo>
                    <a:lnTo>
                      <a:pt x="982" y="73"/>
                    </a:lnTo>
                    <a:lnTo>
                      <a:pt x="1002" y="59"/>
                    </a:lnTo>
                    <a:lnTo>
                      <a:pt x="1023" y="47"/>
                    </a:lnTo>
                    <a:lnTo>
                      <a:pt x="1043" y="36"/>
                    </a:lnTo>
                    <a:lnTo>
                      <a:pt x="1052" y="31"/>
                    </a:lnTo>
                    <a:lnTo>
                      <a:pt x="1062" y="29"/>
                    </a:lnTo>
                    <a:lnTo>
                      <a:pt x="1070" y="25"/>
                    </a:lnTo>
                    <a:lnTo>
                      <a:pt x="1079" y="23"/>
                    </a:lnTo>
                    <a:lnTo>
                      <a:pt x="1086" y="53"/>
                    </a:lnTo>
                    <a:lnTo>
                      <a:pt x="1078" y="56"/>
                    </a:lnTo>
                    <a:lnTo>
                      <a:pt x="1070" y="59"/>
                    </a:lnTo>
                    <a:lnTo>
                      <a:pt x="1062" y="62"/>
                    </a:lnTo>
                    <a:lnTo>
                      <a:pt x="1052" y="65"/>
                    </a:lnTo>
                    <a:lnTo>
                      <a:pt x="1034" y="76"/>
                    </a:lnTo>
                    <a:lnTo>
                      <a:pt x="1015" y="87"/>
                    </a:lnTo>
                    <a:lnTo>
                      <a:pt x="995" y="101"/>
                    </a:lnTo>
                    <a:lnTo>
                      <a:pt x="974" y="117"/>
                    </a:lnTo>
                    <a:lnTo>
                      <a:pt x="952" y="134"/>
                    </a:lnTo>
                    <a:lnTo>
                      <a:pt x="930" y="153"/>
                    </a:lnTo>
                    <a:lnTo>
                      <a:pt x="883" y="195"/>
                    </a:lnTo>
                    <a:lnTo>
                      <a:pt x="834" y="241"/>
                    </a:lnTo>
                    <a:lnTo>
                      <a:pt x="784" y="290"/>
                    </a:lnTo>
                    <a:lnTo>
                      <a:pt x="734" y="340"/>
                    </a:lnTo>
                    <a:lnTo>
                      <a:pt x="713" y="317"/>
                    </a:lnTo>
                    <a:close/>
                    <a:moveTo>
                      <a:pt x="1079" y="23"/>
                    </a:moveTo>
                    <a:lnTo>
                      <a:pt x="1118" y="14"/>
                    </a:lnTo>
                    <a:lnTo>
                      <a:pt x="1153" y="8"/>
                    </a:lnTo>
                    <a:lnTo>
                      <a:pt x="1185" y="4"/>
                    </a:lnTo>
                    <a:lnTo>
                      <a:pt x="1215" y="1"/>
                    </a:lnTo>
                    <a:lnTo>
                      <a:pt x="1239" y="0"/>
                    </a:lnTo>
                    <a:lnTo>
                      <a:pt x="1262" y="0"/>
                    </a:lnTo>
                    <a:lnTo>
                      <a:pt x="1282" y="3"/>
                    </a:lnTo>
                    <a:lnTo>
                      <a:pt x="1299" y="7"/>
                    </a:lnTo>
                    <a:lnTo>
                      <a:pt x="1306" y="9"/>
                    </a:lnTo>
                    <a:lnTo>
                      <a:pt x="1314" y="12"/>
                    </a:lnTo>
                    <a:lnTo>
                      <a:pt x="1320" y="14"/>
                    </a:lnTo>
                    <a:lnTo>
                      <a:pt x="1326" y="18"/>
                    </a:lnTo>
                    <a:lnTo>
                      <a:pt x="1332" y="22"/>
                    </a:lnTo>
                    <a:lnTo>
                      <a:pt x="1336" y="26"/>
                    </a:lnTo>
                    <a:lnTo>
                      <a:pt x="1341" y="31"/>
                    </a:lnTo>
                    <a:lnTo>
                      <a:pt x="1346" y="34"/>
                    </a:lnTo>
                    <a:lnTo>
                      <a:pt x="1352" y="45"/>
                    </a:lnTo>
                    <a:lnTo>
                      <a:pt x="1358" y="56"/>
                    </a:lnTo>
                    <a:lnTo>
                      <a:pt x="1363" y="68"/>
                    </a:lnTo>
                    <a:lnTo>
                      <a:pt x="1366" y="80"/>
                    </a:lnTo>
                    <a:lnTo>
                      <a:pt x="1335" y="88"/>
                    </a:lnTo>
                    <a:lnTo>
                      <a:pt x="1332" y="79"/>
                    </a:lnTo>
                    <a:lnTo>
                      <a:pt x="1330" y="69"/>
                    </a:lnTo>
                    <a:lnTo>
                      <a:pt x="1325" y="62"/>
                    </a:lnTo>
                    <a:lnTo>
                      <a:pt x="1318" y="54"/>
                    </a:lnTo>
                    <a:lnTo>
                      <a:pt x="1312" y="47"/>
                    </a:lnTo>
                    <a:lnTo>
                      <a:pt x="1302" y="42"/>
                    </a:lnTo>
                    <a:lnTo>
                      <a:pt x="1292" y="38"/>
                    </a:lnTo>
                    <a:lnTo>
                      <a:pt x="1279" y="34"/>
                    </a:lnTo>
                    <a:lnTo>
                      <a:pt x="1264" y="32"/>
                    </a:lnTo>
                    <a:lnTo>
                      <a:pt x="1247" y="31"/>
                    </a:lnTo>
                    <a:lnTo>
                      <a:pt x="1227" y="31"/>
                    </a:lnTo>
                    <a:lnTo>
                      <a:pt x="1205" y="33"/>
                    </a:lnTo>
                    <a:lnTo>
                      <a:pt x="1180" y="36"/>
                    </a:lnTo>
                    <a:lnTo>
                      <a:pt x="1151" y="40"/>
                    </a:lnTo>
                    <a:lnTo>
                      <a:pt x="1120" y="47"/>
                    </a:lnTo>
                    <a:lnTo>
                      <a:pt x="1086" y="53"/>
                    </a:lnTo>
                    <a:lnTo>
                      <a:pt x="1079" y="23"/>
                    </a:lnTo>
                    <a:close/>
                    <a:moveTo>
                      <a:pt x="1366" y="80"/>
                    </a:moveTo>
                    <a:lnTo>
                      <a:pt x="1369" y="96"/>
                    </a:lnTo>
                    <a:lnTo>
                      <a:pt x="1371" y="111"/>
                    </a:lnTo>
                    <a:lnTo>
                      <a:pt x="1372" y="127"/>
                    </a:lnTo>
                    <a:lnTo>
                      <a:pt x="1373" y="143"/>
                    </a:lnTo>
                    <a:lnTo>
                      <a:pt x="1342" y="145"/>
                    </a:lnTo>
                    <a:lnTo>
                      <a:pt x="1341" y="129"/>
                    </a:lnTo>
                    <a:lnTo>
                      <a:pt x="1339" y="114"/>
                    </a:lnTo>
                    <a:lnTo>
                      <a:pt x="1338" y="100"/>
                    </a:lnTo>
                    <a:lnTo>
                      <a:pt x="1335" y="88"/>
                    </a:lnTo>
                    <a:lnTo>
                      <a:pt x="1366" y="80"/>
                    </a:lnTo>
                    <a:close/>
                    <a:moveTo>
                      <a:pt x="1373" y="143"/>
                    </a:moveTo>
                    <a:lnTo>
                      <a:pt x="1376" y="174"/>
                    </a:lnTo>
                    <a:lnTo>
                      <a:pt x="1380" y="207"/>
                    </a:lnTo>
                    <a:lnTo>
                      <a:pt x="1382" y="223"/>
                    </a:lnTo>
                    <a:lnTo>
                      <a:pt x="1387" y="239"/>
                    </a:lnTo>
                    <a:lnTo>
                      <a:pt x="1393" y="256"/>
                    </a:lnTo>
                    <a:lnTo>
                      <a:pt x="1400" y="272"/>
                    </a:lnTo>
                    <a:lnTo>
                      <a:pt x="1373" y="286"/>
                    </a:lnTo>
                    <a:lnTo>
                      <a:pt x="1365" y="268"/>
                    </a:lnTo>
                    <a:lnTo>
                      <a:pt x="1358" y="249"/>
                    </a:lnTo>
                    <a:lnTo>
                      <a:pt x="1352" y="231"/>
                    </a:lnTo>
                    <a:lnTo>
                      <a:pt x="1349" y="213"/>
                    </a:lnTo>
                    <a:lnTo>
                      <a:pt x="1346" y="195"/>
                    </a:lnTo>
                    <a:lnTo>
                      <a:pt x="1344" y="178"/>
                    </a:lnTo>
                    <a:lnTo>
                      <a:pt x="1343" y="161"/>
                    </a:lnTo>
                    <a:lnTo>
                      <a:pt x="1342" y="145"/>
                    </a:lnTo>
                    <a:lnTo>
                      <a:pt x="1373" y="143"/>
                    </a:lnTo>
                    <a:close/>
                    <a:moveTo>
                      <a:pt x="1400" y="272"/>
                    </a:moveTo>
                    <a:lnTo>
                      <a:pt x="1400" y="272"/>
                    </a:lnTo>
                    <a:lnTo>
                      <a:pt x="1373" y="286"/>
                    </a:lnTo>
                    <a:lnTo>
                      <a:pt x="1373" y="286"/>
                    </a:lnTo>
                    <a:lnTo>
                      <a:pt x="1400" y="272"/>
                    </a:lnTo>
                    <a:close/>
                    <a:moveTo>
                      <a:pt x="1400" y="272"/>
                    </a:moveTo>
                    <a:lnTo>
                      <a:pt x="1406" y="283"/>
                    </a:lnTo>
                    <a:lnTo>
                      <a:pt x="1411" y="295"/>
                    </a:lnTo>
                    <a:lnTo>
                      <a:pt x="1415" y="308"/>
                    </a:lnTo>
                    <a:lnTo>
                      <a:pt x="1418" y="321"/>
                    </a:lnTo>
                    <a:lnTo>
                      <a:pt x="1425" y="348"/>
                    </a:lnTo>
                    <a:lnTo>
                      <a:pt x="1431" y="377"/>
                    </a:lnTo>
                    <a:lnTo>
                      <a:pt x="1400" y="383"/>
                    </a:lnTo>
                    <a:lnTo>
                      <a:pt x="1395" y="357"/>
                    </a:lnTo>
                    <a:lnTo>
                      <a:pt x="1388" y="330"/>
                    </a:lnTo>
                    <a:lnTo>
                      <a:pt x="1385" y="318"/>
                    </a:lnTo>
                    <a:lnTo>
                      <a:pt x="1382" y="307"/>
                    </a:lnTo>
                    <a:lnTo>
                      <a:pt x="1378" y="296"/>
                    </a:lnTo>
                    <a:lnTo>
                      <a:pt x="1373" y="286"/>
                    </a:lnTo>
                    <a:lnTo>
                      <a:pt x="1400" y="272"/>
                    </a:lnTo>
                    <a:close/>
                    <a:moveTo>
                      <a:pt x="1431" y="377"/>
                    </a:moveTo>
                    <a:lnTo>
                      <a:pt x="1436" y="404"/>
                    </a:lnTo>
                    <a:lnTo>
                      <a:pt x="1442" y="430"/>
                    </a:lnTo>
                    <a:lnTo>
                      <a:pt x="1446" y="443"/>
                    </a:lnTo>
                    <a:lnTo>
                      <a:pt x="1449" y="456"/>
                    </a:lnTo>
                    <a:lnTo>
                      <a:pt x="1453" y="468"/>
                    </a:lnTo>
                    <a:lnTo>
                      <a:pt x="1458" y="479"/>
                    </a:lnTo>
                    <a:lnTo>
                      <a:pt x="1464" y="490"/>
                    </a:lnTo>
                    <a:lnTo>
                      <a:pt x="1469" y="501"/>
                    </a:lnTo>
                    <a:lnTo>
                      <a:pt x="1476" y="511"/>
                    </a:lnTo>
                    <a:lnTo>
                      <a:pt x="1483" y="520"/>
                    </a:lnTo>
                    <a:lnTo>
                      <a:pt x="1492" y="527"/>
                    </a:lnTo>
                    <a:lnTo>
                      <a:pt x="1500" y="535"/>
                    </a:lnTo>
                    <a:lnTo>
                      <a:pt x="1511" y="540"/>
                    </a:lnTo>
                    <a:lnTo>
                      <a:pt x="1522" y="545"/>
                    </a:lnTo>
                    <a:lnTo>
                      <a:pt x="1512" y="574"/>
                    </a:lnTo>
                    <a:lnTo>
                      <a:pt x="1498" y="569"/>
                    </a:lnTo>
                    <a:lnTo>
                      <a:pt x="1484" y="562"/>
                    </a:lnTo>
                    <a:lnTo>
                      <a:pt x="1473" y="554"/>
                    </a:lnTo>
                    <a:lnTo>
                      <a:pt x="1463" y="544"/>
                    </a:lnTo>
                    <a:lnTo>
                      <a:pt x="1454" y="534"/>
                    </a:lnTo>
                    <a:lnTo>
                      <a:pt x="1446" y="522"/>
                    </a:lnTo>
                    <a:lnTo>
                      <a:pt x="1438" y="511"/>
                    </a:lnTo>
                    <a:lnTo>
                      <a:pt x="1432" y="498"/>
                    </a:lnTo>
                    <a:lnTo>
                      <a:pt x="1426" y="485"/>
                    </a:lnTo>
                    <a:lnTo>
                      <a:pt x="1421" y="472"/>
                    </a:lnTo>
                    <a:lnTo>
                      <a:pt x="1416" y="457"/>
                    </a:lnTo>
                    <a:lnTo>
                      <a:pt x="1413" y="442"/>
                    </a:lnTo>
                    <a:lnTo>
                      <a:pt x="1406" y="413"/>
                    </a:lnTo>
                    <a:lnTo>
                      <a:pt x="1400" y="383"/>
                    </a:lnTo>
                    <a:lnTo>
                      <a:pt x="1431" y="377"/>
                    </a:lnTo>
                    <a:close/>
                    <a:moveTo>
                      <a:pt x="1512" y="574"/>
                    </a:moveTo>
                    <a:lnTo>
                      <a:pt x="1512" y="574"/>
                    </a:lnTo>
                    <a:lnTo>
                      <a:pt x="1516" y="560"/>
                    </a:lnTo>
                    <a:lnTo>
                      <a:pt x="1512" y="574"/>
                    </a:lnTo>
                    <a:close/>
                    <a:moveTo>
                      <a:pt x="1522" y="545"/>
                    </a:moveTo>
                    <a:lnTo>
                      <a:pt x="1522" y="545"/>
                    </a:lnTo>
                    <a:lnTo>
                      <a:pt x="1512" y="574"/>
                    </a:lnTo>
                    <a:lnTo>
                      <a:pt x="1512" y="574"/>
                    </a:lnTo>
                    <a:lnTo>
                      <a:pt x="1522" y="545"/>
                    </a:lnTo>
                    <a:close/>
                    <a:moveTo>
                      <a:pt x="1522" y="545"/>
                    </a:moveTo>
                    <a:lnTo>
                      <a:pt x="1528" y="547"/>
                    </a:lnTo>
                    <a:lnTo>
                      <a:pt x="1537" y="548"/>
                    </a:lnTo>
                    <a:lnTo>
                      <a:pt x="1548" y="550"/>
                    </a:lnTo>
                    <a:lnTo>
                      <a:pt x="1564" y="552"/>
                    </a:lnTo>
                    <a:lnTo>
                      <a:pt x="1561" y="583"/>
                    </a:lnTo>
                    <a:lnTo>
                      <a:pt x="1544" y="581"/>
                    </a:lnTo>
                    <a:lnTo>
                      <a:pt x="1531" y="579"/>
                    </a:lnTo>
                    <a:lnTo>
                      <a:pt x="1519" y="577"/>
                    </a:lnTo>
                    <a:lnTo>
                      <a:pt x="1512" y="574"/>
                    </a:lnTo>
                    <a:lnTo>
                      <a:pt x="1522" y="545"/>
                    </a:lnTo>
                    <a:close/>
                    <a:moveTo>
                      <a:pt x="1564" y="552"/>
                    </a:moveTo>
                    <a:lnTo>
                      <a:pt x="1581" y="553"/>
                    </a:lnTo>
                    <a:lnTo>
                      <a:pt x="1600" y="554"/>
                    </a:lnTo>
                    <a:lnTo>
                      <a:pt x="1623" y="555"/>
                    </a:lnTo>
                    <a:lnTo>
                      <a:pt x="1648" y="557"/>
                    </a:lnTo>
                    <a:lnTo>
                      <a:pt x="1646" y="588"/>
                    </a:lnTo>
                    <a:lnTo>
                      <a:pt x="1622" y="587"/>
                    </a:lnTo>
                    <a:lnTo>
                      <a:pt x="1600" y="586"/>
                    </a:lnTo>
                    <a:lnTo>
                      <a:pt x="1580" y="584"/>
                    </a:lnTo>
                    <a:lnTo>
                      <a:pt x="1561" y="583"/>
                    </a:lnTo>
                    <a:lnTo>
                      <a:pt x="1564" y="552"/>
                    </a:lnTo>
                    <a:close/>
                    <a:moveTo>
                      <a:pt x="1648" y="557"/>
                    </a:moveTo>
                    <a:lnTo>
                      <a:pt x="1716" y="561"/>
                    </a:lnTo>
                    <a:lnTo>
                      <a:pt x="1790" y="564"/>
                    </a:lnTo>
                    <a:lnTo>
                      <a:pt x="1867" y="567"/>
                    </a:lnTo>
                    <a:lnTo>
                      <a:pt x="1942" y="570"/>
                    </a:lnTo>
                    <a:lnTo>
                      <a:pt x="2011" y="571"/>
                    </a:lnTo>
                    <a:lnTo>
                      <a:pt x="2070" y="572"/>
                    </a:lnTo>
                    <a:lnTo>
                      <a:pt x="2116" y="573"/>
                    </a:lnTo>
                    <a:lnTo>
                      <a:pt x="2145" y="574"/>
                    </a:lnTo>
                    <a:lnTo>
                      <a:pt x="2145" y="605"/>
                    </a:lnTo>
                    <a:lnTo>
                      <a:pt x="2116" y="605"/>
                    </a:lnTo>
                    <a:lnTo>
                      <a:pt x="2070" y="604"/>
                    </a:lnTo>
                    <a:lnTo>
                      <a:pt x="2011" y="603"/>
                    </a:lnTo>
                    <a:lnTo>
                      <a:pt x="1941" y="601"/>
                    </a:lnTo>
                    <a:lnTo>
                      <a:pt x="1865" y="599"/>
                    </a:lnTo>
                    <a:lnTo>
                      <a:pt x="1789" y="596"/>
                    </a:lnTo>
                    <a:lnTo>
                      <a:pt x="1714" y="592"/>
                    </a:lnTo>
                    <a:lnTo>
                      <a:pt x="1646" y="588"/>
                    </a:lnTo>
                    <a:lnTo>
                      <a:pt x="1648" y="557"/>
                    </a:lnTo>
                    <a:close/>
                  </a:path>
                </a:pathLst>
              </a:custGeom>
              <a:solidFill>
                <a:srgbClr val="070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t" anchorCtr="0" bIns="45720" compatLnSpc="1" lIns="91440" numCol="1" rIns="91440" tIns="45720" vert="horz" wrap="square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4" name="Rectangle 192"/>
              <p:cNvSpPr>
                <a:spLocks noChangeArrowheads="1"/>
              </p:cNvSpPr>
              <p:nvPr/>
            </p:nvSpPr>
            <p:spPr bwMode="auto">
              <a:xfrm>
                <a:off x="1585" y="1359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0" compatLnSpc="1" lIns="0" numCol="1" rIns="0" tIns="0" vert="horz" wrap="none">
                <a:prstTxWarp prst="textNoShape">
                  <a:avLst/>
                </a:prstTxWarp>
                <a:spAutoFit/>
              </a:bodyPr>
              <a:lstStyle/>
              <a:p>
                <a:pPr algn="l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0" baseline="0" cap="none" dirty="0" i="0" kumimoji="0" lang="ru-RU" normalizeH="0" smtClean="0" strike="noStrike" sz="2400" u="none">
                    <a:ln>
                      <a:noFill/>
                    </a:ln>
                    <a:effectLst/>
                    <a:latin charset="0" pitchFamily="34" typeface="Arial"/>
                    <a:cs charset="0" pitchFamily="34" typeface="Arial"/>
                  </a:rPr>
                  <a:t>1</a:t>
                </a:r>
                <a:endParaRPr b="0" baseline="0" cap="none" dirty="0" i="0" kumimoji="0" lang="ru-RU" normalizeH="0" smtClean="0" strike="noStrike" sz="1800" u="none">
                  <a:ln>
                    <a:noFill/>
                  </a:ln>
                  <a:effectLst/>
                  <a:latin charset="0" pitchFamily="34" typeface="Arial"/>
                  <a:cs charset="0" pitchFamily="34" typeface="Arial"/>
                </a:endParaRPr>
              </a:p>
            </p:txBody>
          </p:sp>
          <p:sp>
            <p:nvSpPr>
              <p:cNvPr id="3205" name="Rectangle 193"/>
              <p:cNvSpPr>
                <a:spLocks noChangeArrowheads="1"/>
              </p:cNvSpPr>
              <p:nvPr/>
            </p:nvSpPr>
            <p:spPr bwMode="auto">
              <a:xfrm>
                <a:off x="961" y="1779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0" compatLnSpc="1" lIns="0" numCol="1" rIns="0" tIns="0" vert="horz" wrap="none">
                <a:prstTxWarp prst="textNoShape">
                  <a:avLst/>
                </a:prstTxWarp>
                <a:spAutoFit/>
              </a:bodyPr>
              <a:lstStyle/>
              <a:p>
                <a:pPr algn="l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0" baseline="0" cap="none" dirty="0" i="0" kumimoji="0" lang="ru-RU" normalizeH="0" smtClean="0" strike="noStrike" sz="2400" u="none">
                    <a:ln>
                      <a:noFill/>
                    </a:ln>
                    <a:effectLst/>
                    <a:latin charset="0" pitchFamily="34" typeface="Arial"/>
                    <a:cs charset="0" pitchFamily="34" typeface="Arial"/>
                  </a:rPr>
                  <a:t>2</a:t>
                </a:r>
                <a:endParaRPr b="0" baseline="0" cap="none" dirty="0" i="0" kumimoji="0" lang="ru-RU" normalizeH="0" smtClean="0" strike="noStrike" sz="1800" u="none">
                  <a:ln>
                    <a:noFill/>
                  </a:ln>
                  <a:effectLst/>
                  <a:latin charset="0" pitchFamily="34" typeface="Arial"/>
                  <a:cs charset="0" pitchFamily="34" typeface="Arial"/>
                </a:endParaRPr>
              </a:p>
            </p:txBody>
          </p:sp>
          <p:sp>
            <p:nvSpPr>
              <p:cNvPr id="3206" name="Rectangle 194"/>
              <p:cNvSpPr>
                <a:spLocks noChangeArrowheads="1"/>
              </p:cNvSpPr>
              <p:nvPr/>
            </p:nvSpPr>
            <p:spPr bwMode="auto">
              <a:xfrm>
                <a:off x="1974" y="1649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0" compatLnSpc="1" lIns="0" numCol="1" rIns="0" tIns="0" vert="horz" wrap="none">
                <a:prstTxWarp prst="textNoShape">
                  <a:avLst/>
                </a:prstTxWarp>
                <a:spAutoFit/>
              </a:bodyPr>
              <a:lstStyle/>
              <a:p>
                <a:pPr algn="l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0" baseline="0" cap="none" dirty="0" i="0" kumimoji="0" lang="ru-RU" normalizeH="0" smtClean="0" strike="noStrike" sz="2400" u="none">
                    <a:ln>
                      <a:noFill/>
                    </a:ln>
                    <a:effectLst/>
                    <a:latin charset="0" pitchFamily="34" typeface="Arial"/>
                    <a:cs charset="0" pitchFamily="34" typeface="Arial"/>
                  </a:rPr>
                  <a:t>3</a:t>
                </a:r>
                <a:endParaRPr b="0" baseline="0" cap="none" dirty="0" i="0" kumimoji="0" lang="ru-RU" normalizeH="0" smtClean="0" strike="noStrike" sz="1800" u="none">
                  <a:ln>
                    <a:noFill/>
                  </a:ln>
                  <a:effectLst/>
                  <a:latin charset="0" pitchFamily="34" typeface="Arial"/>
                  <a:cs charset="0" pitchFamily="34" typeface="Arial"/>
                </a:endParaRPr>
              </a:p>
            </p:txBody>
          </p:sp>
          <p:sp>
            <p:nvSpPr>
              <p:cNvPr id="3207" name="Rectangle 195"/>
              <p:cNvSpPr>
                <a:spLocks noChangeArrowheads="1"/>
              </p:cNvSpPr>
              <p:nvPr/>
            </p:nvSpPr>
            <p:spPr bwMode="auto">
              <a:xfrm>
                <a:off x="1531" y="2287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t" anchorCtr="0" bIns="0" compatLnSpc="1" lIns="0" numCol="1" rIns="0" tIns="0" vert="horz" wrap="none">
                <a:prstTxWarp prst="textNoShape">
                  <a:avLst/>
                </a:prstTxWarp>
                <a:spAutoFit/>
              </a:bodyPr>
              <a:lstStyle/>
              <a:p>
                <a:pPr algn="l" defTabSz="914400" eaLnBrk="1" fontAlgn="base" hangingPunct="1" indent="0" latinLnBrk="0" lvl="0" marL="0" marR="0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b="0" baseline="0" cap="none" dirty="0" i="0" kumimoji="0" lang="ru-RU" normalizeH="0" smtClean="0" strike="noStrike" sz="2400" u="none">
                    <a:ln>
                      <a:noFill/>
                    </a:ln>
                    <a:effectLst/>
                    <a:latin charset="0" pitchFamily="34" typeface="Arial"/>
                    <a:cs charset="0" pitchFamily="34" typeface="Arial"/>
                  </a:rPr>
                  <a:t>4</a:t>
                </a:r>
                <a:endParaRPr b="0" baseline="0" cap="none" dirty="0" i="0" kumimoji="0" lang="ru-RU" normalizeH="0" smtClean="0" strike="noStrike" sz="1800" u="none">
                  <a:ln>
                    <a:noFill/>
                  </a:ln>
                  <a:effectLst/>
                  <a:latin charset="0" pitchFamily="34" typeface="Arial"/>
                  <a:cs charset="0" pitchFamily="34"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8584429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47774"/>
            <a:ext cx="3886200" cy="29146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3254" y="620688"/>
            <a:ext cx="3383280" cy="504056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>
          <a:xfrm>
            <a:off x="659606" y="3365199"/>
            <a:ext cx="3381375" cy="1496046"/>
          </a:xfrm>
        </p:spPr>
        <p:txBody>
          <a:bodyPr>
            <a:noAutofit/>
          </a:bodyPr>
          <a:lstStyle/>
          <a:p>
            <a:r>
              <a:rPr lang="ru-RU" sz="2800" dirty="0" smtClean="0"/>
              <a:t>__ - подошва</a:t>
            </a:r>
          </a:p>
          <a:p>
            <a:r>
              <a:rPr lang="ru-RU" sz="2800" dirty="0" smtClean="0"/>
              <a:t>__ -пологий склон</a:t>
            </a:r>
          </a:p>
          <a:p>
            <a:r>
              <a:rPr lang="ru-RU" sz="2800" dirty="0" smtClean="0"/>
              <a:t>__ - вершина</a:t>
            </a:r>
          </a:p>
          <a:p>
            <a:r>
              <a:rPr lang="ru-RU" sz="2800" dirty="0" smtClean="0"/>
              <a:t>__ - крутой склон</a:t>
            </a:r>
            <a:endParaRPr lang="ru-RU" sz="2800" dirty="0"/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 bwMode="auto">
          <a:xfrm>
            <a:off x="479426" y="1453355"/>
            <a:ext cx="3503612" cy="2132012"/>
            <a:chOff x="431" y="1359"/>
            <a:chExt cx="2207" cy="1343"/>
          </a:xfrm>
        </p:grpSpPr>
        <p:sp>
          <p:nvSpPr>
            <p:cNvPr id="7" name="AutoShape 5"/>
            <p:cNvSpPr>
              <a:spLocks noChangeAspect="1" noChangeArrowheads="1" noTextEdit="1"/>
            </p:cNvSpPr>
            <p:nvPr/>
          </p:nvSpPr>
          <p:spPr bwMode="auto">
            <a:xfrm>
              <a:off x="475" y="1631"/>
              <a:ext cx="2163" cy="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31" y="246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196"/>
            <p:cNvGrpSpPr>
              <a:grpSpLocks/>
            </p:cNvGrpSpPr>
            <p:nvPr/>
          </p:nvGrpSpPr>
          <p:grpSpPr bwMode="auto">
            <a:xfrm>
              <a:off x="436" y="1359"/>
              <a:ext cx="2152" cy="1161"/>
              <a:chOff x="436" y="1359"/>
              <a:chExt cx="2152" cy="1161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44" y="2326"/>
                <a:ext cx="2144" cy="4"/>
              </a:xfrm>
              <a:custGeom>
                <a:avLst/>
                <a:gdLst>
                  <a:gd name="T0" fmla="*/ 0 w 2144"/>
                  <a:gd name="T1" fmla="*/ 0 h 4"/>
                  <a:gd name="T2" fmla="*/ 2144 w 2144"/>
                  <a:gd name="T3" fmla="*/ 0 h 4"/>
                  <a:gd name="T4" fmla="*/ 2144 w 2144"/>
                  <a:gd name="T5" fmla="*/ 3 h 4"/>
                  <a:gd name="T6" fmla="*/ 0 w 2144"/>
                  <a:gd name="T7" fmla="*/ 4 h 4"/>
                  <a:gd name="T8" fmla="*/ 0 w 214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4" h="4">
                    <a:moveTo>
                      <a:pt x="0" y="0"/>
                    </a:moveTo>
                    <a:lnTo>
                      <a:pt x="2144" y="0"/>
                    </a:lnTo>
                    <a:lnTo>
                      <a:pt x="2144" y="3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D0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444" y="2322"/>
                <a:ext cx="2144" cy="7"/>
              </a:xfrm>
              <a:custGeom>
                <a:avLst/>
                <a:gdLst>
                  <a:gd name="T0" fmla="*/ 1039 w 2144"/>
                  <a:gd name="T1" fmla="*/ 7 h 7"/>
                  <a:gd name="T2" fmla="*/ 0 w 2144"/>
                  <a:gd name="T3" fmla="*/ 7 h 7"/>
                  <a:gd name="T4" fmla="*/ 0 w 2144"/>
                  <a:gd name="T5" fmla="*/ 0 h 7"/>
                  <a:gd name="T6" fmla="*/ 2144 w 2144"/>
                  <a:gd name="T7" fmla="*/ 0 h 7"/>
                  <a:gd name="T8" fmla="*/ 2144 w 2144"/>
                  <a:gd name="T9" fmla="*/ 7 h 7"/>
                  <a:gd name="T10" fmla="*/ 1039 w 2144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44" h="7">
                    <a:moveTo>
                      <a:pt x="1039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2144" y="0"/>
                    </a:lnTo>
                    <a:lnTo>
                      <a:pt x="2144" y="7"/>
                    </a:lnTo>
                    <a:lnTo>
                      <a:pt x="1039" y="7"/>
                    </a:lnTo>
                    <a:close/>
                  </a:path>
                </a:pathLst>
              </a:cu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44" y="2318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44" y="2314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44" y="2310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44" y="2306"/>
                <a:ext cx="2144" cy="8"/>
              </a:xfrm>
              <a:prstGeom prst="rect">
                <a:avLst/>
              </a:prstGeom>
              <a:solidFill>
                <a:srgbClr val="CCCF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44" y="2302"/>
                <a:ext cx="2144" cy="8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44" y="2298"/>
                <a:ext cx="2144" cy="8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44" y="2295"/>
                <a:ext cx="2144" cy="7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44" y="2291"/>
                <a:ext cx="2144" cy="7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44" y="2287"/>
                <a:ext cx="2144" cy="8"/>
              </a:xfrm>
              <a:prstGeom prst="rect">
                <a:avLst/>
              </a:prstGeom>
              <a:solidFill>
                <a:srgbClr val="CCC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44" y="2283"/>
                <a:ext cx="2144" cy="8"/>
              </a:xfrm>
              <a:prstGeom prst="rect">
                <a:avLst/>
              </a:prstGeom>
              <a:solidFill>
                <a:srgbClr val="CDC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44" y="2280"/>
                <a:ext cx="2144" cy="7"/>
              </a:xfrm>
              <a:prstGeom prst="rect">
                <a:avLst/>
              </a:prstGeom>
              <a:solidFill>
                <a:srgbClr val="CDC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44" y="2276"/>
                <a:ext cx="2144" cy="7"/>
              </a:xfrm>
              <a:prstGeom prst="rect">
                <a:avLst/>
              </a:prstGeom>
              <a:solidFill>
                <a:srgbClr val="CDC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44" y="2271"/>
                <a:ext cx="2144" cy="9"/>
              </a:xfrm>
              <a:prstGeom prst="rect">
                <a:avLst/>
              </a:prstGeom>
              <a:solidFill>
                <a:srgbClr val="CDC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44" y="2267"/>
                <a:ext cx="2144" cy="9"/>
              </a:xfrm>
              <a:prstGeom prst="rect">
                <a:avLst/>
              </a:prstGeom>
              <a:solidFill>
                <a:srgbClr val="CDC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44" y="2264"/>
                <a:ext cx="2144" cy="7"/>
              </a:xfrm>
              <a:prstGeom prst="rect">
                <a:avLst/>
              </a:prstGeom>
              <a:solidFill>
                <a:srgbClr val="CDCD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44" y="2260"/>
                <a:ext cx="2144" cy="7"/>
              </a:xfrm>
              <a:prstGeom prst="rect">
                <a:avLst/>
              </a:prstGeom>
              <a:solidFill>
                <a:srgbClr val="CDCD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44" y="2256"/>
                <a:ext cx="2144" cy="8"/>
              </a:xfrm>
              <a:prstGeom prst="rect">
                <a:avLst/>
              </a:prstGeom>
              <a:solidFill>
                <a:srgbClr val="CDCD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44" y="2252"/>
                <a:ext cx="2144" cy="8"/>
              </a:xfrm>
              <a:prstGeom prst="rect">
                <a:avLst/>
              </a:prstGeom>
              <a:solidFill>
                <a:srgbClr val="CDC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44" y="2248"/>
                <a:ext cx="2144" cy="8"/>
              </a:xfrm>
              <a:prstGeom prst="rect">
                <a:avLst/>
              </a:prstGeom>
              <a:solidFill>
                <a:srgbClr val="CDC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44" y="2245"/>
                <a:ext cx="2144" cy="7"/>
              </a:xfrm>
              <a:prstGeom prst="rect">
                <a:avLst/>
              </a:prstGeom>
              <a:solidFill>
                <a:srgbClr val="CDC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44" y="2241"/>
                <a:ext cx="2144" cy="7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44" y="2237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44" y="2233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44" y="2229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Rectangle 34"/>
              <p:cNvSpPr>
                <a:spLocks noChangeArrowheads="1"/>
              </p:cNvSpPr>
              <p:nvPr/>
            </p:nvSpPr>
            <p:spPr bwMode="auto">
              <a:xfrm>
                <a:off x="444" y="2225"/>
                <a:ext cx="2144" cy="8"/>
              </a:xfrm>
              <a:prstGeom prst="rect">
                <a:avLst/>
              </a:prstGeom>
              <a:solidFill>
                <a:srgbClr val="CDC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Rectangle 35"/>
              <p:cNvSpPr>
                <a:spLocks noChangeArrowheads="1"/>
              </p:cNvSpPr>
              <p:nvPr/>
            </p:nvSpPr>
            <p:spPr bwMode="auto">
              <a:xfrm>
                <a:off x="444" y="2221"/>
                <a:ext cx="2144" cy="8"/>
              </a:xfrm>
              <a:prstGeom prst="rect">
                <a:avLst/>
              </a:prstGeom>
              <a:solidFill>
                <a:srgbClr val="CDC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Rectangle 36"/>
              <p:cNvSpPr>
                <a:spLocks noChangeArrowheads="1"/>
              </p:cNvSpPr>
              <p:nvPr/>
            </p:nvSpPr>
            <p:spPr bwMode="auto">
              <a:xfrm>
                <a:off x="444" y="2217"/>
                <a:ext cx="2144" cy="8"/>
              </a:xfrm>
              <a:prstGeom prst="rect">
                <a:avLst/>
              </a:pr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Rectangle 37"/>
              <p:cNvSpPr>
                <a:spLocks noChangeArrowheads="1"/>
              </p:cNvSpPr>
              <p:nvPr/>
            </p:nvSpPr>
            <p:spPr bwMode="auto">
              <a:xfrm>
                <a:off x="444" y="2214"/>
                <a:ext cx="2144" cy="7"/>
              </a:xfrm>
              <a:prstGeom prst="rect">
                <a:avLst/>
              </a:pr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Rectangle 38"/>
              <p:cNvSpPr>
                <a:spLocks noChangeArrowheads="1"/>
              </p:cNvSpPr>
              <p:nvPr/>
            </p:nvSpPr>
            <p:spPr bwMode="auto">
              <a:xfrm>
                <a:off x="444" y="2210"/>
                <a:ext cx="2144" cy="7"/>
              </a:xfrm>
              <a:prstGeom prst="rect">
                <a:avLst/>
              </a:pr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44" y="2206"/>
                <a:ext cx="2144" cy="8"/>
              </a:xfrm>
              <a:custGeom>
                <a:avLst/>
                <a:gdLst>
                  <a:gd name="T0" fmla="*/ 2144 w 2144"/>
                  <a:gd name="T1" fmla="*/ 8 h 8"/>
                  <a:gd name="T2" fmla="*/ 0 w 2144"/>
                  <a:gd name="T3" fmla="*/ 8 h 8"/>
                  <a:gd name="T4" fmla="*/ 0 w 2144"/>
                  <a:gd name="T5" fmla="*/ 1 h 8"/>
                  <a:gd name="T6" fmla="*/ 9 w 2144"/>
                  <a:gd name="T7" fmla="*/ 1 h 8"/>
                  <a:gd name="T8" fmla="*/ 18 w 2144"/>
                  <a:gd name="T9" fmla="*/ 0 h 8"/>
                  <a:gd name="T10" fmla="*/ 2144 w 2144"/>
                  <a:gd name="T11" fmla="*/ 0 h 8"/>
                  <a:gd name="T12" fmla="*/ 2144 w 214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44" h="8">
                    <a:moveTo>
                      <a:pt x="2144" y="8"/>
                    </a:moveTo>
                    <a:lnTo>
                      <a:pt x="0" y="8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18" y="0"/>
                    </a:lnTo>
                    <a:lnTo>
                      <a:pt x="2144" y="0"/>
                    </a:lnTo>
                    <a:lnTo>
                      <a:pt x="2144" y="8"/>
                    </a:lnTo>
                    <a:close/>
                  </a:path>
                </a:pathLst>
              </a:custGeom>
              <a:solidFill>
                <a:srgbClr val="CDC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444" y="2202"/>
                <a:ext cx="2144" cy="8"/>
              </a:xfrm>
              <a:custGeom>
                <a:avLst/>
                <a:gdLst>
                  <a:gd name="T0" fmla="*/ 2144 w 2144"/>
                  <a:gd name="T1" fmla="*/ 8 h 8"/>
                  <a:gd name="T2" fmla="*/ 0 w 2144"/>
                  <a:gd name="T3" fmla="*/ 8 h 8"/>
                  <a:gd name="T4" fmla="*/ 0 w 2144"/>
                  <a:gd name="T5" fmla="*/ 5 h 8"/>
                  <a:gd name="T6" fmla="*/ 13 w 2144"/>
                  <a:gd name="T7" fmla="*/ 4 h 8"/>
                  <a:gd name="T8" fmla="*/ 27 w 2144"/>
                  <a:gd name="T9" fmla="*/ 3 h 8"/>
                  <a:gd name="T10" fmla="*/ 40 w 2144"/>
                  <a:gd name="T11" fmla="*/ 1 h 8"/>
                  <a:gd name="T12" fmla="*/ 53 w 2144"/>
                  <a:gd name="T13" fmla="*/ 0 h 8"/>
                  <a:gd name="T14" fmla="*/ 2144 w 2144"/>
                  <a:gd name="T15" fmla="*/ 0 h 8"/>
                  <a:gd name="T16" fmla="*/ 2144 w 2144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44" h="8">
                    <a:moveTo>
                      <a:pt x="2144" y="8"/>
                    </a:moveTo>
                    <a:lnTo>
                      <a:pt x="0" y="8"/>
                    </a:lnTo>
                    <a:lnTo>
                      <a:pt x="0" y="5"/>
                    </a:lnTo>
                    <a:lnTo>
                      <a:pt x="13" y="4"/>
                    </a:lnTo>
                    <a:lnTo>
                      <a:pt x="27" y="3"/>
                    </a:lnTo>
                    <a:lnTo>
                      <a:pt x="40" y="1"/>
                    </a:lnTo>
                    <a:lnTo>
                      <a:pt x="53" y="0"/>
                    </a:lnTo>
                    <a:lnTo>
                      <a:pt x="2144" y="0"/>
                    </a:lnTo>
                    <a:lnTo>
                      <a:pt x="2144" y="8"/>
                    </a:lnTo>
                    <a:close/>
                  </a:path>
                </a:pathLst>
              </a:custGeom>
              <a:solidFill>
                <a:srgbClr val="CDC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462" y="2198"/>
                <a:ext cx="2126" cy="8"/>
              </a:xfrm>
              <a:custGeom>
                <a:avLst/>
                <a:gdLst>
                  <a:gd name="T0" fmla="*/ 2126 w 2126"/>
                  <a:gd name="T1" fmla="*/ 8 h 8"/>
                  <a:gd name="T2" fmla="*/ 0 w 2126"/>
                  <a:gd name="T3" fmla="*/ 8 h 8"/>
                  <a:gd name="T4" fmla="*/ 15 w 2126"/>
                  <a:gd name="T5" fmla="*/ 6 h 8"/>
                  <a:gd name="T6" fmla="*/ 31 w 2126"/>
                  <a:gd name="T7" fmla="*/ 4 h 8"/>
                  <a:gd name="T8" fmla="*/ 47 w 2126"/>
                  <a:gd name="T9" fmla="*/ 2 h 8"/>
                  <a:gd name="T10" fmla="*/ 63 w 2126"/>
                  <a:gd name="T11" fmla="*/ 0 h 8"/>
                  <a:gd name="T12" fmla="*/ 1963 w 2126"/>
                  <a:gd name="T13" fmla="*/ 0 h 8"/>
                  <a:gd name="T14" fmla="*/ 1991 w 2126"/>
                  <a:gd name="T15" fmla="*/ 0 h 8"/>
                  <a:gd name="T16" fmla="*/ 2019 w 2126"/>
                  <a:gd name="T17" fmla="*/ 1 h 8"/>
                  <a:gd name="T18" fmla="*/ 2044 w 2126"/>
                  <a:gd name="T19" fmla="*/ 2 h 8"/>
                  <a:gd name="T20" fmla="*/ 2067 w 2126"/>
                  <a:gd name="T21" fmla="*/ 2 h 8"/>
                  <a:gd name="T22" fmla="*/ 2087 w 2126"/>
                  <a:gd name="T23" fmla="*/ 3 h 8"/>
                  <a:gd name="T24" fmla="*/ 2103 w 2126"/>
                  <a:gd name="T25" fmla="*/ 3 h 8"/>
                  <a:gd name="T26" fmla="*/ 2117 w 2126"/>
                  <a:gd name="T27" fmla="*/ 3 h 8"/>
                  <a:gd name="T28" fmla="*/ 2126 w 2126"/>
                  <a:gd name="T29" fmla="*/ 3 h 8"/>
                  <a:gd name="T30" fmla="*/ 2126 w 2126"/>
                  <a:gd name="T3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26" h="8">
                    <a:moveTo>
                      <a:pt x="2126" y="8"/>
                    </a:moveTo>
                    <a:lnTo>
                      <a:pt x="0" y="8"/>
                    </a:lnTo>
                    <a:lnTo>
                      <a:pt x="15" y="6"/>
                    </a:lnTo>
                    <a:lnTo>
                      <a:pt x="31" y="4"/>
                    </a:lnTo>
                    <a:lnTo>
                      <a:pt x="47" y="2"/>
                    </a:lnTo>
                    <a:lnTo>
                      <a:pt x="63" y="0"/>
                    </a:lnTo>
                    <a:lnTo>
                      <a:pt x="1963" y="0"/>
                    </a:lnTo>
                    <a:lnTo>
                      <a:pt x="1991" y="0"/>
                    </a:lnTo>
                    <a:lnTo>
                      <a:pt x="2019" y="1"/>
                    </a:lnTo>
                    <a:lnTo>
                      <a:pt x="2044" y="2"/>
                    </a:lnTo>
                    <a:lnTo>
                      <a:pt x="2067" y="2"/>
                    </a:lnTo>
                    <a:lnTo>
                      <a:pt x="2087" y="3"/>
                    </a:lnTo>
                    <a:lnTo>
                      <a:pt x="2103" y="3"/>
                    </a:lnTo>
                    <a:lnTo>
                      <a:pt x="2117" y="3"/>
                    </a:lnTo>
                    <a:lnTo>
                      <a:pt x="2126" y="3"/>
                    </a:lnTo>
                    <a:lnTo>
                      <a:pt x="2126" y="8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497" y="2195"/>
                <a:ext cx="2091" cy="7"/>
              </a:xfrm>
              <a:custGeom>
                <a:avLst/>
                <a:gdLst>
                  <a:gd name="T0" fmla="*/ 2091 w 2091"/>
                  <a:gd name="T1" fmla="*/ 7 h 7"/>
                  <a:gd name="T2" fmla="*/ 0 w 2091"/>
                  <a:gd name="T3" fmla="*/ 7 h 7"/>
                  <a:gd name="T4" fmla="*/ 13 w 2091"/>
                  <a:gd name="T5" fmla="*/ 5 h 7"/>
                  <a:gd name="T6" fmla="*/ 26 w 2091"/>
                  <a:gd name="T7" fmla="*/ 3 h 7"/>
                  <a:gd name="T8" fmla="*/ 41 w 2091"/>
                  <a:gd name="T9" fmla="*/ 2 h 7"/>
                  <a:gd name="T10" fmla="*/ 55 w 2091"/>
                  <a:gd name="T11" fmla="*/ 0 h 7"/>
                  <a:gd name="T12" fmla="*/ 1803 w 2091"/>
                  <a:gd name="T13" fmla="*/ 0 h 7"/>
                  <a:gd name="T14" fmla="*/ 1852 w 2091"/>
                  <a:gd name="T15" fmla="*/ 1 h 7"/>
                  <a:gd name="T16" fmla="*/ 1900 w 2091"/>
                  <a:gd name="T17" fmla="*/ 3 h 7"/>
                  <a:gd name="T18" fmla="*/ 1944 w 2091"/>
                  <a:gd name="T19" fmla="*/ 3 h 7"/>
                  <a:gd name="T20" fmla="*/ 1985 w 2091"/>
                  <a:gd name="T21" fmla="*/ 4 h 7"/>
                  <a:gd name="T22" fmla="*/ 2021 w 2091"/>
                  <a:gd name="T23" fmla="*/ 5 h 7"/>
                  <a:gd name="T24" fmla="*/ 2052 w 2091"/>
                  <a:gd name="T25" fmla="*/ 6 h 7"/>
                  <a:gd name="T26" fmla="*/ 2076 w 2091"/>
                  <a:gd name="T27" fmla="*/ 6 h 7"/>
                  <a:gd name="T28" fmla="*/ 2091 w 2091"/>
                  <a:gd name="T29" fmla="*/ 6 h 7"/>
                  <a:gd name="T30" fmla="*/ 2091 w 2091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91" h="7">
                    <a:moveTo>
                      <a:pt x="2091" y="7"/>
                    </a:moveTo>
                    <a:lnTo>
                      <a:pt x="0" y="7"/>
                    </a:lnTo>
                    <a:lnTo>
                      <a:pt x="13" y="5"/>
                    </a:lnTo>
                    <a:lnTo>
                      <a:pt x="26" y="3"/>
                    </a:lnTo>
                    <a:lnTo>
                      <a:pt x="41" y="2"/>
                    </a:lnTo>
                    <a:lnTo>
                      <a:pt x="55" y="0"/>
                    </a:lnTo>
                    <a:lnTo>
                      <a:pt x="1803" y="0"/>
                    </a:lnTo>
                    <a:lnTo>
                      <a:pt x="1852" y="1"/>
                    </a:lnTo>
                    <a:lnTo>
                      <a:pt x="1900" y="3"/>
                    </a:lnTo>
                    <a:lnTo>
                      <a:pt x="1944" y="3"/>
                    </a:lnTo>
                    <a:lnTo>
                      <a:pt x="1985" y="4"/>
                    </a:lnTo>
                    <a:lnTo>
                      <a:pt x="2021" y="5"/>
                    </a:lnTo>
                    <a:lnTo>
                      <a:pt x="2052" y="6"/>
                    </a:lnTo>
                    <a:lnTo>
                      <a:pt x="2076" y="6"/>
                    </a:lnTo>
                    <a:lnTo>
                      <a:pt x="2091" y="6"/>
                    </a:lnTo>
                    <a:lnTo>
                      <a:pt x="2091" y="7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25" y="2190"/>
                <a:ext cx="1900" cy="8"/>
              </a:xfrm>
              <a:custGeom>
                <a:avLst/>
                <a:gdLst>
                  <a:gd name="T0" fmla="*/ 1900 w 1900"/>
                  <a:gd name="T1" fmla="*/ 8 h 8"/>
                  <a:gd name="T2" fmla="*/ 0 w 1900"/>
                  <a:gd name="T3" fmla="*/ 8 h 8"/>
                  <a:gd name="T4" fmla="*/ 13 w 1900"/>
                  <a:gd name="T5" fmla="*/ 7 h 8"/>
                  <a:gd name="T6" fmla="*/ 26 w 1900"/>
                  <a:gd name="T7" fmla="*/ 5 h 8"/>
                  <a:gd name="T8" fmla="*/ 38 w 1900"/>
                  <a:gd name="T9" fmla="*/ 3 h 8"/>
                  <a:gd name="T10" fmla="*/ 51 w 1900"/>
                  <a:gd name="T11" fmla="*/ 0 h 8"/>
                  <a:gd name="T12" fmla="*/ 1675 w 1900"/>
                  <a:gd name="T13" fmla="*/ 0 h 8"/>
                  <a:gd name="T14" fmla="*/ 1703 w 1900"/>
                  <a:gd name="T15" fmla="*/ 2 h 8"/>
                  <a:gd name="T16" fmla="*/ 1732 w 1900"/>
                  <a:gd name="T17" fmla="*/ 3 h 8"/>
                  <a:gd name="T18" fmla="*/ 1760 w 1900"/>
                  <a:gd name="T19" fmla="*/ 4 h 8"/>
                  <a:gd name="T20" fmla="*/ 1790 w 1900"/>
                  <a:gd name="T21" fmla="*/ 5 h 8"/>
                  <a:gd name="T22" fmla="*/ 1818 w 1900"/>
                  <a:gd name="T23" fmla="*/ 6 h 8"/>
                  <a:gd name="T24" fmla="*/ 1846 w 1900"/>
                  <a:gd name="T25" fmla="*/ 7 h 8"/>
                  <a:gd name="T26" fmla="*/ 1874 w 1900"/>
                  <a:gd name="T27" fmla="*/ 8 h 8"/>
                  <a:gd name="T28" fmla="*/ 1900 w 1900"/>
                  <a:gd name="T2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00" h="8">
                    <a:moveTo>
                      <a:pt x="1900" y="8"/>
                    </a:moveTo>
                    <a:lnTo>
                      <a:pt x="0" y="8"/>
                    </a:lnTo>
                    <a:lnTo>
                      <a:pt x="13" y="7"/>
                    </a:lnTo>
                    <a:lnTo>
                      <a:pt x="26" y="5"/>
                    </a:lnTo>
                    <a:lnTo>
                      <a:pt x="38" y="3"/>
                    </a:lnTo>
                    <a:lnTo>
                      <a:pt x="51" y="0"/>
                    </a:lnTo>
                    <a:lnTo>
                      <a:pt x="1675" y="0"/>
                    </a:lnTo>
                    <a:lnTo>
                      <a:pt x="1703" y="2"/>
                    </a:lnTo>
                    <a:lnTo>
                      <a:pt x="1732" y="3"/>
                    </a:lnTo>
                    <a:lnTo>
                      <a:pt x="1760" y="4"/>
                    </a:lnTo>
                    <a:lnTo>
                      <a:pt x="1790" y="5"/>
                    </a:lnTo>
                    <a:lnTo>
                      <a:pt x="1818" y="6"/>
                    </a:lnTo>
                    <a:lnTo>
                      <a:pt x="1846" y="7"/>
                    </a:lnTo>
                    <a:lnTo>
                      <a:pt x="1874" y="8"/>
                    </a:lnTo>
                    <a:lnTo>
                      <a:pt x="1900" y="8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552" y="2186"/>
                <a:ext cx="1748" cy="9"/>
              </a:xfrm>
              <a:custGeom>
                <a:avLst/>
                <a:gdLst>
                  <a:gd name="T0" fmla="*/ 1748 w 1748"/>
                  <a:gd name="T1" fmla="*/ 9 h 9"/>
                  <a:gd name="T2" fmla="*/ 0 w 1748"/>
                  <a:gd name="T3" fmla="*/ 9 h 9"/>
                  <a:gd name="T4" fmla="*/ 11 w 1748"/>
                  <a:gd name="T5" fmla="*/ 7 h 9"/>
                  <a:gd name="T6" fmla="*/ 23 w 1748"/>
                  <a:gd name="T7" fmla="*/ 5 h 9"/>
                  <a:gd name="T8" fmla="*/ 37 w 1748"/>
                  <a:gd name="T9" fmla="*/ 2 h 9"/>
                  <a:gd name="T10" fmla="*/ 49 w 1748"/>
                  <a:gd name="T11" fmla="*/ 0 h 9"/>
                  <a:gd name="T12" fmla="*/ 1566 w 1748"/>
                  <a:gd name="T13" fmla="*/ 0 h 9"/>
                  <a:gd name="T14" fmla="*/ 1588 w 1748"/>
                  <a:gd name="T15" fmla="*/ 1 h 9"/>
                  <a:gd name="T16" fmla="*/ 1610 w 1748"/>
                  <a:gd name="T17" fmla="*/ 3 h 9"/>
                  <a:gd name="T18" fmla="*/ 1632 w 1748"/>
                  <a:gd name="T19" fmla="*/ 4 h 9"/>
                  <a:gd name="T20" fmla="*/ 1655 w 1748"/>
                  <a:gd name="T21" fmla="*/ 5 h 9"/>
                  <a:gd name="T22" fmla="*/ 1678 w 1748"/>
                  <a:gd name="T23" fmla="*/ 6 h 9"/>
                  <a:gd name="T24" fmla="*/ 1701 w 1748"/>
                  <a:gd name="T25" fmla="*/ 7 h 9"/>
                  <a:gd name="T26" fmla="*/ 1725 w 1748"/>
                  <a:gd name="T27" fmla="*/ 8 h 9"/>
                  <a:gd name="T28" fmla="*/ 1748 w 1748"/>
                  <a:gd name="T2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48" h="9">
                    <a:moveTo>
                      <a:pt x="1748" y="9"/>
                    </a:moveTo>
                    <a:lnTo>
                      <a:pt x="0" y="9"/>
                    </a:lnTo>
                    <a:lnTo>
                      <a:pt x="11" y="7"/>
                    </a:lnTo>
                    <a:lnTo>
                      <a:pt x="23" y="5"/>
                    </a:lnTo>
                    <a:lnTo>
                      <a:pt x="37" y="2"/>
                    </a:lnTo>
                    <a:lnTo>
                      <a:pt x="49" y="0"/>
                    </a:lnTo>
                    <a:lnTo>
                      <a:pt x="1566" y="0"/>
                    </a:lnTo>
                    <a:lnTo>
                      <a:pt x="1588" y="1"/>
                    </a:lnTo>
                    <a:lnTo>
                      <a:pt x="1610" y="3"/>
                    </a:lnTo>
                    <a:lnTo>
                      <a:pt x="1632" y="4"/>
                    </a:lnTo>
                    <a:lnTo>
                      <a:pt x="1655" y="5"/>
                    </a:lnTo>
                    <a:lnTo>
                      <a:pt x="1678" y="6"/>
                    </a:lnTo>
                    <a:lnTo>
                      <a:pt x="1701" y="7"/>
                    </a:lnTo>
                    <a:lnTo>
                      <a:pt x="1725" y="8"/>
                    </a:lnTo>
                    <a:lnTo>
                      <a:pt x="1748" y="9"/>
                    </a:lnTo>
                    <a:close/>
                  </a:path>
                </a:pathLst>
              </a:custGeom>
              <a:solidFill>
                <a:srgbClr val="CDC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576" y="2182"/>
                <a:ext cx="1624" cy="8"/>
              </a:xfrm>
              <a:custGeom>
                <a:avLst/>
                <a:gdLst>
                  <a:gd name="T0" fmla="*/ 1624 w 1624"/>
                  <a:gd name="T1" fmla="*/ 8 h 8"/>
                  <a:gd name="T2" fmla="*/ 0 w 1624"/>
                  <a:gd name="T3" fmla="*/ 8 h 8"/>
                  <a:gd name="T4" fmla="*/ 13 w 1624"/>
                  <a:gd name="T5" fmla="*/ 6 h 8"/>
                  <a:gd name="T6" fmla="*/ 25 w 1624"/>
                  <a:gd name="T7" fmla="*/ 4 h 8"/>
                  <a:gd name="T8" fmla="*/ 37 w 1624"/>
                  <a:gd name="T9" fmla="*/ 2 h 8"/>
                  <a:gd name="T10" fmla="*/ 50 w 1624"/>
                  <a:gd name="T11" fmla="*/ 0 h 8"/>
                  <a:gd name="T12" fmla="*/ 1479 w 1624"/>
                  <a:gd name="T13" fmla="*/ 0 h 8"/>
                  <a:gd name="T14" fmla="*/ 1494 w 1624"/>
                  <a:gd name="T15" fmla="*/ 1 h 8"/>
                  <a:gd name="T16" fmla="*/ 1511 w 1624"/>
                  <a:gd name="T17" fmla="*/ 2 h 8"/>
                  <a:gd name="T18" fmla="*/ 1528 w 1624"/>
                  <a:gd name="T19" fmla="*/ 4 h 8"/>
                  <a:gd name="T20" fmla="*/ 1546 w 1624"/>
                  <a:gd name="T21" fmla="*/ 5 h 8"/>
                  <a:gd name="T22" fmla="*/ 1565 w 1624"/>
                  <a:gd name="T23" fmla="*/ 6 h 8"/>
                  <a:gd name="T24" fmla="*/ 1585 w 1624"/>
                  <a:gd name="T25" fmla="*/ 7 h 8"/>
                  <a:gd name="T26" fmla="*/ 1604 w 1624"/>
                  <a:gd name="T27" fmla="*/ 8 h 8"/>
                  <a:gd name="T28" fmla="*/ 1624 w 1624"/>
                  <a:gd name="T2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24" h="8">
                    <a:moveTo>
                      <a:pt x="1624" y="8"/>
                    </a:moveTo>
                    <a:lnTo>
                      <a:pt x="0" y="8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37" y="2"/>
                    </a:lnTo>
                    <a:lnTo>
                      <a:pt x="50" y="0"/>
                    </a:lnTo>
                    <a:lnTo>
                      <a:pt x="1479" y="0"/>
                    </a:lnTo>
                    <a:lnTo>
                      <a:pt x="1494" y="1"/>
                    </a:lnTo>
                    <a:lnTo>
                      <a:pt x="1511" y="2"/>
                    </a:lnTo>
                    <a:lnTo>
                      <a:pt x="1528" y="4"/>
                    </a:lnTo>
                    <a:lnTo>
                      <a:pt x="1546" y="5"/>
                    </a:lnTo>
                    <a:lnTo>
                      <a:pt x="1565" y="6"/>
                    </a:lnTo>
                    <a:lnTo>
                      <a:pt x="1585" y="7"/>
                    </a:lnTo>
                    <a:lnTo>
                      <a:pt x="1604" y="8"/>
                    </a:lnTo>
                    <a:lnTo>
                      <a:pt x="1624" y="8"/>
                    </a:lnTo>
                    <a:close/>
                  </a:path>
                </a:pathLst>
              </a:custGeom>
              <a:solidFill>
                <a:srgbClr val="CEC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601" y="2179"/>
                <a:ext cx="1517" cy="7"/>
              </a:xfrm>
              <a:custGeom>
                <a:avLst/>
                <a:gdLst>
                  <a:gd name="T0" fmla="*/ 1517 w 1517"/>
                  <a:gd name="T1" fmla="*/ 7 h 7"/>
                  <a:gd name="T2" fmla="*/ 0 w 1517"/>
                  <a:gd name="T3" fmla="*/ 7 h 7"/>
                  <a:gd name="T4" fmla="*/ 12 w 1517"/>
                  <a:gd name="T5" fmla="*/ 5 h 7"/>
                  <a:gd name="T6" fmla="*/ 25 w 1517"/>
                  <a:gd name="T7" fmla="*/ 3 h 7"/>
                  <a:gd name="T8" fmla="*/ 38 w 1517"/>
                  <a:gd name="T9" fmla="*/ 2 h 7"/>
                  <a:gd name="T10" fmla="*/ 51 w 1517"/>
                  <a:gd name="T11" fmla="*/ 0 h 7"/>
                  <a:gd name="T12" fmla="*/ 1406 w 1517"/>
                  <a:gd name="T13" fmla="*/ 0 h 7"/>
                  <a:gd name="T14" fmla="*/ 1429 w 1517"/>
                  <a:gd name="T15" fmla="*/ 2 h 7"/>
                  <a:gd name="T16" fmla="*/ 1456 w 1517"/>
                  <a:gd name="T17" fmla="*/ 3 h 7"/>
                  <a:gd name="T18" fmla="*/ 1485 w 1517"/>
                  <a:gd name="T19" fmla="*/ 5 h 7"/>
                  <a:gd name="T20" fmla="*/ 1517 w 1517"/>
                  <a:gd name="T2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17" h="7">
                    <a:moveTo>
                      <a:pt x="1517" y="7"/>
                    </a:moveTo>
                    <a:lnTo>
                      <a:pt x="0" y="7"/>
                    </a:lnTo>
                    <a:lnTo>
                      <a:pt x="12" y="5"/>
                    </a:lnTo>
                    <a:lnTo>
                      <a:pt x="25" y="3"/>
                    </a:lnTo>
                    <a:lnTo>
                      <a:pt x="38" y="2"/>
                    </a:lnTo>
                    <a:lnTo>
                      <a:pt x="51" y="0"/>
                    </a:lnTo>
                    <a:lnTo>
                      <a:pt x="1406" y="0"/>
                    </a:lnTo>
                    <a:lnTo>
                      <a:pt x="1429" y="2"/>
                    </a:lnTo>
                    <a:lnTo>
                      <a:pt x="1456" y="3"/>
                    </a:lnTo>
                    <a:lnTo>
                      <a:pt x="1485" y="5"/>
                    </a:lnTo>
                    <a:lnTo>
                      <a:pt x="1517" y="7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626" y="2175"/>
                <a:ext cx="1429" cy="7"/>
              </a:xfrm>
              <a:custGeom>
                <a:avLst/>
                <a:gdLst>
                  <a:gd name="T0" fmla="*/ 1429 w 1429"/>
                  <a:gd name="T1" fmla="*/ 7 h 7"/>
                  <a:gd name="T2" fmla="*/ 0 w 1429"/>
                  <a:gd name="T3" fmla="*/ 7 h 7"/>
                  <a:gd name="T4" fmla="*/ 13 w 1429"/>
                  <a:gd name="T5" fmla="*/ 6 h 7"/>
                  <a:gd name="T6" fmla="*/ 27 w 1429"/>
                  <a:gd name="T7" fmla="*/ 4 h 7"/>
                  <a:gd name="T8" fmla="*/ 40 w 1429"/>
                  <a:gd name="T9" fmla="*/ 2 h 7"/>
                  <a:gd name="T10" fmla="*/ 54 w 1429"/>
                  <a:gd name="T11" fmla="*/ 0 h 7"/>
                  <a:gd name="T12" fmla="*/ 1349 w 1429"/>
                  <a:gd name="T13" fmla="*/ 0 h 7"/>
                  <a:gd name="T14" fmla="*/ 1364 w 1429"/>
                  <a:gd name="T15" fmla="*/ 2 h 7"/>
                  <a:gd name="T16" fmla="*/ 1382 w 1429"/>
                  <a:gd name="T17" fmla="*/ 4 h 7"/>
                  <a:gd name="T18" fmla="*/ 1404 w 1429"/>
                  <a:gd name="T19" fmla="*/ 6 h 7"/>
                  <a:gd name="T20" fmla="*/ 1429 w 1429"/>
                  <a:gd name="T2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9" h="7">
                    <a:moveTo>
                      <a:pt x="1429" y="7"/>
                    </a:moveTo>
                    <a:lnTo>
                      <a:pt x="0" y="7"/>
                    </a:lnTo>
                    <a:lnTo>
                      <a:pt x="13" y="6"/>
                    </a:lnTo>
                    <a:lnTo>
                      <a:pt x="27" y="4"/>
                    </a:lnTo>
                    <a:lnTo>
                      <a:pt x="40" y="2"/>
                    </a:lnTo>
                    <a:lnTo>
                      <a:pt x="54" y="0"/>
                    </a:lnTo>
                    <a:lnTo>
                      <a:pt x="1349" y="0"/>
                    </a:lnTo>
                    <a:lnTo>
                      <a:pt x="1364" y="2"/>
                    </a:lnTo>
                    <a:lnTo>
                      <a:pt x="1382" y="4"/>
                    </a:lnTo>
                    <a:lnTo>
                      <a:pt x="1404" y="6"/>
                    </a:lnTo>
                    <a:lnTo>
                      <a:pt x="1429" y="7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652" y="2171"/>
                <a:ext cx="1355" cy="8"/>
              </a:xfrm>
              <a:custGeom>
                <a:avLst/>
                <a:gdLst>
                  <a:gd name="T0" fmla="*/ 1355 w 1355"/>
                  <a:gd name="T1" fmla="*/ 8 h 8"/>
                  <a:gd name="T2" fmla="*/ 0 w 1355"/>
                  <a:gd name="T3" fmla="*/ 8 h 8"/>
                  <a:gd name="T4" fmla="*/ 14 w 1355"/>
                  <a:gd name="T5" fmla="*/ 6 h 8"/>
                  <a:gd name="T6" fmla="*/ 28 w 1355"/>
                  <a:gd name="T7" fmla="*/ 4 h 8"/>
                  <a:gd name="T8" fmla="*/ 43 w 1355"/>
                  <a:gd name="T9" fmla="*/ 2 h 8"/>
                  <a:gd name="T10" fmla="*/ 58 w 1355"/>
                  <a:gd name="T11" fmla="*/ 0 h 8"/>
                  <a:gd name="T12" fmla="*/ 1307 w 1355"/>
                  <a:gd name="T13" fmla="*/ 0 h 8"/>
                  <a:gd name="T14" fmla="*/ 1308 w 1355"/>
                  <a:gd name="T15" fmla="*/ 0 h 8"/>
                  <a:gd name="T16" fmla="*/ 1309 w 1355"/>
                  <a:gd name="T17" fmla="*/ 1 h 8"/>
                  <a:gd name="T18" fmla="*/ 1316 w 1355"/>
                  <a:gd name="T19" fmla="*/ 3 h 8"/>
                  <a:gd name="T20" fmla="*/ 1326 w 1355"/>
                  <a:gd name="T21" fmla="*/ 5 h 8"/>
                  <a:gd name="T22" fmla="*/ 1339 w 1355"/>
                  <a:gd name="T23" fmla="*/ 6 h 8"/>
                  <a:gd name="T24" fmla="*/ 1355 w 1355"/>
                  <a:gd name="T2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5" h="8">
                    <a:moveTo>
                      <a:pt x="1355" y="8"/>
                    </a:moveTo>
                    <a:lnTo>
                      <a:pt x="0" y="8"/>
                    </a:lnTo>
                    <a:lnTo>
                      <a:pt x="14" y="6"/>
                    </a:lnTo>
                    <a:lnTo>
                      <a:pt x="28" y="4"/>
                    </a:lnTo>
                    <a:lnTo>
                      <a:pt x="43" y="2"/>
                    </a:lnTo>
                    <a:lnTo>
                      <a:pt x="58" y="0"/>
                    </a:lnTo>
                    <a:lnTo>
                      <a:pt x="1307" y="0"/>
                    </a:lnTo>
                    <a:lnTo>
                      <a:pt x="1308" y="0"/>
                    </a:lnTo>
                    <a:lnTo>
                      <a:pt x="1309" y="1"/>
                    </a:lnTo>
                    <a:lnTo>
                      <a:pt x="1316" y="3"/>
                    </a:lnTo>
                    <a:lnTo>
                      <a:pt x="1326" y="5"/>
                    </a:lnTo>
                    <a:lnTo>
                      <a:pt x="1339" y="6"/>
                    </a:lnTo>
                    <a:lnTo>
                      <a:pt x="1355" y="8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680" y="2167"/>
                <a:ext cx="1295" cy="8"/>
              </a:xfrm>
              <a:custGeom>
                <a:avLst/>
                <a:gdLst>
                  <a:gd name="T0" fmla="*/ 1295 w 1295"/>
                  <a:gd name="T1" fmla="*/ 8 h 8"/>
                  <a:gd name="T2" fmla="*/ 0 w 1295"/>
                  <a:gd name="T3" fmla="*/ 8 h 8"/>
                  <a:gd name="T4" fmla="*/ 15 w 1295"/>
                  <a:gd name="T5" fmla="*/ 6 h 8"/>
                  <a:gd name="T6" fmla="*/ 31 w 1295"/>
                  <a:gd name="T7" fmla="*/ 4 h 8"/>
                  <a:gd name="T8" fmla="*/ 47 w 1295"/>
                  <a:gd name="T9" fmla="*/ 2 h 8"/>
                  <a:gd name="T10" fmla="*/ 64 w 1295"/>
                  <a:gd name="T11" fmla="*/ 0 h 8"/>
                  <a:gd name="T12" fmla="*/ 1270 w 1295"/>
                  <a:gd name="T13" fmla="*/ 0 h 8"/>
                  <a:gd name="T14" fmla="*/ 1275 w 1295"/>
                  <a:gd name="T15" fmla="*/ 2 h 8"/>
                  <a:gd name="T16" fmla="*/ 1281 w 1295"/>
                  <a:gd name="T17" fmla="*/ 5 h 8"/>
                  <a:gd name="T18" fmla="*/ 1287 w 1295"/>
                  <a:gd name="T19" fmla="*/ 6 h 8"/>
                  <a:gd name="T20" fmla="*/ 1295 w 1295"/>
                  <a:gd name="T2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95" h="8">
                    <a:moveTo>
                      <a:pt x="1295" y="8"/>
                    </a:moveTo>
                    <a:lnTo>
                      <a:pt x="0" y="8"/>
                    </a:lnTo>
                    <a:lnTo>
                      <a:pt x="15" y="6"/>
                    </a:lnTo>
                    <a:lnTo>
                      <a:pt x="31" y="4"/>
                    </a:lnTo>
                    <a:lnTo>
                      <a:pt x="47" y="2"/>
                    </a:lnTo>
                    <a:lnTo>
                      <a:pt x="64" y="0"/>
                    </a:lnTo>
                    <a:lnTo>
                      <a:pt x="1270" y="0"/>
                    </a:lnTo>
                    <a:lnTo>
                      <a:pt x="1275" y="2"/>
                    </a:lnTo>
                    <a:lnTo>
                      <a:pt x="1281" y="5"/>
                    </a:lnTo>
                    <a:lnTo>
                      <a:pt x="1287" y="6"/>
                    </a:lnTo>
                    <a:lnTo>
                      <a:pt x="1295" y="8"/>
                    </a:lnTo>
                    <a:close/>
                  </a:path>
                </a:pathLst>
              </a:custGeom>
              <a:solidFill>
                <a:srgbClr val="CEC9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710" y="2164"/>
                <a:ext cx="1249" cy="7"/>
              </a:xfrm>
              <a:custGeom>
                <a:avLst/>
                <a:gdLst>
                  <a:gd name="T0" fmla="*/ 1249 w 1249"/>
                  <a:gd name="T1" fmla="*/ 7 h 7"/>
                  <a:gd name="T2" fmla="*/ 0 w 1249"/>
                  <a:gd name="T3" fmla="*/ 7 h 7"/>
                  <a:gd name="T4" fmla="*/ 13 w 1249"/>
                  <a:gd name="T5" fmla="*/ 5 h 7"/>
                  <a:gd name="T6" fmla="*/ 27 w 1249"/>
                  <a:gd name="T7" fmla="*/ 4 h 7"/>
                  <a:gd name="T8" fmla="*/ 40 w 1249"/>
                  <a:gd name="T9" fmla="*/ 2 h 7"/>
                  <a:gd name="T10" fmla="*/ 54 w 1249"/>
                  <a:gd name="T11" fmla="*/ 2 h 7"/>
                  <a:gd name="T12" fmla="*/ 62 w 1249"/>
                  <a:gd name="T13" fmla="*/ 1 h 7"/>
                  <a:gd name="T14" fmla="*/ 70 w 1249"/>
                  <a:gd name="T15" fmla="*/ 0 h 7"/>
                  <a:gd name="T16" fmla="*/ 1232 w 1249"/>
                  <a:gd name="T17" fmla="*/ 0 h 7"/>
                  <a:gd name="T18" fmla="*/ 1241 w 1249"/>
                  <a:gd name="T19" fmla="*/ 3 h 7"/>
                  <a:gd name="T20" fmla="*/ 1249 w 1249"/>
                  <a:gd name="T2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9" h="7">
                    <a:moveTo>
                      <a:pt x="1249" y="7"/>
                    </a:moveTo>
                    <a:lnTo>
                      <a:pt x="0" y="7"/>
                    </a:lnTo>
                    <a:lnTo>
                      <a:pt x="13" y="5"/>
                    </a:lnTo>
                    <a:lnTo>
                      <a:pt x="27" y="4"/>
                    </a:lnTo>
                    <a:lnTo>
                      <a:pt x="40" y="2"/>
                    </a:lnTo>
                    <a:lnTo>
                      <a:pt x="54" y="2"/>
                    </a:lnTo>
                    <a:lnTo>
                      <a:pt x="62" y="1"/>
                    </a:lnTo>
                    <a:lnTo>
                      <a:pt x="70" y="0"/>
                    </a:lnTo>
                    <a:lnTo>
                      <a:pt x="1232" y="0"/>
                    </a:lnTo>
                    <a:lnTo>
                      <a:pt x="1241" y="3"/>
                    </a:lnTo>
                    <a:lnTo>
                      <a:pt x="1249" y="7"/>
                    </a:lnTo>
                    <a:close/>
                  </a:path>
                </a:pathLst>
              </a:custGeom>
              <a:solidFill>
                <a:srgbClr val="CEC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744" y="2160"/>
                <a:ext cx="1206" cy="7"/>
              </a:xfrm>
              <a:custGeom>
                <a:avLst/>
                <a:gdLst>
                  <a:gd name="T0" fmla="*/ 1206 w 1206"/>
                  <a:gd name="T1" fmla="*/ 7 h 7"/>
                  <a:gd name="T2" fmla="*/ 0 w 1206"/>
                  <a:gd name="T3" fmla="*/ 7 h 7"/>
                  <a:gd name="T4" fmla="*/ 10 w 1206"/>
                  <a:gd name="T5" fmla="*/ 6 h 7"/>
                  <a:gd name="T6" fmla="*/ 20 w 1206"/>
                  <a:gd name="T7" fmla="*/ 6 h 7"/>
                  <a:gd name="T8" fmla="*/ 30 w 1206"/>
                  <a:gd name="T9" fmla="*/ 5 h 7"/>
                  <a:gd name="T10" fmla="*/ 40 w 1206"/>
                  <a:gd name="T11" fmla="*/ 3 h 7"/>
                  <a:gd name="T12" fmla="*/ 50 w 1206"/>
                  <a:gd name="T13" fmla="*/ 2 h 7"/>
                  <a:gd name="T14" fmla="*/ 60 w 1206"/>
                  <a:gd name="T15" fmla="*/ 0 h 7"/>
                  <a:gd name="T16" fmla="*/ 1192 w 1206"/>
                  <a:gd name="T17" fmla="*/ 0 h 7"/>
                  <a:gd name="T18" fmla="*/ 1199 w 1206"/>
                  <a:gd name="T19" fmla="*/ 4 h 7"/>
                  <a:gd name="T20" fmla="*/ 1206 w 1206"/>
                  <a:gd name="T2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6" h="7">
                    <a:moveTo>
                      <a:pt x="1206" y="7"/>
                    </a:moveTo>
                    <a:lnTo>
                      <a:pt x="0" y="7"/>
                    </a:lnTo>
                    <a:lnTo>
                      <a:pt x="10" y="6"/>
                    </a:lnTo>
                    <a:lnTo>
                      <a:pt x="20" y="6"/>
                    </a:lnTo>
                    <a:lnTo>
                      <a:pt x="30" y="5"/>
                    </a:lnTo>
                    <a:lnTo>
                      <a:pt x="40" y="3"/>
                    </a:lnTo>
                    <a:lnTo>
                      <a:pt x="50" y="2"/>
                    </a:lnTo>
                    <a:lnTo>
                      <a:pt x="60" y="0"/>
                    </a:lnTo>
                    <a:lnTo>
                      <a:pt x="1192" y="0"/>
                    </a:lnTo>
                    <a:lnTo>
                      <a:pt x="1199" y="4"/>
                    </a:lnTo>
                    <a:lnTo>
                      <a:pt x="1206" y="7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780" y="2156"/>
                <a:ext cx="1162" cy="8"/>
              </a:xfrm>
              <a:custGeom>
                <a:avLst/>
                <a:gdLst>
                  <a:gd name="T0" fmla="*/ 1162 w 1162"/>
                  <a:gd name="T1" fmla="*/ 8 h 8"/>
                  <a:gd name="T2" fmla="*/ 0 w 1162"/>
                  <a:gd name="T3" fmla="*/ 8 h 8"/>
                  <a:gd name="T4" fmla="*/ 10 w 1162"/>
                  <a:gd name="T5" fmla="*/ 6 h 8"/>
                  <a:gd name="T6" fmla="*/ 21 w 1162"/>
                  <a:gd name="T7" fmla="*/ 4 h 8"/>
                  <a:gd name="T8" fmla="*/ 31 w 1162"/>
                  <a:gd name="T9" fmla="*/ 2 h 8"/>
                  <a:gd name="T10" fmla="*/ 42 w 1162"/>
                  <a:gd name="T11" fmla="*/ 0 h 8"/>
                  <a:gd name="T12" fmla="*/ 1151 w 1162"/>
                  <a:gd name="T13" fmla="*/ 0 h 8"/>
                  <a:gd name="T14" fmla="*/ 1156 w 1162"/>
                  <a:gd name="T15" fmla="*/ 4 h 8"/>
                  <a:gd name="T16" fmla="*/ 1162 w 1162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2" h="8">
                    <a:moveTo>
                      <a:pt x="1162" y="8"/>
                    </a:moveTo>
                    <a:lnTo>
                      <a:pt x="0" y="8"/>
                    </a:lnTo>
                    <a:lnTo>
                      <a:pt x="10" y="6"/>
                    </a:lnTo>
                    <a:lnTo>
                      <a:pt x="21" y="4"/>
                    </a:lnTo>
                    <a:lnTo>
                      <a:pt x="31" y="2"/>
                    </a:lnTo>
                    <a:lnTo>
                      <a:pt x="42" y="0"/>
                    </a:lnTo>
                    <a:lnTo>
                      <a:pt x="1151" y="0"/>
                    </a:lnTo>
                    <a:lnTo>
                      <a:pt x="1156" y="4"/>
                    </a:lnTo>
                    <a:lnTo>
                      <a:pt x="1162" y="8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804" y="2151"/>
                <a:ext cx="1132" cy="9"/>
              </a:xfrm>
              <a:custGeom>
                <a:avLst/>
                <a:gdLst>
                  <a:gd name="T0" fmla="*/ 1132 w 1132"/>
                  <a:gd name="T1" fmla="*/ 9 h 9"/>
                  <a:gd name="T2" fmla="*/ 0 w 1132"/>
                  <a:gd name="T3" fmla="*/ 9 h 9"/>
                  <a:gd name="T4" fmla="*/ 8 w 1132"/>
                  <a:gd name="T5" fmla="*/ 7 h 9"/>
                  <a:gd name="T6" fmla="*/ 17 w 1132"/>
                  <a:gd name="T7" fmla="*/ 5 h 9"/>
                  <a:gd name="T8" fmla="*/ 24 w 1132"/>
                  <a:gd name="T9" fmla="*/ 3 h 9"/>
                  <a:gd name="T10" fmla="*/ 33 w 1132"/>
                  <a:gd name="T11" fmla="*/ 0 h 9"/>
                  <a:gd name="T12" fmla="*/ 1122 w 1132"/>
                  <a:gd name="T13" fmla="*/ 0 h 9"/>
                  <a:gd name="T14" fmla="*/ 1127 w 1132"/>
                  <a:gd name="T15" fmla="*/ 5 h 9"/>
                  <a:gd name="T16" fmla="*/ 1132 w 1132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2" h="9">
                    <a:moveTo>
                      <a:pt x="1132" y="9"/>
                    </a:moveTo>
                    <a:lnTo>
                      <a:pt x="0" y="9"/>
                    </a:lnTo>
                    <a:lnTo>
                      <a:pt x="8" y="7"/>
                    </a:lnTo>
                    <a:lnTo>
                      <a:pt x="17" y="5"/>
                    </a:lnTo>
                    <a:lnTo>
                      <a:pt x="24" y="3"/>
                    </a:lnTo>
                    <a:lnTo>
                      <a:pt x="33" y="0"/>
                    </a:lnTo>
                    <a:lnTo>
                      <a:pt x="1122" y="0"/>
                    </a:lnTo>
                    <a:lnTo>
                      <a:pt x="1127" y="5"/>
                    </a:lnTo>
                    <a:lnTo>
                      <a:pt x="1132" y="9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822" y="2148"/>
                <a:ext cx="1109" cy="8"/>
              </a:xfrm>
              <a:custGeom>
                <a:avLst/>
                <a:gdLst>
                  <a:gd name="T0" fmla="*/ 1109 w 1109"/>
                  <a:gd name="T1" fmla="*/ 8 h 8"/>
                  <a:gd name="T2" fmla="*/ 0 w 1109"/>
                  <a:gd name="T3" fmla="*/ 8 h 8"/>
                  <a:gd name="T4" fmla="*/ 7 w 1109"/>
                  <a:gd name="T5" fmla="*/ 6 h 8"/>
                  <a:gd name="T6" fmla="*/ 14 w 1109"/>
                  <a:gd name="T7" fmla="*/ 4 h 8"/>
                  <a:gd name="T8" fmla="*/ 21 w 1109"/>
                  <a:gd name="T9" fmla="*/ 2 h 8"/>
                  <a:gd name="T10" fmla="*/ 28 w 1109"/>
                  <a:gd name="T11" fmla="*/ 0 h 8"/>
                  <a:gd name="T12" fmla="*/ 1099 w 1109"/>
                  <a:gd name="T13" fmla="*/ 0 h 8"/>
                  <a:gd name="T14" fmla="*/ 1104 w 1109"/>
                  <a:gd name="T15" fmla="*/ 4 h 8"/>
                  <a:gd name="T16" fmla="*/ 1109 w 1109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9" h="8">
                    <a:moveTo>
                      <a:pt x="1109" y="8"/>
                    </a:moveTo>
                    <a:lnTo>
                      <a:pt x="0" y="8"/>
                    </a:lnTo>
                    <a:lnTo>
                      <a:pt x="7" y="6"/>
                    </a:lnTo>
                    <a:lnTo>
                      <a:pt x="14" y="4"/>
                    </a:lnTo>
                    <a:lnTo>
                      <a:pt x="21" y="2"/>
                    </a:lnTo>
                    <a:lnTo>
                      <a:pt x="28" y="0"/>
                    </a:lnTo>
                    <a:lnTo>
                      <a:pt x="1099" y="0"/>
                    </a:lnTo>
                    <a:lnTo>
                      <a:pt x="1104" y="4"/>
                    </a:lnTo>
                    <a:lnTo>
                      <a:pt x="1109" y="8"/>
                    </a:lnTo>
                    <a:close/>
                  </a:path>
                </a:pathLst>
              </a:custGeom>
              <a:solidFill>
                <a:srgbClr val="CEC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837" y="2144"/>
                <a:ext cx="1089" cy="7"/>
              </a:xfrm>
              <a:custGeom>
                <a:avLst/>
                <a:gdLst>
                  <a:gd name="T0" fmla="*/ 1089 w 1089"/>
                  <a:gd name="T1" fmla="*/ 7 h 7"/>
                  <a:gd name="T2" fmla="*/ 0 w 1089"/>
                  <a:gd name="T3" fmla="*/ 7 h 7"/>
                  <a:gd name="T4" fmla="*/ 13 w 1089"/>
                  <a:gd name="T5" fmla="*/ 5 h 7"/>
                  <a:gd name="T6" fmla="*/ 25 w 1089"/>
                  <a:gd name="T7" fmla="*/ 0 h 7"/>
                  <a:gd name="T8" fmla="*/ 1081 w 1089"/>
                  <a:gd name="T9" fmla="*/ 0 h 7"/>
                  <a:gd name="T10" fmla="*/ 1085 w 1089"/>
                  <a:gd name="T11" fmla="*/ 4 h 7"/>
                  <a:gd name="T12" fmla="*/ 1089 w 108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9" h="7">
                    <a:moveTo>
                      <a:pt x="1089" y="7"/>
                    </a:moveTo>
                    <a:lnTo>
                      <a:pt x="0" y="7"/>
                    </a:lnTo>
                    <a:lnTo>
                      <a:pt x="13" y="5"/>
                    </a:lnTo>
                    <a:lnTo>
                      <a:pt x="25" y="0"/>
                    </a:lnTo>
                    <a:lnTo>
                      <a:pt x="1081" y="0"/>
                    </a:lnTo>
                    <a:lnTo>
                      <a:pt x="1085" y="4"/>
                    </a:lnTo>
                    <a:lnTo>
                      <a:pt x="1089" y="7"/>
                    </a:lnTo>
                    <a:close/>
                  </a:path>
                </a:pathLst>
              </a:custGeom>
              <a:solidFill>
                <a:srgbClr val="CEC8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850" y="2140"/>
                <a:ext cx="1071" cy="8"/>
              </a:xfrm>
              <a:custGeom>
                <a:avLst/>
                <a:gdLst>
                  <a:gd name="T0" fmla="*/ 1071 w 1071"/>
                  <a:gd name="T1" fmla="*/ 8 h 8"/>
                  <a:gd name="T2" fmla="*/ 0 w 1071"/>
                  <a:gd name="T3" fmla="*/ 8 h 8"/>
                  <a:gd name="T4" fmla="*/ 12 w 1071"/>
                  <a:gd name="T5" fmla="*/ 4 h 8"/>
                  <a:gd name="T6" fmla="*/ 23 w 1071"/>
                  <a:gd name="T7" fmla="*/ 0 h 8"/>
                  <a:gd name="T8" fmla="*/ 1065 w 1071"/>
                  <a:gd name="T9" fmla="*/ 0 h 8"/>
                  <a:gd name="T10" fmla="*/ 1068 w 1071"/>
                  <a:gd name="T11" fmla="*/ 4 h 8"/>
                  <a:gd name="T12" fmla="*/ 1071 w 107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8">
                    <a:moveTo>
                      <a:pt x="1071" y="8"/>
                    </a:moveTo>
                    <a:lnTo>
                      <a:pt x="0" y="8"/>
                    </a:lnTo>
                    <a:lnTo>
                      <a:pt x="12" y="4"/>
                    </a:lnTo>
                    <a:lnTo>
                      <a:pt x="23" y="0"/>
                    </a:lnTo>
                    <a:lnTo>
                      <a:pt x="1065" y="0"/>
                    </a:lnTo>
                    <a:lnTo>
                      <a:pt x="1068" y="4"/>
                    </a:lnTo>
                    <a:lnTo>
                      <a:pt x="1071" y="8"/>
                    </a:lnTo>
                    <a:close/>
                  </a:path>
                </a:pathLst>
              </a:custGeom>
              <a:solidFill>
                <a:srgbClr val="CE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862" y="2136"/>
                <a:ext cx="1056" cy="8"/>
              </a:xfrm>
              <a:custGeom>
                <a:avLst/>
                <a:gdLst>
                  <a:gd name="T0" fmla="*/ 1056 w 1056"/>
                  <a:gd name="T1" fmla="*/ 8 h 8"/>
                  <a:gd name="T2" fmla="*/ 0 w 1056"/>
                  <a:gd name="T3" fmla="*/ 8 h 8"/>
                  <a:gd name="T4" fmla="*/ 11 w 1056"/>
                  <a:gd name="T5" fmla="*/ 4 h 8"/>
                  <a:gd name="T6" fmla="*/ 22 w 1056"/>
                  <a:gd name="T7" fmla="*/ 0 h 8"/>
                  <a:gd name="T8" fmla="*/ 1049 w 1056"/>
                  <a:gd name="T9" fmla="*/ 0 h 8"/>
                  <a:gd name="T10" fmla="*/ 1053 w 1056"/>
                  <a:gd name="T11" fmla="*/ 4 h 8"/>
                  <a:gd name="T12" fmla="*/ 1056 w 105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6" h="8">
                    <a:moveTo>
                      <a:pt x="1056" y="8"/>
                    </a:moveTo>
                    <a:lnTo>
                      <a:pt x="0" y="8"/>
                    </a:lnTo>
                    <a:lnTo>
                      <a:pt x="11" y="4"/>
                    </a:lnTo>
                    <a:lnTo>
                      <a:pt x="22" y="0"/>
                    </a:lnTo>
                    <a:lnTo>
                      <a:pt x="1049" y="0"/>
                    </a:lnTo>
                    <a:lnTo>
                      <a:pt x="1053" y="4"/>
                    </a:lnTo>
                    <a:lnTo>
                      <a:pt x="1056" y="8"/>
                    </a:lnTo>
                    <a:close/>
                  </a:path>
                </a:pathLst>
              </a:custGeom>
              <a:solidFill>
                <a:srgbClr val="CE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873" y="2133"/>
                <a:ext cx="1042" cy="7"/>
              </a:xfrm>
              <a:custGeom>
                <a:avLst/>
                <a:gdLst>
                  <a:gd name="T0" fmla="*/ 1042 w 1042"/>
                  <a:gd name="T1" fmla="*/ 7 h 7"/>
                  <a:gd name="T2" fmla="*/ 0 w 1042"/>
                  <a:gd name="T3" fmla="*/ 7 h 7"/>
                  <a:gd name="T4" fmla="*/ 11 w 1042"/>
                  <a:gd name="T5" fmla="*/ 3 h 7"/>
                  <a:gd name="T6" fmla="*/ 21 w 1042"/>
                  <a:gd name="T7" fmla="*/ 0 h 7"/>
                  <a:gd name="T8" fmla="*/ 1035 w 1042"/>
                  <a:gd name="T9" fmla="*/ 0 h 7"/>
                  <a:gd name="T10" fmla="*/ 1038 w 1042"/>
                  <a:gd name="T11" fmla="*/ 3 h 7"/>
                  <a:gd name="T12" fmla="*/ 1042 w 104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2" h="7">
                    <a:moveTo>
                      <a:pt x="1042" y="7"/>
                    </a:moveTo>
                    <a:lnTo>
                      <a:pt x="0" y="7"/>
                    </a:lnTo>
                    <a:lnTo>
                      <a:pt x="11" y="3"/>
                    </a:lnTo>
                    <a:lnTo>
                      <a:pt x="21" y="0"/>
                    </a:lnTo>
                    <a:lnTo>
                      <a:pt x="1035" y="0"/>
                    </a:lnTo>
                    <a:lnTo>
                      <a:pt x="1038" y="3"/>
                    </a:lnTo>
                    <a:lnTo>
                      <a:pt x="1042" y="7"/>
                    </a:lnTo>
                    <a:close/>
                  </a:path>
                </a:pathLst>
              </a:custGeom>
              <a:solidFill>
                <a:srgbClr val="CE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884" y="2129"/>
                <a:ext cx="1027" cy="7"/>
              </a:xfrm>
              <a:custGeom>
                <a:avLst/>
                <a:gdLst>
                  <a:gd name="T0" fmla="*/ 1027 w 1027"/>
                  <a:gd name="T1" fmla="*/ 7 h 7"/>
                  <a:gd name="T2" fmla="*/ 0 w 1027"/>
                  <a:gd name="T3" fmla="*/ 7 h 7"/>
                  <a:gd name="T4" fmla="*/ 9 w 1027"/>
                  <a:gd name="T5" fmla="*/ 4 h 7"/>
                  <a:gd name="T6" fmla="*/ 20 w 1027"/>
                  <a:gd name="T7" fmla="*/ 0 h 7"/>
                  <a:gd name="T8" fmla="*/ 1021 w 1027"/>
                  <a:gd name="T9" fmla="*/ 0 h 7"/>
                  <a:gd name="T10" fmla="*/ 1024 w 1027"/>
                  <a:gd name="T11" fmla="*/ 4 h 7"/>
                  <a:gd name="T12" fmla="*/ 1027 w 102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7" h="7">
                    <a:moveTo>
                      <a:pt x="1027" y="7"/>
                    </a:moveTo>
                    <a:lnTo>
                      <a:pt x="0" y="7"/>
                    </a:lnTo>
                    <a:lnTo>
                      <a:pt x="9" y="4"/>
                    </a:lnTo>
                    <a:lnTo>
                      <a:pt x="20" y="0"/>
                    </a:lnTo>
                    <a:lnTo>
                      <a:pt x="1021" y="0"/>
                    </a:lnTo>
                    <a:lnTo>
                      <a:pt x="1024" y="4"/>
                    </a:lnTo>
                    <a:lnTo>
                      <a:pt x="1027" y="7"/>
                    </a:lnTo>
                    <a:close/>
                  </a:path>
                </a:pathLst>
              </a:custGeom>
              <a:solidFill>
                <a:srgbClr val="CFC7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894" y="2125"/>
                <a:ext cx="1014" cy="8"/>
              </a:xfrm>
              <a:custGeom>
                <a:avLst/>
                <a:gdLst>
                  <a:gd name="T0" fmla="*/ 1014 w 1014"/>
                  <a:gd name="T1" fmla="*/ 8 h 8"/>
                  <a:gd name="T2" fmla="*/ 0 w 1014"/>
                  <a:gd name="T3" fmla="*/ 8 h 8"/>
                  <a:gd name="T4" fmla="*/ 9 w 1014"/>
                  <a:gd name="T5" fmla="*/ 4 h 8"/>
                  <a:gd name="T6" fmla="*/ 18 w 1014"/>
                  <a:gd name="T7" fmla="*/ 0 h 8"/>
                  <a:gd name="T8" fmla="*/ 1008 w 1014"/>
                  <a:gd name="T9" fmla="*/ 0 h 8"/>
                  <a:gd name="T10" fmla="*/ 1011 w 1014"/>
                  <a:gd name="T11" fmla="*/ 4 h 8"/>
                  <a:gd name="T12" fmla="*/ 1014 w 101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4" h="8">
                    <a:moveTo>
                      <a:pt x="1014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8" y="0"/>
                    </a:lnTo>
                    <a:lnTo>
                      <a:pt x="1008" y="0"/>
                    </a:lnTo>
                    <a:lnTo>
                      <a:pt x="1011" y="4"/>
                    </a:lnTo>
                    <a:lnTo>
                      <a:pt x="1014" y="8"/>
                    </a:lnTo>
                    <a:close/>
                  </a:path>
                </a:pathLst>
              </a:custGeom>
              <a:solidFill>
                <a:srgbClr val="CFC7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904" y="2121"/>
                <a:ext cx="1001" cy="8"/>
              </a:xfrm>
              <a:custGeom>
                <a:avLst/>
                <a:gdLst>
                  <a:gd name="T0" fmla="*/ 1001 w 1001"/>
                  <a:gd name="T1" fmla="*/ 8 h 8"/>
                  <a:gd name="T2" fmla="*/ 0 w 1001"/>
                  <a:gd name="T3" fmla="*/ 8 h 8"/>
                  <a:gd name="T4" fmla="*/ 8 w 1001"/>
                  <a:gd name="T5" fmla="*/ 4 h 8"/>
                  <a:gd name="T6" fmla="*/ 17 w 1001"/>
                  <a:gd name="T7" fmla="*/ 0 h 8"/>
                  <a:gd name="T8" fmla="*/ 997 w 1001"/>
                  <a:gd name="T9" fmla="*/ 0 h 8"/>
                  <a:gd name="T10" fmla="*/ 998 w 1001"/>
                  <a:gd name="T11" fmla="*/ 4 h 8"/>
                  <a:gd name="T12" fmla="*/ 1001 w 100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1" h="8">
                    <a:moveTo>
                      <a:pt x="1001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7" y="0"/>
                    </a:lnTo>
                    <a:lnTo>
                      <a:pt x="997" y="0"/>
                    </a:lnTo>
                    <a:lnTo>
                      <a:pt x="998" y="4"/>
                    </a:lnTo>
                    <a:lnTo>
                      <a:pt x="1001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2" name="Freeform 62"/>
              <p:cNvSpPr>
                <a:spLocks/>
              </p:cNvSpPr>
              <p:nvPr/>
            </p:nvSpPr>
            <p:spPr bwMode="auto">
              <a:xfrm>
                <a:off x="912" y="2117"/>
                <a:ext cx="990" cy="8"/>
              </a:xfrm>
              <a:custGeom>
                <a:avLst/>
                <a:gdLst>
                  <a:gd name="T0" fmla="*/ 990 w 990"/>
                  <a:gd name="T1" fmla="*/ 8 h 8"/>
                  <a:gd name="T2" fmla="*/ 0 w 990"/>
                  <a:gd name="T3" fmla="*/ 8 h 8"/>
                  <a:gd name="T4" fmla="*/ 9 w 990"/>
                  <a:gd name="T5" fmla="*/ 4 h 8"/>
                  <a:gd name="T6" fmla="*/ 17 w 990"/>
                  <a:gd name="T7" fmla="*/ 0 h 8"/>
                  <a:gd name="T8" fmla="*/ 986 w 990"/>
                  <a:gd name="T9" fmla="*/ 0 h 8"/>
                  <a:gd name="T10" fmla="*/ 989 w 990"/>
                  <a:gd name="T11" fmla="*/ 4 h 8"/>
                  <a:gd name="T12" fmla="*/ 990 w 99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8">
                    <a:moveTo>
                      <a:pt x="990" y="8"/>
                    </a:moveTo>
                    <a:lnTo>
                      <a:pt x="0" y="8"/>
                    </a:lnTo>
                    <a:lnTo>
                      <a:pt x="9" y="4"/>
                    </a:lnTo>
                    <a:lnTo>
                      <a:pt x="17" y="0"/>
                    </a:lnTo>
                    <a:lnTo>
                      <a:pt x="986" y="0"/>
                    </a:lnTo>
                    <a:lnTo>
                      <a:pt x="989" y="4"/>
                    </a:lnTo>
                    <a:lnTo>
                      <a:pt x="990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3" name="Freeform 63"/>
              <p:cNvSpPr>
                <a:spLocks/>
              </p:cNvSpPr>
              <p:nvPr/>
            </p:nvSpPr>
            <p:spPr bwMode="auto">
              <a:xfrm>
                <a:off x="921" y="2113"/>
                <a:ext cx="980" cy="8"/>
              </a:xfrm>
              <a:custGeom>
                <a:avLst/>
                <a:gdLst>
                  <a:gd name="T0" fmla="*/ 980 w 980"/>
                  <a:gd name="T1" fmla="*/ 8 h 8"/>
                  <a:gd name="T2" fmla="*/ 0 w 980"/>
                  <a:gd name="T3" fmla="*/ 8 h 8"/>
                  <a:gd name="T4" fmla="*/ 8 w 980"/>
                  <a:gd name="T5" fmla="*/ 4 h 8"/>
                  <a:gd name="T6" fmla="*/ 16 w 980"/>
                  <a:gd name="T7" fmla="*/ 0 h 8"/>
                  <a:gd name="T8" fmla="*/ 975 w 980"/>
                  <a:gd name="T9" fmla="*/ 0 h 8"/>
                  <a:gd name="T10" fmla="*/ 977 w 980"/>
                  <a:gd name="T11" fmla="*/ 4 h 8"/>
                  <a:gd name="T12" fmla="*/ 980 w 98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0" h="8">
                    <a:moveTo>
                      <a:pt x="980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6" y="0"/>
                    </a:lnTo>
                    <a:lnTo>
                      <a:pt x="975" y="0"/>
                    </a:lnTo>
                    <a:lnTo>
                      <a:pt x="977" y="4"/>
                    </a:lnTo>
                    <a:lnTo>
                      <a:pt x="980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6" name="Freeform 64"/>
              <p:cNvSpPr>
                <a:spLocks/>
              </p:cNvSpPr>
              <p:nvPr/>
            </p:nvSpPr>
            <p:spPr bwMode="auto">
              <a:xfrm>
                <a:off x="929" y="2109"/>
                <a:ext cx="969" cy="8"/>
              </a:xfrm>
              <a:custGeom>
                <a:avLst/>
                <a:gdLst>
                  <a:gd name="T0" fmla="*/ 969 w 969"/>
                  <a:gd name="T1" fmla="*/ 8 h 8"/>
                  <a:gd name="T2" fmla="*/ 0 w 969"/>
                  <a:gd name="T3" fmla="*/ 8 h 8"/>
                  <a:gd name="T4" fmla="*/ 8 w 969"/>
                  <a:gd name="T5" fmla="*/ 5 h 8"/>
                  <a:gd name="T6" fmla="*/ 15 w 969"/>
                  <a:gd name="T7" fmla="*/ 0 h 8"/>
                  <a:gd name="T8" fmla="*/ 965 w 969"/>
                  <a:gd name="T9" fmla="*/ 0 h 8"/>
                  <a:gd name="T10" fmla="*/ 967 w 969"/>
                  <a:gd name="T11" fmla="*/ 5 h 8"/>
                  <a:gd name="T12" fmla="*/ 969 w 96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9" h="8">
                    <a:moveTo>
                      <a:pt x="969" y="8"/>
                    </a:moveTo>
                    <a:lnTo>
                      <a:pt x="0" y="8"/>
                    </a:lnTo>
                    <a:lnTo>
                      <a:pt x="8" y="5"/>
                    </a:lnTo>
                    <a:lnTo>
                      <a:pt x="15" y="0"/>
                    </a:lnTo>
                    <a:lnTo>
                      <a:pt x="965" y="0"/>
                    </a:lnTo>
                    <a:lnTo>
                      <a:pt x="967" y="5"/>
                    </a:lnTo>
                    <a:lnTo>
                      <a:pt x="969" y="8"/>
                    </a:lnTo>
                    <a:close/>
                  </a:path>
                </a:pathLst>
              </a:custGeom>
              <a:solidFill>
                <a:srgbClr val="CFC6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7" name="Freeform 65"/>
              <p:cNvSpPr>
                <a:spLocks/>
              </p:cNvSpPr>
              <p:nvPr/>
            </p:nvSpPr>
            <p:spPr bwMode="auto">
              <a:xfrm>
                <a:off x="937" y="2105"/>
                <a:ext cx="959" cy="8"/>
              </a:xfrm>
              <a:custGeom>
                <a:avLst/>
                <a:gdLst>
                  <a:gd name="T0" fmla="*/ 959 w 959"/>
                  <a:gd name="T1" fmla="*/ 8 h 8"/>
                  <a:gd name="T2" fmla="*/ 0 w 959"/>
                  <a:gd name="T3" fmla="*/ 8 h 8"/>
                  <a:gd name="T4" fmla="*/ 7 w 959"/>
                  <a:gd name="T5" fmla="*/ 4 h 8"/>
                  <a:gd name="T6" fmla="*/ 15 w 959"/>
                  <a:gd name="T7" fmla="*/ 0 h 8"/>
                  <a:gd name="T8" fmla="*/ 955 w 959"/>
                  <a:gd name="T9" fmla="*/ 0 h 8"/>
                  <a:gd name="T10" fmla="*/ 957 w 959"/>
                  <a:gd name="T11" fmla="*/ 4 h 8"/>
                  <a:gd name="T12" fmla="*/ 959 w 95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9" h="8">
                    <a:moveTo>
                      <a:pt x="959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5" y="0"/>
                    </a:lnTo>
                    <a:lnTo>
                      <a:pt x="955" y="0"/>
                    </a:lnTo>
                    <a:lnTo>
                      <a:pt x="957" y="4"/>
                    </a:lnTo>
                    <a:lnTo>
                      <a:pt x="959" y="8"/>
                    </a:lnTo>
                    <a:close/>
                  </a:path>
                </a:pathLst>
              </a:custGeom>
              <a:solidFill>
                <a:srgbClr val="CFC7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8" name="Freeform 66"/>
              <p:cNvSpPr>
                <a:spLocks/>
              </p:cNvSpPr>
              <p:nvPr/>
            </p:nvSpPr>
            <p:spPr bwMode="auto">
              <a:xfrm>
                <a:off x="944" y="2101"/>
                <a:ext cx="950" cy="8"/>
              </a:xfrm>
              <a:custGeom>
                <a:avLst/>
                <a:gdLst>
                  <a:gd name="T0" fmla="*/ 950 w 950"/>
                  <a:gd name="T1" fmla="*/ 8 h 8"/>
                  <a:gd name="T2" fmla="*/ 0 w 950"/>
                  <a:gd name="T3" fmla="*/ 8 h 8"/>
                  <a:gd name="T4" fmla="*/ 8 w 950"/>
                  <a:gd name="T5" fmla="*/ 4 h 8"/>
                  <a:gd name="T6" fmla="*/ 15 w 950"/>
                  <a:gd name="T7" fmla="*/ 0 h 8"/>
                  <a:gd name="T8" fmla="*/ 946 w 950"/>
                  <a:gd name="T9" fmla="*/ 0 h 8"/>
                  <a:gd name="T10" fmla="*/ 948 w 950"/>
                  <a:gd name="T11" fmla="*/ 4 h 8"/>
                  <a:gd name="T12" fmla="*/ 950 w 95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0" h="8">
                    <a:moveTo>
                      <a:pt x="950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5" y="0"/>
                    </a:lnTo>
                    <a:lnTo>
                      <a:pt x="946" y="0"/>
                    </a:lnTo>
                    <a:lnTo>
                      <a:pt x="948" y="4"/>
                    </a:lnTo>
                    <a:lnTo>
                      <a:pt x="950" y="8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79" name="Freeform 67"/>
              <p:cNvSpPr>
                <a:spLocks/>
              </p:cNvSpPr>
              <p:nvPr/>
            </p:nvSpPr>
            <p:spPr bwMode="auto">
              <a:xfrm>
                <a:off x="952" y="2098"/>
                <a:ext cx="940" cy="7"/>
              </a:xfrm>
              <a:custGeom>
                <a:avLst/>
                <a:gdLst>
                  <a:gd name="T0" fmla="*/ 940 w 940"/>
                  <a:gd name="T1" fmla="*/ 7 h 7"/>
                  <a:gd name="T2" fmla="*/ 0 w 940"/>
                  <a:gd name="T3" fmla="*/ 7 h 7"/>
                  <a:gd name="T4" fmla="*/ 7 w 940"/>
                  <a:gd name="T5" fmla="*/ 3 h 7"/>
                  <a:gd name="T6" fmla="*/ 15 w 940"/>
                  <a:gd name="T7" fmla="*/ 0 h 7"/>
                  <a:gd name="T8" fmla="*/ 936 w 940"/>
                  <a:gd name="T9" fmla="*/ 0 h 7"/>
                  <a:gd name="T10" fmla="*/ 938 w 940"/>
                  <a:gd name="T11" fmla="*/ 3 h 7"/>
                  <a:gd name="T12" fmla="*/ 940 w 94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0" h="7">
                    <a:moveTo>
                      <a:pt x="940" y="7"/>
                    </a:moveTo>
                    <a:lnTo>
                      <a:pt x="0" y="7"/>
                    </a:lnTo>
                    <a:lnTo>
                      <a:pt x="7" y="3"/>
                    </a:lnTo>
                    <a:lnTo>
                      <a:pt x="15" y="0"/>
                    </a:lnTo>
                    <a:lnTo>
                      <a:pt x="936" y="0"/>
                    </a:lnTo>
                    <a:lnTo>
                      <a:pt x="938" y="3"/>
                    </a:lnTo>
                    <a:lnTo>
                      <a:pt x="940" y="7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0" name="Freeform 68"/>
              <p:cNvSpPr>
                <a:spLocks/>
              </p:cNvSpPr>
              <p:nvPr/>
            </p:nvSpPr>
            <p:spPr bwMode="auto">
              <a:xfrm>
                <a:off x="959" y="2094"/>
                <a:ext cx="931" cy="7"/>
              </a:xfrm>
              <a:custGeom>
                <a:avLst/>
                <a:gdLst>
                  <a:gd name="T0" fmla="*/ 931 w 931"/>
                  <a:gd name="T1" fmla="*/ 7 h 7"/>
                  <a:gd name="T2" fmla="*/ 0 w 931"/>
                  <a:gd name="T3" fmla="*/ 7 h 7"/>
                  <a:gd name="T4" fmla="*/ 7 w 931"/>
                  <a:gd name="T5" fmla="*/ 4 h 7"/>
                  <a:gd name="T6" fmla="*/ 14 w 931"/>
                  <a:gd name="T7" fmla="*/ 0 h 7"/>
                  <a:gd name="T8" fmla="*/ 927 w 931"/>
                  <a:gd name="T9" fmla="*/ 0 h 7"/>
                  <a:gd name="T10" fmla="*/ 929 w 931"/>
                  <a:gd name="T11" fmla="*/ 4 h 7"/>
                  <a:gd name="T12" fmla="*/ 931 w 931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1" h="7">
                    <a:moveTo>
                      <a:pt x="931" y="7"/>
                    </a:moveTo>
                    <a:lnTo>
                      <a:pt x="0" y="7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927" y="0"/>
                    </a:lnTo>
                    <a:lnTo>
                      <a:pt x="929" y="4"/>
                    </a:lnTo>
                    <a:lnTo>
                      <a:pt x="931" y="7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1" name="Freeform 69"/>
              <p:cNvSpPr>
                <a:spLocks/>
              </p:cNvSpPr>
              <p:nvPr/>
            </p:nvSpPr>
            <p:spPr bwMode="auto">
              <a:xfrm>
                <a:off x="967" y="2090"/>
                <a:ext cx="921" cy="8"/>
              </a:xfrm>
              <a:custGeom>
                <a:avLst/>
                <a:gdLst>
                  <a:gd name="T0" fmla="*/ 921 w 921"/>
                  <a:gd name="T1" fmla="*/ 8 h 8"/>
                  <a:gd name="T2" fmla="*/ 0 w 921"/>
                  <a:gd name="T3" fmla="*/ 8 h 8"/>
                  <a:gd name="T4" fmla="*/ 6 w 921"/>
                  <a:gd name="T5" fmla="*/ 4 h 8"/>
                  <a:gd name="T6" fmla="*/ 13 w 921"/>
                  <a:gd name="T7" fmla="*/ 0 h 8"/>
                  <a:gd name="T8" fmla="*/ 918 w 921"/>
                  <a:gd name="T9" fmla="*/ 0 h 8"/>
                  <a:gd name="T10" fmla="*/ 919 w 921"/>
                  <a:gd name="T11" fmla="*/ 4 h 8"/>
                  <a:gd name="T12" fmla="*/ 921 w 92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1" h="8">
                    <a:moveTo>
                      <a:pt x="921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3" y="0"/>
                    </a:lnTo>
                    <a:lnTo>
                      <a:pt x="918" y="0"/>
                    </a:lnTo>
                    <a:lnTo>
                      <a:pt x="919" y="4"/>
                    </a:lnTo>
                    <a:lnTo>
                      <a:pt x="921" y="8"/>
                    </a:lnTo>
                    <a:close/>
                  </a:path>
                </a:pathLst>
              </a:custGeom>
              <a:solidFill>
                <a:srgbClr val="CFC5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2" name="Freeform 70"/>
              <p:cNvSpPr>
                <a:spLocks/>
              </p:cNvSpPr>
              <p:nvPr/>
            </p:nvSpPr>
            <p:spPr bwMode="auto">
              <a:xfrm>
                <a:off x="973" y="2086"/>
                <a:ext cx="913" cy="8"/>
              </a:xfrm>
              <a:custGeom>
                <a:avLst/>
                <a:gdLst>
                  <a:gd name="T0" fmla="*/ 913 w 913"/>
                  <a:gd name="T1" fmla="*/ 8 h 8"/>
                  <a:gd name="T2" fmla="*/ 0 w 913"/>
                  <a:gd name="T3" fmla="*/ 8 h 8"/>
                  <a:gd name="T4" fmla="*/ 7 w 913"/>
                  <a:gd name="T5" fmla="*/ 4 h 8"/>
                  <a:gd name="T6" fmla="*/ 14 w 913"/>
                  <a:gd name="T7" fmla="*/ 0 h 8"/>
                  <a:gd name="T8" fmla="*/ 911 w 913"/>
                  <a:gd name="T9" fmla="*/ 0 h 8"/>
                  <a:gd name="T10" fmla="*/ 912 w 913"/>
                  <a:gd name="T11" fmla="*/ 4 h 8"/>
                  <a:gd name="T12" fmla="*/ 913 w 91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3" h="8">
                    <a:moveTo>
                      <a:pt x="913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911" y="0"/>
                    </a:lnTo>
                    <a:lnTo>
                      <a:pt x="912" y="4"/>
                    </a:lnTo>
                    <a:lnTo>
                      <a:pt x="913" y="8"/>
                    </a:lnTo>
                    <a:close/>
                  </a:path>
                </a:pathLst>
              </a:custGeom>
              <a:solidFill>
                <a:srgbClr val="CFC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3" name="Freeform 71"/>
              <p:cNvSpPr>
                <a:spLocks/>
              </p:cNvSpPr>
              <p:nvPr/>
            </p:nvSpPr>
            <p:spPr bwMode="auto">
              <a:xfrm>
                <a:off x="980" y="2083"/>
                <a:ext cx="905" cy="7"/>
              </a:xfrm>
              <a:custGeom>
                <a:avLst/>
                <a:gdLst>
                  <a:gd name="T0" fmla="*/ 905 w 905"/>
                  <a:gd name="T1" fmla="*/ 7 h 7"/>
                  <a:gd name="T2" fmla="*/ 0 w 905"/>
                  <a:gd name="T3" fmla="*/ 7 h 7"/>
                  <a:gd name="T4" fmla="*/ 7 w 905"/>
                  <a:gd name="T5" fmla="*/ 3 h 7"/>
                  <a:gd name="T6" fmla="*/ 13 w 905"/>
                  <a:gd name="T7" fmla="*/ 0 h 7"/>
                  <a:gd name="T8" fmla="*/ 902 w 905"/>
                  <a:gd name="T9" fmla="*/ 0 h 7"/>
                  <a:gd name="T10" fmla="*/ 904 w 905"/>
                  <a:gd name="T11" fmla="*/ 3 h 7"/>
                  <a:gd name="T12" fmla="*/ 905 w 905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5" h="7">
                    <a:moveTo>
                      <a:pt x="905" y="7"/>
                    </a:move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  <a:lnTo>
                      <a:pt x="902" y="0"/>
                    </a:lnTo>
                    <a:lnTo>
                      <a:pt x="904" y="3"/>
                    </a:lnTo>
                    <a:lnTo>
                      <a:pt x="905" y="7"/>
                    </a:lnTo>
                    <a:close/>
                  </a:path>
                </a:pathLst>
              </a:custGeom>
              <a:solidFill>
                <a:srgbClr val="CFC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4" name="Freeform 72"/>
              <p:cNvSpPr>
                <a:spLocks/>
              </p:cNvSpPr>
              <p:nvPr/>
            </p:nvSpPr>
            <p:spPr bwMode="auto">
              <a:xfrm>
                <a:off x="987" y="2079"/>
                <a:ext cx="897" cy="7"/>
              </a:xfrm>
              <a:custGeom>
                <a:avLst/>
                <a:gdLst>
                  <a:gd name="T0" fmla="*/ 897 w 897"/>
                  <a:gd name="T1" fmla="*/ 7 h 7"/>
                  <a:gd name="T2" fmla="*/ 0 w 897"/>
                  <a:gd name="T3" fmla="*/ 7 h 7"/>
                  <a:gd name="T4" fmla="*/ 6 w 897"/>
                  <a:gd name="T5" fmla="*/ 4 h 7"/>
                  <a:gd name="T6" fmla="*/ 12 w 897"/>
                  <a:gd name="T7" fmla="*/ 0 h 7"/>
                  <a:gd name="T8" fmla="*/ 894 w 897"/>
                  <a:gd name="T9" fmla="*/ 0 h 7"/>
                  <a:gd name="T10" fmla="*/ 895 w 897"/>
                  <a:gd name="T11" fmla="*/ 4 h 7"/>
                  <a:gd name="T12" fmla="*/ 897 w 89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7">
                    <a:moveTo>
                      <a:pt x="897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94" y="0"/>
                    </a:lnTo>
                    <a:lnTo>
                      <a:pt x="895" y="4"/>
                    </a:lnTo>
                    <a:lnTo>
                      <a:pt x="897" y="7"/>
                    </a:lnTo>
                    <a:close/>
                  </a:path>
                </a:pathLst>
              </a:custGeom>
              <a:solidFill>
                <a:srgbClr val="D0C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5" name="Freeform 73"/>
              <p:cNvSpPr>
                <a:spLocks/>
              </p:cNvSpPr>
              <p:nvPr/>
            </p:nvSpPr>
            <p:spPr bwMode="auto">
              <a:xfrm>
                <a:off x="993" y="2075"/>
                <a:ext cx="889" cy="8"/>
              </a:xfrm>
              <a:custGeom>
                <a:avLst/>
                <a:gdLst>
                  <a:gd name="T0" fmla="*/ 889 w 889"/>
                  <a:gd name="T1" fmla="*/ 8 h 8"/>
                  <a:gd name="T2" fmla="*/ 0 w 889"/>
                  <a:gd name="T3" fmla="*/ 8 h 8"/>
                  <a:gd name="T4" fmla="*/ 6 w 889"/>
                  <a:gd name="T5" fmla="*/ 4 h 8"/>
                  <a:gd name="T6" fmla="*/ 12 w 889"/>
                  <a:gd name="T7" fmla="*/ 0 h 8"/>
                  <a:gd name="T8" fmla="*/ 887 w 889"/>
                  <a:gd name="T9" fmla="*/ 0 h 8"/>
                  <a:gd name="T10" fmla="*/ 888 w 889"/>
                  <a:gd name="T11" fmla="*/ 4 h 8"/>
                  <a:gd name="T12" fmla="*/ 889 w 88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9" h="8">
                    <a:moveTo>
                      <a:pt x="889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87" y="0"/>
                    </a:lnTo>
                    <a:lnTo>
                      <a:pt x="888" y="4"/>
                    </a:lnTo>
                    <a:lnTo>
                      <a:pt x="889" y="8"/>
                    </a:lnTo>
                    <a:close/>
                  </a:path>
                </a:pathLst>
              </a:custGeom>
              <a:solidFill>
                <a:srgbClr val="D0C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6" name="Freeform 74"/>
              <p:cNvSpPr>
                <a:spLocks/>
              </p:cNvSpPr>
              <p:nvPr/>
            </p:nvSpPr>
            <p:spPr bwMode="auto">
              <a:xfrm>
                <a:off x="999" y="2070"/>
                <a:ext cx="882" cy="9"/>
              </a:xfrm>
              <a:custGeom>
                <a:avLst/>
                <a:gdLst>
                  <a:gd name="T0" fmla="*/ 882 w 882"/>
                  <a:gd name="T1" fmla="*/ 9 h 9"/>
                  <a:gd name="T2" fmla="*/ 0 w 882"/>
                  <a:gd name="T3" fmla="*/ 9 h 9"/>
                  <a:gd name="T4" fmla="*/ 6 w 882"/>
                  <a:gd name="T5" fmla="*/ 5 h 9"/>
                  <a:gd name="T6" fmla="*/ 12 w 882"/>
                  <a:gd name="T7" fmla="*/ 0 h 9"/>
                  <a:gd name="T8" fmla="*/ 879 w 882"/>
                  <a:gd name="T9" fmla="*/ 0 h 9"/>
                  <a:gd name="T10" fmla="*/ 881 w 882"/>
                  <a:gd name="T11" fmla="*/ 5 h 9"/>
                  <a:gd name="T12" fmla="*/ 882 w 882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2" h="9">
                    <a:moveTo>
                      <a:pt x="882" y="9"/>
                    </a:moveTo>
                    <a:lnTo>
                      <a:pt x="0" y="9"/>
                    </a:lnTo>
                    <a:lnTo>
                      <a:pt x="6" y="5"/>
                    </a:lnTo>
                    <a:lnTo>
                      <a:pt x="12" y="0"/>
                    </a:lnTo>
                    <a:lnTo>
                      <a:pt x="879" y="0"/>
                    </a:lnTo>
                    <a:lnTo>
                      <a:pt x="881" y="5"/>
                    </a:lnTo>
                    <a:lnTo>
                      <a:pt x="882" y="9"/>
                    </a:lnTo>
                    <a:close/>
                  </a:path>
                </a:pathLst>
              </a:custGeom>
              <a:solidFill>
                <a:srgbClr val="D0C4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7" name="Freeform 75"/>
              <p:cNvSpPr>
                <a:spLocks/>
              </p:cNvSpPr>
              <p:nvPr/>
            </p:nvSpPr>
            <p:spPr bwMode="auto">
              <a:xfrm>
                <a:off x="1005" y="2067"/>
                <a:ext cx="875" cy="8"/>
              </a:xfrm>
              <a:custGeom>
                <a:avLst/>
                <a:gdLst>
                  <a:gd name="T0" fmla="*/ 875 w 875"/>
                  <a:gd name="T1" fmla="*/ 8 h 8"/>
                  <a:gd name="T2" fmla="*/ 0 w 875"/>
                  <a:gd name="T3" fmla="*/ 8 h 8"/>
                  <a:gd name="T4" fmla="*/ 6 w 875"/>
                  <a:gd name="T5" fmla="*/ 3 h 8"/>
                  <a:gd name="T6" fmla="*/ 12 w 875"/>
                  <a:gd name="T7" fmla="*/ 0 h 8"/>
                  <a:gd name="T8" fmla="*/ 872 w 875"/>
                  <a:gd name="T9" fmla="*/ 0 h 8"/>
                  <a:gd name="T10" fmla="*/ 873 w 875"/>
                  <a:gd name="T11" fmla="*/ 3 h 8"/>
                  <a:gd name="T12" fmla="*/ 875 w 87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5" h="8">
                    <a:moveTo>
                      <a:pt x="875" y="8"/>
                    </a:moveTo>
                    <a:lnTo>
                      <a:pt x="0" y="8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872" y="0"/>
                    </a:lnTo>
                    <a:lnTo>
                      <a:pt x="873" y="3"/>
                    </a:lnTo>
                    <a:lnTo>
                      <a:pt x="875" y="8"/>
                    </a:lnTo>
                    <a:close/>
                  </a:path>
                </a:pathLst>
              </a:custGeom>
              <a:solidFill>
                <a:srgbClr val="D0C4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8" name="Freeform 76"/>
              <p:cNvSpPr>
                <a:spLocks/>
              </p:cNvSpPr>
              <p:nvPr/>
            </p:nvSpPr>
            <p:spPr bwMode="auto">
              <a:xfrm>
                <a:off x="1011" y="2063"/>
                <a:ext cx="867" cy="7"/>
              </a:xfrm>
              <a:custGeom>
                <a:avLst/>
                <a:gdLst>
                  <a:gd name="T0" fmla="*/ 867 w 867"/>
                  <a:gd name="T1" fmla="*/ 7 h 7"/>
                  <a:gd name="T2" fmla="*/ 0 w 867"/>
                  <a:gd name="T3" fmla="*/ 7 h 7"/>
                  <a:gd name="T4" fmla="*/ 6 w 867"/>
                  <a:gd name="T5" fmla="*/ 4 h 7"/>
                  <a:gd name="T6" fmla="*/ 12 w 867"/>
                  <a:gd name="T7" fmla="*/ 0 h 7"/>
                  <a:gd name="T8" fmla="*/ 865 w 867"/>
                  <a:gd name="T9" fmla="*/ 0 h 7"/>
                  <a:gd name="T10" fmla="*/ 866 w 867"/>
                  <a:gd name="T11" fmla="*/ 4 h 7"/>
                  <a:gd name="T12" fmla="*/ 867 w 86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7" h="7">
                    <a:moveTo>
                      <a:pt x="867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65" y="0"/>
                    </a:lnTo>
                    <a:lnTo>
                      <a:pt x="866" y="4"/>
                    </a:lnTo>
                    <a:lnTo>
                      <a:pt x="867" y="7"/>
                    </a:lnTo>
                    <a:close/>
                  </a:path>
                </a:pathLst>
              </a:custGeom>
              <a:solidFill>
                <a:srgbClr val="D0C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89" name="Freeform 77"/>
              <p:cNvSpPr>
                <a:spLocks/>
              </p:cNvSpPr>
              <p:nvPr/>
            </p:nvSpPr>
            <p:spPr bwMode="auto">
              <a:xfrm>
                <a:off x="1017" y="2059"/>
                <a:ext cx="860" cy="8"/>
              </a:xfrm>
              <a:custGeom>
                <a:avLst/>
                <a:gdLst>
                  <a:gd name="T0" fmla="*/ 860 w 860"/>
                  <a:gd name="T1" fmla="*/ 8 h 8"/>
                  <a:gd name="T2" fmla="*/ 0 w 860"/>
                  <a:gd name="T3" fmla="*/ 8 h 8"/>
                  <a:gd name="T4" fmla="*/ 6 w 860"/>
                  <a:gd name="T5" fmla="*/ 4 h 8"/>
                  <a:gd name="T6" fmla="*/ 12 w 860"/>
                  <a:gd name="T7" fmla="*/ 0 h 8"/>
                  <a:gd name="T8" fmla="*/ 858 w 860"/>
                  <a:gd name="T9" fmla="*/ 0 h 8"/>
                  <a:gd name="T10" fmla="*/ 859 w 860"/>
                  <a:gd name="T11" fmla="*/ 4 h 8"/>
                  <a:gd name="T12" fmla="*/ 860 w 86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0" h="8">
                    <a:moveTo>
                      <a:pt x="860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58" y="0"/>
                    </a:lnTo>
                    <a:lnTo>
                      <a:pt x="859" y="4"/>
                    </a:lnTo>
                    <a:lnTo>
                      <a:pt x="860" y="8"/>
                    </a:lnTo>
                    <a:close/>
                  </a:path>
                </a:pathLst>
              </a:custGeom>
              <a:solidFill>
                <a:srgbClr val="D0C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0" name="Freeform 78"/>
              <p:cNvSpPr>
                <a:spLocks/>
              </p:cNvSpPr>
              <p:nvPr/>
            </p:nvSpPr>
            <p:spPr bwMode="auto">
              <a:xfrm>
                <a:off x="1023" y="2055"/>
                <a:ext cx="853" cy="8"/>
              </a:xfrm>
              <a:custGeom>
                <a:avLst/>
                <a:gdLst>
                  <a:gd name="T0" fmla="*/ 853 w 853"/>
                  <a:gd name="T1" fmla="*/ 8 h 8"/>
                  <a:gd name="T2" fmla="*/ 0 w 853"/>
                  <a:gd name="T3" fmla="*/ 8 h 8"/>
                  <a:gd name="T4" fmla="*/ 6 w 853"/>
                  <a:gd name="T5" fmla="*/ 4 h 8"/>
                  <a:gd name="T6" fmla="*/ 11 w 853"/>
                  <a:gd name="T7" fmla="*/ 0 h 8"/>
                  <a:gd name="T8" fmla="*/ 851 w 853"/>
                  <a:gd name="T9" fmla="*/ 0 h 8"/>
                  <a:gd name="T10" fmla="*/ 852 w 853"/>
                  <a:gd name="T11" fmla="*/ 4 h 8"/>
                  <a:gd name="T12" fmla="*/ 853 w 85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8">
                    <a:moveTo>
                      <a:pt x="853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851" y="0"/>
                    </a:lnTo>
                    <a:lnTo>
                      <a:pt x="852" y="4"/>
                    </a:lnTo>
                    <a:lnTo>
                      <a:pt x="853" y="8"/>
                    </a:lnTo>
                    <a:close/>
                  </a:path>
                </a:pathLst>
              </a:custGeom>
              <a:solidFill>
                <a:srgbClr val="D0C3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1" name="Freeform 79"/>
              <p:cNvSpPr>
                <a:spLocks/>
              </p:cNvSpPr>
              <p:nvPr/>
            </p:nvSpPr>
            <p:spPr bwMode="auto">
              <a:xfrm>
                <a:off x="1029" y="2051"/>
                <a:ext cx="846" cy="8"/>
              </a:xfrm>
              <a:custGeom>
                <a:avLst/>
                <a:gdLst>
                  <a:gd name="T0" fmla="*/ 846 w 846"/>
                  <a:gd name="T1" fmla="*/ 8 h 8"/>
                  <a:gd name="T2" fmla="*/ 0 w 846"/>
                  <a:gd name="T3" fmla="*/ 8 h 8"/>
                  <a:gd name="T4" fmla="*/ 5 w 846"/>
                  <a:gd name="T5" fmla="*/ 4 h 8"/>
                  <a:gd name="T6" fmla="*/ 10 w 846"/>
                  <a:gd name="T7" fmla="*/ 0 h 8"/>
                  <a:gd name="T8" fmla="*/ 843 w 846"/>
                  <a:gd name="T9" fmla="*/ 0 h 8"/>
                  <a:gd name="T10" fmla="*/ 845 w 846"/>
                  <a:gd name="T11" fmla="*/ 4 h 8"/>
                  <a:gd name="T12" fmla="*/ 846 w 84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6" h="8">
                    <a:moveTo>
                      <a:pt x="846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843" y="0"/>
                    </a:lnTo>
                    <a:lnTo>
                      <a:pt x="845" y="4"/>
                    </a:lnTo>
                    <a:lnTo>
                      <a:pt x="846" y="8"/>
                    </a:lnTo>
                    <a:close/>
                  </a:path>
                </a:pathLst>
              </a:custGeom>
              <a:solidFill>
                <a:srgbClr val="D0C4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2" name="Freeform 80"/>
              <p:cNvSpPr>
                <a:spLocks/>
              </p:cNvSpPr>
              <p:nvPr/>
            </p:nvSpPr>
            <p:spPr bwMode="auto">
              <a:xfrm>
                <a:off x="1034" y="2048"/>
                <a:ext cx="840" cy="7"/>
              </a:xfrm>
              <a:custGeom>
                <a:avLst/>
                <a:gdLst>
                  <a:gd name="T0" fmla="*/ 840 w 840"/>
                  <a:gd name="T1" fmla="*/ 7 h 7"/>
                  <a:gd name="T2" fmla="*/ 0 w 840"/>
                  <a:gd name="T3" fmla="*/ 7 h 7"/>
                  <a:gd name="T4" fmla="*/ 5 w 840"/>
                  <a:gd name="T5" fmla="*/ 3 h 7"/>
                  <a:gd name="T6" fmla="*/ 11 w 840"/>
                  <a:gd name="T7" fmla="*/ 0 h 7"/>
                  <a:gd name="T8" fmla="*/ 837 w 840"/>
                  <a:gd name="T9" fmla="*/ 0 h 7"/>
                  <a:gd name="T10" fmla="*/ 838 w 840"/>
                  <a:gd name="T11" fmla="*/ 3 h 7"/>
                  <a:gd name="T12" fmla="*/ 840 w 84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0" h="7">
                    <a:moveTo>
                      <a:pt x="840" y="7"/>
                    </a:moveTo>
                    <a:lnTo>
                      <a:pt x="0" y="7"/>
                    </a:lnTo>
                    <a:lnTo>
                      <a:pt x="5" y="3"/>
                    </a:lnTo>
                    <a:lnTo>
                      <a:pt x="11" y="0"/>
                    </a:lnTo>
                    <a:lnTo>
                      <a:pt x="837" y="0"/>
                    </a:lnTo>
                    <a:lnTo>
                      <a:pt x="838" y="3"/>
                    </a:lnTo>
                    <a:lnTo>
                      <a:pt x="840" y="7"/>
                    </a:lnTo>
                    <a:close/>
                  </a:path>
                </a:pathLst>
              </a:custGeom>
              <a:solidFill>
                <a:srgbClr val="D0C4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3" name="Freeform 81"/>
              <p:cNvSpPr>
                <a:spLocks/>
              </p:cNvSpPr>
              <p:nvPr/>
            </p:nvSpPr>
            <p:spPr bwMode="auto">
              <a:xfrm>
                <a:off x="1039" y="2044"/>
                <a:ext cx="833" cy="7"/>
              </a:xfrm>
              <a:custGeom>
                <a:avLst/>
                <a:gdLst>
                  <a:gd name="T0" fmla="*/ 833 w 833"/>
                  <a:gd name="T1" fmla="*/ 7 h 7"/>
                  <a:gd name="T2" fmla="*/ 0 w 833"/>
                  <a:gd name="T3" fmla="*/ 7 h 7"/>
                  <a:gd name="T4" fmla="*/ 6 w 833"/>
                  <a:gd name="T5" fmla="*/ 4 h 7"/>
                  <a:gd name="T6" fmla="*/ 12 w 833"/>
                  <a:gd name="T7" fmla="*/ 0 h 7"/>
                  <a:gd name="T8" fmla="*/ 831 w 833"/>
                  <a:gd name="T9" fmla="*/ 0 h 7"/>
                  <a:gd name="T10" fmla="*/ 832 w 833"/>
                  <a:gd name="T11" fmla="*/ 4 h 7"/>
                  <a:gd name="T12" fmla="*/ 833 w 833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3" h="7">
                    <a:moveTo>
                      <a:pt x="833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831" y="0"/>
                    </a:lnTo>
                    <a:lnTo>
                      <a:pt x="832" y="4"/>
                    </a:lnTo>
                    <a:lnTo>
                      <a:pt x="833" y="7"/>
                    </a:lnTo>
                    <a:close/>
                  </a:path>
                </a:pathLst>
              </a:custGeom>
              <a:solidFill>
                <a:srgbClr val="D0C4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4" name="Freeform 82"/>
              <p:cNvSpPr>
                <a:spLocks/>
              </p:cNvSpPr>
              <p:nvPr/>
            </p:nvSpPr>
            <p:spPr bwMode="auto">
              <a:xfrm>
                <a:off x="1045" y="2040"/>
                <a:ext cx="826" cy="8"/>
              </a:xfrm>
              <a:custGeom>
                <a:avLst/>
                <a:gdLst>
                  <a:gd name="T0" fmla="*/ 826 w 826"/>
                  <a:gd name="T1" fmla="*/ 8 h 8"/>
                  <a:gd name="T2" fmla="*/ 0 w 826"/>
                  <a:gd name="T3" fmla="*/ 8 h 8"/>
                  <a:gd name="T4" fmla="*/ 6 w 826"/>
                  <a:gd name="T5" fmla="*/ 4 h 8"/>
                  <a:gd name="T6" fmla="*/ 10 w 826"/>
                  <a:gd name="T7" fmla="*/ 0 h 8"/>
                  <a:gd name="T8" fmla="*/ 824 w 826"/>
                  <a:gd name="T9" fmla="*/ 0 h 8"/>
                  <a:gd name="T10" fmla="*/ 825 w 826"/>
                  <a:gd name="T11" fmla="*/ 4 h 8"/>
                  <a:gd name="T12" fmla="*/ 826 w 82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6" h="8">
                    <a:moveTo>
                      <a:pt x="826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0" y="0"/>
                    </a:lnTo>
                    <a:lnTo>
                      <a:pt x="824" y="0"/>
                    </a:lnTo>
                    <a:lnTo>
                      <a:pt x="825" y="4"/>
                    </a:lnTo>
                    <a:lnTo>
                      <a:pt x="826" y="8"/>
                    </a:lnTo>
                    <a:close/>
                  </a:path>
                </a:pathLst>
              </a:custGeom>
              <a:solidFill>
                <a:srgbClr val="D0C2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5" name="Freeform 83"/>
              <p:cNvSpPr>
                <a:spLocks/>
              </p:cNvSpPr>
              <p:nvPr/>
            </p:nvSpPr>
            <p:spPr bwMode="auto">
              <a:xfrm>
                <a:off x="1051" y="2036"/>
                <a:ext cx="819" cy="8"/>
              </a:xfrm>
              <a:custGeom>
                <a:avLst/>
                <a:gdLst>
                  <a:gd name="T0" fmla="*/ 819 w 819"/>
                  <a:gd name="T1" fmla="*/ 8 h 8"/>
                  <a:gd name="T2" fmla="*/ 0 w 819"/>
                  <a:gd name="T3" fmla="*/ 8 h 8"/>
                  <a:gd name="T4" fmla="*/ 4 w 819"/>
                  <a:gd name="T5" fmla="*/ 4 h 8"/>
                  <a:gd name="T6" fmla="*/ 10 w 819"/>
                  <a:gd name="T7" fmla="*/ 0 h 8"/>
                  <a:gd name="T8" fmla="*/ 817 w 819"/>
                  <a:gd name="T9" fmla="*/ 0 h 8"/>
                  <a:gd name="T10" fmla="*/ 818 w 819"/>
                  <a:gd name="T11" fmla="*/ 4 h 8"/>
                  <a:gd name="T12" fmla="*/ 819 w 81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9" h="8">
                    <a:moveTo>
                      <a:pt x="819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817" y="0"/>
                    </a:lnTo>
                    <a:lnTo>
                      <a:pt x="818" y="4"/>
                    </a:lnTo>
                    <a:lnTo>
                      <a:pt x="819" y="8"/>
                    </a:lnTo>
                    <a:close/>
                  </a:path>
                </a:pathLst>
              </a:custGeom>
              <a:solidFill>
                <a:srgbClr val="D0C2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6" name="Freeform 84"/>
              <p:cNvSpPr>
                <a:spLocks/>
              </p:cNvSpPr>
              <p:nvPr/>
            </p:nvSpPr>
            <p:spPr bwMode="auto">
              <a:xfrm>
                <a:off x="1055" y="2032"/>
                <a:ext cx="814" cy="8"/>
              </a:xfrm>
              <a:custGeom>
                <a:avLst/>
                <a:gdLst>
                  <a:gd name="T0" fmla="*/ 814 w 814"/>
                  <a:gd name="T1" fmla="*/ 8 h 8"/>
                  <a:gd name="T2" fmla="*/ 0 w 814"/>
                  <a:gd name="T3" fmla="*/ 8 h 8"/>
                  <a:gd name="T4" fmla="*/ 6 w 814"/>
                  <a:gd name="T5" fmla="*/ 4 h 8"/>
                  <a:gd name="T6" fmla="*/ 11 w 814"/>
                  <a:gd name="T7" fmla="*/ 0 h 8"/>
                  <a:gd name="T8" fmla="*/ 813 w 814"/>
                  <a:gd name="T9" fmla="*/ 0 h 8"/>
                  <a:gd name="T10" fmla="*/ 813 w 814"/>
                  <a:gd name="T11" fmla="*/ 4 h 8"/>
                  <a:gd name="T12" fmla="*/ 814 w 81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4" h="8">
                    <a:moveTo>
                      <a:pt x="814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813" y="0"/>
                    </a:lnTo>
                    <a:lnTo>
                      <a:pt x="813" y="4"/>
                    </a:lnTo>
                    <a:lnTo>
                      <a:pt x="814" y="8"/>
                    </a:lnTo>
                    <a:close/>
                  </a:path>
                </a:pathLst>
              </a:custGeom>
              <a:solidFill>
                <a:srgbClr val="D0C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7" name="Freeform 85"/>
              <p:cNvSpPr>
                <a:spLocks/>
              </p:cNvSpPr>
              <p:nvPr/>
            </p:nvSpPr>
            <p:spPr bwMode="auto">
              <a:xfrm>
                <a:off x="1061" y="2028"/>
                <a:ext cx="807" cy="8"/>
              </a:xfrm>
              <a:custGeom>
                <a:avLst/>
                <a:gdLst>
                  <a:gd name="T0" fmla="*/ 807 w 807"/>
                  <a:gd name="T1" fmla="*/ 8 h 8"/>
                  <a:gd name="T2" fmla="*/ 0 w 807"/>
                  <a:gd name="T3" fmla="*/ 8 h 8"/>
                  <a:gd name="T4" fmla="*/ 5 w 807"/>
                  <a:gd name="T5" fmla="*/ 4 h 8"/>
                  <a:gd name="T6" fmla="*/ 10 w 807"/>
                  <a:gd name="T7" fmla="*/ 0 h 8"/>
                  <a:gd name="T8" fmla="*/ 807 w 807"/>
                  <a:gd name="T9" fmla="*/ 0 h 8"/>
                  <a:gd name="T10" fmla="*/ 807 w 807"/>
                  <a:gd name="T11" fmla="*/ 4 h 8"/>
                  <a:gd name="T12" fmla="*/ 807 w 807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7" h="8">
                    <a:moveTo>
                      <a:pt x="807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807" y="0"/>
                    </a:lnTo>
                    <a:lnTo>
                      <a:pt x="807" y="4"/>
                    </a:lnTo>
                    <a:lnTo>
                      <a:pt x="807" y="8"/>
                    </a:lnTo>
                    <a:close/>
                  </a:path>
                </a:pathLst>
              </a:custGeom>
              <a:solidFill>
                <a:srgbClr val="D0C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8" name="Freeform 86"/>
              <p:cNvSpPr>
                <a:spLocks/>
              </p:cNvSpPr>
              <p:nvPr/>
            </p:nvSpPr>
            <p:spPr bwMode="auto">
              <a:xfrm>
                <a:off x="1066" y="2024"/>
                <a:ext cx="802" cy="8"/>
              </a:xfrm>
              <a:custGeom>
                <a:avLst/>
                <a:gdLst>
                  <a:gd name="T0" fmla="*/ 802 w 802"/>
                  <a:gd name="T1" fmla="*/ 8 h 8"/>
                  <a:gd name="T2" fmla="*/ 0 w 802"/>
                  <a:gd name="T3" fmla="*/ 8 h 8"/>
                  <a:gd name="T4" fmla="*/ 5 w 802"/>
                  <a:gd name="T5" fmla="*/ 4 h 8"/>
                  <a:gd name="T6" fmla="*/ 9 w 802"/>
                  <a:gd name="T7" fmla="*/ 0 h 8"/>
                  <a:gd name="T8" fmla="*/ 801 w 802"/>
                  <a:gd name="T9" fmla="*/ 0 h 8"/>
                  <a:gd name="T10" fmla="*/ 802 w 802"/>
                  <a:gd name="T11" fmla="*/ 4 h 8"/>
                  <a:gd name="T12" fmla="*/ 802 w 802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2" h="8">
                    <a:moveTo>
                      <a:pt x="802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801" y="0"/>
                    </a:lnTo>
                    <a:lnTo>
                      <a:pt x="802" y="4"/>
                    </a:lnTo>
                    <a:lnTo>
                      <a:pt x="802" y="8"/>
                    </a:lnTo>
                    <a:close/>
                  </a:path>
                </a:pathLst>
              </a:custGeom>
              <a:solidFill>
                <a:srgbClr val="D1C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99" name="Freeform 87"/>
              <p:cNvSpPr>
                <a:spLocks/>
              </p:cNvSpPr>
              <p:nvPr/>
            </p:nvSpPr>
            <p:spPr bwMode="auto">
              <a:xfrm>
                <a:off x="1071" y="2020"/>
                <a:ext cx="797" cy="8"/>
              </a:xfrm>
              <a:custGeom>
                <a:avLst/>
                <a:gdLst>
                  <a:gd name="T0" fmla="*/ 797 w 797"/>
                  <a:gd name="T1" fmla="*/ 8 h 8"/>
                  <a:gd name="T2" fmla="*/ 0 w 797"/>
                  <a:gd name="T3" fmla="*/ 8 h 8"/>
                  <a:gd name="T4" fmla="*/ 4 w 797"/>
                  <a:gd name="T5" fmla="*/ 4 h 8"/>
                  <a:gd name="T6" fmla="*/ 10 w 797"/>
                  <a:gd name="T7" fmla="*/ 0 h 8"/>
                  <a:gd name="T8" fmla="*/ 795 w 797"/>
                  <a:gd name="T9" fmla="*/ 0 h 8"/>
                  <a:gd name="T10" fmla="*/ 796 w 797"/>
                  <a:gd name="T11" fmla="*/ 4 h 8"/>
                  <a:gd name="T12" fmla="*/ 797 w 797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7" h="8">
                    <a:moveTo>
                      <a:pt x="79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795" y="0"/>
                    </a:lnTo>
                    <a:lnTo>
                      <a:pt x="796" y="4"/>
                    </a:lnTo>
                    <a:lnTo>
                      <a:pt x="797" y="8"/>
                    </a:lnTo>
                    <a:close/>
                  </a:path>
                </a:pathLst>
              </a:custGeom>
              <a:solidFill>
                <a:srgbClr val="D1C1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0" name="Freeform 88"/>
              <p:cNvSpPr>
                <a:spLocks/>
              </p:cNvSpPr>
              <p:nvPr/>
            </p:nvSpPr>
            <p:spPr bwMode="auto">
              <a:xfrm>
                <a:off x="1075" y="2017"/>
                <a:ext cx="792" cy="7"/>
              </a:xfrm>
              <a:custGeom>
                <a:avLst/>
                <a:gdLst>
                  <a:gd name="T0" fmla="*/ 792 w 792"/>
                  <a:gd name="T1" fmla="*/ 7 h 7"/>
                  <a:gd name="T2" fmla="*/ 0 w 792"/>
                  <a:gd name="T3" fmla="*/ 7 h 7"/>
                  <a:gd name="T4" fmla="*/ 6 w 792"/>
                  <a:gd name="T5" fmla="*/ 3 h 7"/>
                  <a:gd name="T6" fmla="*/ 11 w 792"/>
                  <a:gd name="T7" fmla="*/ 0 h 7"/>
                  <a:gd name="T8" fmla="*/ 790 w 792"/>
                  <a:gd name="T9" fmla="*/ 0 h 7"/>
                  <a:gd name="T10" fmla="*/ 791 w 792"/>
                  <a:gd name="T11" fmla="*/ 3 h 7"/>
                  <a:gd name="T12" fmla="*/ 792 w 79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2" h="7">
                    <a:moveTo>
                      <a:pt x="792" y="7"/>
                    </a:moveTo>
                    <a:lnTo>
                      <a:pt x="0" y="7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790" y="0"/>
                    </a:lnTo>
                    <a:lnTo>
                      <a:pt x="791" y="3"/>
                    </a:lnTo>
                    <a:lnTo>
                      <a:pt x="792" y="7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1" name="Freeform 89"/>
              <p:cNvSpPr>
                <a:spLocks/>
              </p:cNvSpPr>
              <p:nvPr/>
            </p:nvSpPr>
            <p:spPr bwMode="auto">
              <a:xfrm>
                <a:off x="1081" y="2013"/>
                <a:ext cx="785" cy="7"/>
              </a:xfrm>
              <a:custGeom>
                <a:avLst/>
                <a:gdLst>
                  <a:gd name="T0" fmla="*/ 785 w 785"/>
                  <a:gd name="T1" fmla="*/ 7 h 7"/>
                  <a:gd name="T2" fmla="*/ 0 w 785"/>
                  <a:gd name="T3" fmla="*/ 7 h 7"/>
                  <a:gd name="T4" fmla="*/ 5 w 785"/>
                  <a:gd name="T5" fmla="*/ 4 h 7"/>
                  <a:gd name="T6" fmla="*/ 9 w 785"/>
                  <a:gd name="T7" fmla="*/ 0 h 7"/>
                  <a:gd name="T8" fmla="*/ 783 w 785"/>
                  <a:gd name="T9" fmla="*/ 0 h 7"/>
                  <a:gd name="T10" fmla="*/ 784 w 785"/>
                  <a:gd name="T11" fmla="*/ 4 h 7"/>
                  <a:gd name="T12" fmla="*/ 785 w 785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5" h="7">
                    <a:moveTo>
                      <a:pt x="785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83" y="0"/>
                    </a:lnTo>
                    <a:lnTo>
                      <a:pt x="784" y="4"/>
                    </a:lnTo>
                    <a:lnTo>
                      <a:pt x="785" y="7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2" name="Freeform 90"/>
              <p:cNvSpPr>
                <a:spLocks/>
              </p:cNvSpPr>
              <p:nvPr/>
            </p:nvSpPr>
            <p:spPr bwMode="auto">
              <a:xfrm>
                <a:off x="1086" y="2009"/>
                <a:ext cx="779" cy="8"/>
              </a:xfrm>
              <a:custGeom>
                <a:avLst/>
                <a:gdLst>
                  <a:gd name="T0" fmla="*/ 779 w 779"/>
                  <a:gd name="T1" fmla="*/ 8 h 8"/>
                  <a:gd name="T2" fmla="*/ 0 w 779"/>
                  <a:gd name="T3" fmla="*/ 8 h 8"/>
                  <a:gd name="T4" fmla="*/ 4 w 779"/>
                  <a:gd name="T5" fmla="*/ 4 h 8"/>
                  <a:gd name="T6" fmla="*/ 9 w 779"/>
                  <a:gd name="T7" fmla="*/ 0 h 8"/>
                  <a:gd name="T8" fmla="*/ 777 w 779"/>
                  <a:gd name="T9" fmla="*/ 0 h 8"/>
                  <a:gd name="T10" fmla="*/ 778 w 779"/>
                  <a:gd name="T11" fmla="*/ 4 h 8"/>
                  <a:gd name="T12" fmla="*/ 779 w 77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9" h="8">
                    <a:moveTo>
                      <a:pt x="779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777" y="0"/>
                    </a:lnTo>
                    <a:lnTo>
                      <a:pt x="778" y="4"/>
                    </a:lnTo>
                    <a:lnTo>
                      <a:pt x="779" y="8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3" name="Freeform 91"/>
              <p:cNvSpPr>
                <a:spLocks/>
              </p:cNvSpPr>
              <p:nvPr/>
            </p:nvSpPr>
            <p:spPr bwMode="auto">
              <a:xfrm>
                <a:off x="1090" y="2005"/>
                <a:ext cx="774" cy="8"/>
              </a:xfrm>
              <a:custGeom>
                <a:avLst/>
                <a:gdLst>
                  <a:gd name="T0" fmla="*/ 774 w 774"/>
                  <a:gd name="T1" fmla="*/ 8 h 8"/>
                  <a:gd name="T2" fmla="*/ 0 w 774"/>
                  <a:gd name="T3" fmla="*/ 8 h 8"/>
                  <a:gd name="T4" fmla="*/ 5 w 774"/>
                  <a:gd name="T5" fmla="*/ 4 h 8"/>
                  <a:gd name="T6" fmla="*/ 9 w 774"/>
                  <a:gd name="T7" fmla="*/ 0 h 8"/>
                  <a:gd name="T8" fmla="*/ 772 w 774"/>
                  <a:gd name="T9" fmla="*/ 0 h 8"/>
                  <a:gd name="T10" fmla="*/ 773 w 774"/>
                  <a:gd name="T11" fmla="*/ 4 h 8"/>
                  <a:gd name="T12" fmla="*/ 774 w 77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4" h="8">
                    <a:moveTo>
                      <a:pt x="774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72" y="0"/>
                    </a:lnTo>
                    <a:lnTo>
                      <a:pt x="773" y="4"/>
                    </a:lnTo>
                    <a:lnTo>
                      <a:pt x="774" y="8"/>
                    </a:lnTo>
                    <a:close/>
                  </a:path>
                </a:pathLst>
              </a:custGeom>
              <a:solidFill>
                <a:srgbClr val="D1C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4" name="Freeform 92"/>
              <p:cNvSpPr>
                <a:spLocks/>
              </p:cNvSpPr>
              <p:nvPr/>
            </p:nvSpPr>
            <p:spPr bwMode="auto">
              <a:xfrm>
                <a:off x="1095" y="2002"/>
                <a:ext cx="768" cy="7"/>
              </a:xfrm>
              <a:custGeom>
                <a:avLst/>
                <a:gdLst>
                  <a:gd name="T0" fmla="*/ 768 w 768"/>
                  <a:gd name="T1" fmla="*/ 7 h 7"/>
                  <a:gd name="T2" fmla="*/ 0 w 768"/>
                  <a:gd name="T3" fmla="*/ 7 h 7"/>
                  <a:gd name="T4" fmla="*/ 4 w 768"/>
                  <a:gd name="T5" fmla="*/ 3 h 7"/>
                  <a:gd name="T6" fmla="*/ 9 w 768"/>
                  <a:gd name="T7" fmla="*/ 0 h 7"/>
                  <a:gd name="T8" fmla="*/ 767 w 768"/>
                  <a:gd name="T9" fmla="*/ 0 h 7"/>
                  <a:gd name="T10" fmla="*/ 767 w 768"/>
                  <a:gd name="T11" fmla="*/ 3 h 7"/>
                  <a:gd name="T12" fmla="*/ 768 w 768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8" h="7">
                    <a:moveTo>
                      <a:pt x="768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767" y="0"/>
                    </a:lnTo>
                    <a:lnTo>
                      <a:pt x="767" y="3"/>
                    </a:lnTo>
                    <a:lnTo>
                      <a:pt x="768" y="7"/>
                    </a:lnTo>
                    <a:close/>
                  </a:path>
                </a:pathLst>
              </a:custGeom>
              <a:solidFill>
                <a:srgbClr val="D1C0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5" name="Freeform 93"/>
              <p:cNvSpPr>
                <a:spLocks/>
              </p:cNvSpPr>
              <p:nvPr/>
            </p:nvSpPr>
            <p:spPr bwMode="auto">
              <a:xfrm>
                <a:off x="1099" y="1998"/>
                <a:ext cx="763" cy="7"/>
              </a:xfrm>
              <a:custGeom>
                <a:avLst/>
                <a:gdLst>
                  <a:gd name="T0" fmla="*/ 763 w 763"/>
                  <a:gd name="T1" fmla="*/ 7 h 7"/>
                  <a:gd name="T2" fmla="*/ 0 w 763"/>
                  <a:gd name="T3" fmla="*/ 7 h 7"/>
                  <a:gd name="T4" fmla="*/ 5 w 763"/>
                  <a:gd name="T5" fmla="*/ 4 h 7"/>
                  <a:gd name="T6" fmla="*/ 9 w 763"/>
                  <a:gd name="T7" fmla="*/ 0 h 7"/>
                  <a:gd name="T8" fmla="*/ 762 w 763"/>
                  <a:gd name="T9" fmla="*/ 0 h 7"/>
                  <a:gd name="T10" fmla="*/ 763 w 763"/>
                  <a:gd name="T11" fmla="*/ 4 h 7"/>
                  <a:gd name="T12" fmla="*/ 763 w 763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7">
                    <a:moveTo>
                      <a:pt x="763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62" y="0"/>
                    </a:lnTo>
                    <a:lnTo>
                      <a:pt x="763" y="4"/>
                    </a:lnTo>
                    <a:lnTo>
                      <a:pt x="763" y="7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6" name="Freeform 94"/>
              <p:cNvSpPr>
                <a:spLocks/>
              </p:cNvSpPr>
              <p:nvPr/>
            </p:nvSpPr>
            <p:spPr bwMode="auto">
              <a:xfrm>
                <a:off x="1104" y="1993"/>
                <a:ext cx="758" cy="9"/>
              </a:xfrm>
              <a:custGeom>
                <a:avLst/>
                <a:gdLst>
                  <a:gd name="T0" fmla="*/ 758 w 758"/>
                  <a:gd name="T1" fmla="*/ 9 h 9"/>
                  <a:gd name="T2" fmla="*/ 0 w 758"/>
                  <a:gd name="T3" fmla="*/ 9 h 9"/>
                  <a:gd name="T4" fmla="*/ 4 w 758"/>
                  <a:gd name="T5" fmla="*/ 5 h 9"/>
                  <a:gd name="T6" fmla="*/ 9 w 758"/>
                  <a:gd name="T7" fmla="*/ 0 h 9"/>
                  <a:gd name="T8" fmla="*/ 756 w 758"/>
                  <a:gd name="T9" fmla="*/ 0 h 9"/>
                  <a:gd name="T10" fmla="*/ 757 w 758"/>
                  <a:gd name="T11" fmla="*/ 5 h 9"/>
                  <a:gd name="T12" fmla="*/ 758 w 758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8" h="9">
                    <a:moveTo>
                      <a:pt x="758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756" y="0"/>
                    </a:lnTo>
                    <a:lnTo>
                      <a:pt x="757" y="5"/>
                    </a:lnTo>
                    <a:lnTo>
                      <a:pt x="758" y="9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7" name="Freeform 95"/>
              <p:cNvSpPr>
                <a:spLocks/>
              </p:cNvSpPr>
              <p:nvPr/>
            </p:nvSpPr>
            <p:spPr bwMode="auto">
              <a:xfrm>
                <a:off x="1108" y="1989"/>
                <a:ext cx="753" cy="9"/>
              </a:xfrm>
              <a:custGeom>
                <a:avLst/>
                <a:gdLst>
                  <a:gd name="T0" fmla="*/ 753 w 753"/>
                  <a:gd name="T1" fmla="*/ 9 h 9"/>
                  <a:gd name="T2" fmla="*/ 0 w 753"/>
                  <a:gd name="T3" fmla="*/ 9 h 9"/>
                  <a:gd name="T4" fmla="*/ 5 w 753"/>
                  <a:gd name="T5" fmla="*/ 4 h 9"/>
                  <a:gd name="T6" fmla="*/ 9 w 753"/>
                  <a:gd name="T7" fmla="*/ 0 h 9"/>
                  <a:gd name="T8" fmla="*/ 751 w 753"/>
                  <a:gd name="T9" fmla="*/ 0 h 9"/>
                  <a:gd name="T10" fmla="*/ 752 w 753"/>
                  <a:gd name="T11" fmla="*/ 4 h 9"/>
                  <a:gd name="T12" fmla="*/ 753 w 75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3" h="9">
                    <a:moveTo>
                      <a:pt x="753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51" y="0"/>
                    </a:lnTo>
                    <a:lnTo>
                      <a:pt x="752" y="4"/>
                    </a:lnTo>
                    <a:lnTo>
                      <a:pt x="753" y="9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8" name="Freeform 96"/>
              <p:cNvSpPr>
                <a:spLocks/>
              </p:cNvSpPr>
              <p:nvPr/>
            </p:nvSpPr>
            <p:spPr bwMode="auto">
              <a:xfrm>
                <a:off x="1113" y="1986"/>
                <a:ext cx="747" cy="7"/>
              </a:xfrm>
              <a:custGeom>
                <a:avLst/>
                <a:gdLst>
                  <a:gd name="T0" fmla="*/ 747 w 747"/>
                  <a:gd name="T1" fmla="*/ 7 h 7"/>
                  <a:gd name="T2" fmla="*/ 0 w 747"/>
                  <a:gd name="T3" fmla="*/ 7 h 7"/>
                  <a:gd name="T4" fmla="*/ 4 w 747"/>
                  <a:gd name="T5" fmla="*/ 3 h 7"/>
                  <a:gd name="T6" fmla="*/ 8 w 747"/>
                  <a:gd name="T7" fmla="*/ 0 h 7"/>
                  <a:gd name="T8" fmla="*/ 745 w 747"/>
                  <a:gd name="T9" fmla="*/ 0 h 7"/>
                  <a:gd name="T10" fmla="*/ 746 w 747"/>
                  <a:gd name="T11" fmla="*/ 3 h 7"/>
                  <a:gd name="T12" fmla="*/ 747 w 74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7" h="7">
                    <a:moveTo>
                      <a:pt x="747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745" y="0"/>
                    </a:lnTo>
                    <a:lnTo>
                      <a:pt x="746" y="3"/>
                    </a:lnTo>
                    <a:lnTo>
                      <a:pt x="747" y="7"/>
                    </a:lnTo>
                    <a:close/>
                  </a:path>
                </a:pathLst>
              </a:custGeom>
              <a:solidFill>
                <a:srgbClr val="D1C0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09" name="Freeform 97"/>
              <p:cNvSpPr>
                <a:spLocks/>
              </p:cNvSpPr>
              <p:nvPr/>
            </p:nvSpPr>
            <p:spPr bwMode="auto">
              <a:xfrm>
                <a:off x="1117" y="1982"/>
                <a:ext cx="742" cy="7"/>
              </a:xfrm>
              <a:custGeom>
                <a:avLst/>
                <a:gdLst>
                  <a:gd name="T0" fmla="*/ 742 w 742"/>
                  <a:gd name="T1" fmla="*/ 7 h 7"/>
                  <a:gd name="T2" fmla="*/ 0 w 742"/>
                  <a:gd name="T3" fmla="*/ 7 h 7"/>
                  <a:gd name="T4" fmla="*/ 4 w 742"/>
                  <a:gd name="T5" fmla="*/ 4 h 7"/>
                  <a:gd name="T6" fmla="*/ 8 w 742"/>
                  <a:gd name="T7" fmla="*/ 0 h 7"/>
                  <a:gd name="T8" fmla="*/ 741 w 742"/>
                  <a:gd name="T9" fmla="*/ 0 h 7"/>
                  <a:gd name="T10" fmla="*/ 741 w 742"/>
                  <a:gd name="T11" fmla="*/ 4 h 7"/>
                  <a:gd name="T12" fmla="*/ 742 w 74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2" h="7">
                    <a:moveTo>
                      <a:pt x="742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741" y="0"/>
                    </a:lnTo>
                    <a:lnTo>
                      <a:pt x="741" y="4"/>
                    </a:lnTo>
                    <a:lnTo>
                      <a:pt x="742" y="7"/>
                    </a:lnTo>
                    <a:close/>
                  </a:path>
                </a:pathLst>
              </a:custGeom>
              <a:solidFill>
                <a:srgbClr val="D1B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0" name="Freeform 98"/>
              <p:cNvSpPr>
                <a:spLocks/>
              </p:cNvSpPr>
              <p:nvPr/>
            </p:nvSpPr>
            <p:spPr bwMode="auto">
              <a:xfrm>
                <a:off x="1121" y="1978"/>
                <a:ext cx="737" cy="8"/>
              </a:xfrm>
              <a:custGeom>
                <a:avLst/>
                <a:gdLst>
                  <a:gd name="T0" fmla="*/ 737 w 737"/>
                  <a:gd name="T1" fmla="*/ 8 h 8"/>
                  <a:gd name="T2" fmla="*/ 0 w 737"/>
                  <a:gd name="T3" fmla="*/ 8 h 8"/>
                  <a:gd name="T4" fmla="*/ 4 w 737"/>
                  <a:gd name="T5" fmla="*/ 4 h 8"/>
                  <a:gd name="T6" fmla="*/ 8 w 737"/>
                  <a:gd name="T7" fmla="*/ 0 h 8"/>
                  <a:gd name="T8" fmla="*/ 736 w 737"/>
                  <a:gd name="T9" fmla="*/ 0 h 8"/>
                  <a:gd name="T10" fmla="*/ 737 w 737"/>
                  <a:gd name="T11" fmla="*/ 4 h 8"/>
                  <a:gd name="T12" fmla="*/ 737 w 737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7" h="8">
                    <a:moveTo>
                      <a:pt x="73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736" y="0"/>
                    </a:lnTo>
                    <a:lnTo>
                      <a:pt x="737" y="4"/>
                    </a:lnTo>
                    <a:lnTo>
                      <a:pt x="737" y="8"/>
                    </a:lnTo>
                    <a:close/>
                  </a:path>
                </a:pathLst>
              </a:custGeom>
              <a:solidFill>
                <a:srgbClr val="D1B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1" name="Freeform 99"/>
              <p:cNvSpPr>
                <a:spLocks/>
              </p:cNvSpPr>
              <p:nvPr/>
            </p:nvSpPr>
            <p:spPr bwMode="auto">
              <a:xfrm>
                <a:off x="1125" y="1974"/>
                <a:ext cx="733" cy="8"/>
              </a:xfrm>
              <a:custGeom>
                <a:avLst/>
                <a:gdLst>
                  <a:gd name="T0" fmla="*/ 733 w 733"/>
                  <a:gd name="T1" fmla="*/ 8 h 8"/>
                  <a:gd name="T2" fmla="*/ 0 w 733"/>
                  <a:gd name="T3" fmla="*/ 8 h 8"/>
                  <a:gd name="T4" fmla="*/ 4 w 733"/>
                  <a:gd name="T5" fmla="*/ 4 h 8"/>
                  <a:gd name="T6" fmla="*/ 9 w 733"/>
                  <a:gd name="T7" fmla="*/ 0 h 8"/>
                  <a:gd name="T8" fmla="*/ 731 w 733"/>
                  <a:gd name="T9" fmla="*/ 0 h 8"/>
                  <a:gd name="T10" fmla="*/ 732 w 733"/>
                  <a:gd name="T11" fmla="*/ 4 h 8"/>
                  <a:gd name="T12" fmla="*/ 733 w 73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3" h="8">
                    <a:moveTo>
                      <a:pt x="733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731" y="0"/>
                    </a:lnTo>
                    <a:lnTo>
                      <a:pt x="732" y="4"/>
                    </a:lnTo>
                    <a:lnTo>
                      <a:pt x="733" y="8"/>
                    </a:lnTo>
                    <a:close/>
                  </a:path>
                </a:pathLst>
              </a:custGeom>
              <a:solidFill>
                <a:srgbClr val="D2B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2" name="Freeform 100"/>
              <p:cNvSpPr>
                <a:spLocks/>
              </p:cNvSpPr>
              <p:nvPr/>
            </p:nvSpPr>
            <p:spPr bwMode="auto">
              <a:xfrm>
                <a:off x="1129" y="1970"/>
                <a:ext cx="728" cy="8"/>
              </a:xfrm>
              <a:custGeom>
                <a:avLst/>
                <a:gdLst>
                  <a:gd name="T0" fmla="*/ 728 w 728"/>
                  <a:gd name="T1" fmla="*/ 8 h 8"/>
                  <a:gd name="T2" fmla="*/ 0 w 728"/>
                  <a:gd name="T3" fmla="*/ 8 h 8"/>
                  <a:gd name="T4" fmla="*/ 5 w 728"/>
                  <a:gd name="T5" fmla="*/ 4 h 8"/>
                  <a:gd name="T6" fmla="*/ 8 w 728"/>
                  <a:gd name="T7" fmla="*/ 0 h 8"/>
                  <a:gd name="T8" fmla="*/ 726 w 728"/>
                  <a:gd name="T9" fmla="*/ 0 h 8"/>
                  <a:gd name="T10" fmla="*/ 727 w 728"/>
                  <a:gd name="T11" fmla="*/ 4 h 8"/>
                  <a:gd name="T12" fmla="*/ 728 w 72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8" h="8">
                    <a:moveTo>
                      <a:pt x="728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8" y="0"/>
                    </a:lnTo>
                    <a:lnTo>
                      <a:pt x="726" y="0"/>
                    </a:lnTo>
                    <a:lnTo>
                      <a:pt x="727" y="4"/>
                    </a:lnTo>
                    <a:lnTo>
                      <a:pt x="728" y="8"/>
                    </a:lnTo>
                    <a:close/>
                  </a:path>
                </a:pathLst>
              </a:custGeom>
              <a:solidFill>
                <a:srgbClr val="D2B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3" name="Freeform 101"/>
              <p:cNvSpPr>
                <a:spLocks/>
              </p:cNvSpPr>
              <p:nvPr/>
            </p:nvSpPr>
            <p:spPr bwMode="auto">
              <a:xfrm>
                <a:off x="1134" y="1967"/>
                <a:ext cx="722" cy="7"/>
              </a:xfrm>
              <a:custGeom>
                <a:avLst/>
                <a:gdLst>
                  <a:gd name="T0" fmla="*/ 722 w 722"/>
                  <a:gd name="T1" fmla="*/ 7 h 7"/>
                  <a:gd name="T2" fmla="*/ 0 w 722"/>
                  <a:gd name="T3" fmla="*/ 7 h 7"/>
                  <a:gd name="T4" fmla="*/ 3 w 722"/>
                  <a:gd name="T5" fmla="*/ 3 h 7"/>
                  <a:gd name="T6" fmla="*/ 7 w 722"/>
                  <a:gd name="T7" fmla="*/ 0 h 7"/>
                  <a:gd name="T8" fmla="*/ 720 w 722"/>
                  <a:gd name="T9" fmla="*/ 0 h 7"/>
                  <a:gd name="T10" fmla="*/ 721 w 722"/>
                  <a:gd name="T11" fmla="*/ 3 h 7"/>
                  <a:gd name="T12" fmla="*/ 722 w 72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2" h="7">
                    <a:moveTo>
                      <a:pt x="722" y="7"/>
                    </a:moveTo>
                    <a:lnTo>
                      <a:pt x="0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720" y="0"/>
                    </a:lnTo>
                    <a:lnTo>
                      <a:pt x="721" y="3"/>
                    </a:lnTo>
                    <a:lnTo>
                      <a:pt x="722" y="7"/>
                    </a:lnTo>
                    <a:close/>
                  </a:path>
                </a:pathLst>
              </a:custGeom>
              <a:solidFill>
                <a:srgbClr val="D2B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4" name="Freeform 102"/>
              <p:cNvSpPr>
                <a:spLocks/>
              </p:cNvSpPr>
              <p:nvPr/>
            </p:nvSpPr>
            <p:spPr bwMode="auto">
              <a:xfrm>
                <a:off x="1137" y="1963"/>
                <a:ext cx="718" cy="7"/>
              </a:xfrm>
              <a:custGeom>
                <a:avLst/>
                <a:gdLst>
                  <a:gd name="T0" fmla="*/ 718 w 718"/>
                  <a:gd name="T1" fmla="*/ 7 h 7"/>
                  <a:gd name="T2" fmla="*/ 0 w 718"/>
                  <a:gd name="T3" fmla="*/ 7 h 7"/>
                  <a:gd name="T4" fmla="*/ 4 w 718"/>
                  <a:gd name="T5" fmla="*/ 4 h 7"/>
                  <a:gd name="T6" fmla="*/ 7 w 718"/>
                  <a:gd name="T7" fmla="*/ 1 h 7"/>
                  <a:gd name="T8" fmla="*/ 8 w 718"/>
                  <a:gd name="T9" fmla="*/ 0 h 7"/>
                  <a:gd name="T10" fmla="*/ 8 w 718"/>
                  <a:gd name="T11" fmla="*/ 0 h 7"/>
                  <a:gd name="T12" fmla="*/ 716 w 718"/>
                  <a:gd name="T13" fmla="*/ 0 h 7"/>
                  <a:gd name="T14" fmla="*/ 717 w 718"/>
                  <a:gd name="T15" fmla="*/ 4 h 7"/>
                  <a:gd name="T16" fmla="*/ 718 w 718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8" h="7">
                    <a:moveTo>
                      <a:pt x="718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16" y="0"/>
                    </a:lnTo>
                    <a:lnTo>
                      <a:pt x="717" y="4"/>
                    </a:lnTo>
                    <a:lnTo>
                      <a:pt x="718" y="7"/>
                    </a:lnTo>
                    <a:close/>
                  </a:path>
                </a:pathLst>
              </a:custGeom>
              <a:solidFill>
                <a:srgbClr val="D2BE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5" name="Freeform 103"/>
              <p:cNvSpPr>
                <a:spLocks/>
              </p:cNvSpPr>
              <p:nvPr/>
            </p:nvSpPr>
            <p:spPr bwMode="auto">
              <a:xfrm>
                <a:off x="1141" y="1959"/>
                <a:ext cx="713" cy="8"/>
              </a:xfrm>
              <a:custGeom>
                <a:avLst/>
                <a:gdLst>
                  <a:gd name="T0" fmla="*/ 713 w 713"/>
                  <a:gd name="T1" fmla="*/ 8 h 8"/>
                  <a:gd name="T2" fmla="*/ 0 w 713"/>
                  <a:gd name="T3" fmla="*/ 8 h 8"/>
                  <a:gd name="T4" fmla="*/ 2 w 713"/>
                  <a:gd name="T5" fmla="*/ 6 h 8"/>
                  <a:gd name="T6" fmla="*/ 3 w 713"/>
                  <a:gd name="T7" fmla="*/ 5 h 8"/>
                  <a:gd name="T8" fmla="*/ 6 w 713"/>
                  <a:gd name="T9" fmla="*/ 2 h 8"/>
                  <a:gd name="T10" fmla="*/ 9 w 713"/>
                  <a:gd name="T11" fmla="*/ 0 h 8"/>
                  <a:gd name="T12" fmla="*/ 711 w 713"/>
                  <a:gd name="T13" fmla="*/ 0 h 8"/>
                  <a:gd name="T14" fmla="*/ 712 w 713"/>
                  <a:gd name="T15" fmla="*/ 4 h 8"/>
                  <a:gd name="T16" fmla="*/ 713 w 713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3" h="8">
                    <a:moveTo>
                      <a:pt x="713" y="8"/>
                    </a:moveTo>
                    <a:lnTo>
                      <a:pt x="0" y="8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9" y="0"/>
                    </a:lnTo>
                    <a:lnTo>
                      <a:pt x="711" y="0"/>
                    </a:lnTo>
                    <a:lnTo>
                      <a:pt x="712" y="4"/>
                    </a:lnTo>
                    <a:lnTo>
                      <a:pt x="713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6" name="Freeform 104"/>
              <p:cNvSpPr>
                <a:spLocks/>
              </p:cNvSpPr>
              <p:nvPr/>
            </p:nvSpPr>
            <p:spPr bwMode="auto">
              <a:xfrm>
                <a:off x="1145" y="1955"/>
                <a:ext cx="708" cy="8"/>
              </a:xfrm>
              <a:custGeom>
                <a:avLst/>
                <a:gdLst>
                  <a:gd name="T0" fmla="*/ 708 w 708"/>
                  <a:gd name="T1" fmla="*/ 8 h 8"/>
                  <a:gd name="T2" fmla="*/ 0 w 708"/>
                  <a:gd name="T3" fmla="*/ 8 h 8"/>
                  <a:gd name="T4" fmla="*/ 5 w 708"/>
                  <a:gd name="T5" fmla="*/ 4 h 8"/>
                  <a:gd name="T6" fmla="*/ 9 w 708"/>
                  <a:gd name="T7" fmla="*/ 0 h 8"/>
                  <a:gd name="T8" fmla="*/ 707 w 708"/>
                  <a:gd name="T9" fmla="*/ 0 h 8"/>
                  <a:gd name="T10" fmla="*/ 707 w 708"/>
                  <a:gd name="T11" fmla="*/ 4 h 8"/>
                  <a:gd name="T12" fmla="*/ 708 w 70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8" h="8">
                    <a:moveTo>
                      <a:pt x="708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707" y="0"/>
                    </a:lnTo>
                    <a:lnTo>
                      <a:pt x="707" y="4"/>
                    </a:lnTo>
                    <a:lnTo>
                      <a:pt x="708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7" name="Freeform 105"/>
              <p:cNvSpPr>
                <a:spLocks/>
              </p:cNvSpPr>
              <p:nvPr/>
            </p:nvSpPr>
            <p:spPr bwMode="auto">
              <a:xfrm>
                <a:off x="1150" y="1951"/>
                <a:ext cx="702" cy="8"/>
              </a:xfrm>
              <a:custGeom>
                <a:avLst/>
                <a:gdLst>
                  <a:gd name="T0" fmla="*/ 702 w 702"/>
                  <a:gd name="T1" fmla="*/ 8 h 8"/>
                  <a:gd name="T2" fmla="*/ 0 w 702"/>
                  <a:gd name="T3" fmla="*/ 8 h 8"/>
                  <a:gd name="T4" fmla="*/ 4 w 702"/>
                  <a:gd name="T5" fmla="*/ 4 h 8"/>
                  <a:gd name="T6" fmla="*/ 7 w 702"/>
                  <a:gd name="T7" fmla="*/ 0 h 8"/>
                  <a:gd name="T8" fmla="*/ 701 w 702"/>
                  <a:gd name="T9" fmla="*/ 0 h 8"/>
                  <a:gd name="T10" fmla="*/ 702 w 702"/>
                  <a:gd name="T11" fmla="*/ 3 h 8"/>
                  <a:gd name="T12" fmla="*/ 702 w 702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2" h="8">
                    <a:moveTo>
                      <a:pt x="70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701" y="0"/>
                    </a:lnTo>
                    <a:lnTo>
                      <a:pt x="702" y="3"/>
                    </a:lnTo>
                    <a:lnTo>
                      <a:pt x="702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8" name="Freeform 106"/>
              <p:cNvSpPr>
                <a:spLocks/>
              </p:cNvSpPr>
              <p:nvPr/>
            </p:nvSpPr>
            <p:spPr bwMode="auto">
              <a:xfrm>
                <a:off x="1154" y="1947"/>
                <a:ext cx="698" cy="8"/>
              </a:xfrm>
              <a:custGeom>
                <a:avLst/>
                <a:gdLst>
                  <a:gd name="T0" fmla="*/ 698 w 698"/>
                  <a:gd name="T1" fmla="*/ 8 h 8"/>
                  <a:gd name="T2" fmla="*/ 0 w 698"/>
                  <a:gd name="T3" fmla="*/ 8 h 8"/>
                  <a:gd name="T4" fmla="*/ 3 w 698"/>
                  <a:gd name="T5" fmla="*/ 4 h 8"/>
                  <a:gd name="T6" fmla="*/ 7 w 698"/>
                  <a:gd name="T7" fmla="*/ 0 h 8"/>
                  <a:gd name="T8" fmla="*/ 697 w 698"/>
                  <a:gd name="T9" fmla="*/ 0 h 8"/>
                  <a:gd name="T10" fmla="*/ 697 w 698"/>
                  <a:gd name="T11" fmla="*/ 4 h 8"/>
                  <a:gd name="T12" fmla="*/ 698 w 69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8" h="8">
                    <a:moveTo>
                      <a:pt x="698" y="8"/>
                    </a:moveTo>
                    <a:lnTo>
                      <a:pt x="0" y="8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97" y="0"/>
                    </a:lnTo>
                    <a:lnTo>
                      <a:pt x="697" y="4"/>
                    </a:lnTo>
                    <a:lnTo>
                      <a:pt x="698" y="8"/>
                    </a:lnTo>
                    <a:close/>
                  </a:path>
                </a:pathLst>
              </a:custGeom>
              <a:solidFill>
                <a:srgbClr val="D2BE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19" name="Freeform 107"/>
              <p:cNvSpPr>
                <a:spLocks/>
              </p:cNvSpPr>
              <p:nvPr/>
            </p:nvSpPr>
            <p:spPr bwMode="auto">
              <a:xfrm>
                <a:off x="1157" y="1943"/>
                <a:ext cx="694" cy="8"/>
              </a:xfrm>
              <a:custGeom>
                <a:avLst/>
                <a:gdLst>
                  <a:gd name="T0" fmla="*/ 694 w 694"/>
                  <a:gd name="T1" fmla="*/ 8 h 8"/>
                  <a:gd name="T2" fmla="*/ 0 w 694"/>
                  <a:gd name="T3" fmla="*/ 8 h 8"/>
                  <a:gd name="T4" fmla="*/ 4 w 694"/>
                  <a:gd name="T5" fmla="*/ 4 h 8"/>
                  <a:gd name="T6" fmla="*/ 8 w 694"/>
                  <a:gd name="T7" fmla="*/ 0 h 8"/>
                  <a:gd name="T8" fmla="*/ 693 w 694"/>
                  <a:gd name="T9" fmla="*/ 0 h 8"/>
                  <a:gd name="T10" fmla="*/ 694 w 694"/>
                  <a:gd name="T11" fmla="*/ 4 h 8"/>
                  <a:gd name="T12" fmla="*/ 694 w 69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4" h="8">
                    <a:moveTo>
                      <a:pt x="694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93" y="0"/>
                    </a:lnTo>
                    <a:lnTo>
                      <a:pt x="694" y="4"/>
                    </a:lnTo>
                    <a:lnTo>
                      <a:pt x="694" y="8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0" name="Freeform 108"/>
              <p:cNvSpPr>
                <a:spLocks/>
              </p:cNvSpPr>
              <p:nvPr/>
            </p:nvSpPr>
            <p:spPr bwMode="auto">
              <a:xfrm>
                <a:off x="1161" y="1939"/>
                <a:ext cx="690" cy="8"/>
              </a:xfrm>
              <a:custGeom>
                <a:avLst/>
                <a:gdLst>
                  <a:gd name="T0" fmla="*/ 690 w 690"/>
                  <a:gd name="T1" fmla="*/ 8 h 8"/>
                  <a:gd name="T2" fmla="*/ 0 w 690"/>
                  <a:gd name="T3" fmla="*/ 8 h 8"/>
                  <a:gd name="T4" fmla="*/ 4 w 690"/>
                  <a:gd name="T5" fmla="*/ 4 h 8"/>
                  <a:gd name="T6" fmla="*/ 8 w 690"/>
                  <a:gd name="T7" fmla="*/ 0 h 8"/>
                  <a:gd name="T8" fmla="*/ 688 w 690"/>
                  <a:gd name="T9" fmla="*/ 0 h 8"/>
                  <a:gd name="T10" fmla="*/ 689 w 690"/>
                  <a:gd name="T11" fmla="*/ 4 h 8"/>
                  <a:gd name="T12" fmla="*/ 690 w 69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0" h="8">
                    <a:moveTo>
                      <a:pt x="69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88" y="0"/>
                    </a:lnTo>
                    <a:lnTo>
                      <a:pt x="689" y="4"/>
                    </a:lnTo>
                    <a:lnTo>
                      <a:pt x="690" y="8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1" name="Freeform 109"/>
              <p:cNvSpPr>
                <a:spLocks/>
              </p:cNvSpPr>
              <p:nvPr/>
            </p:nvSpPr>
            <p:spPr bwMode="auto">
              <a:xfrm>
                <a:off x="1165" y="1936"/>
                <a:ext cx="685" cy="7"/>
              </a:xfrm>
              <a:custGeom>
                <a:avLst/>
                <a:gdLst>
                  <a:gd name="T0" fmla="*/ 685 w 685"/>
                  <a:gd name="T1" fmla="*/ 7 h 7"/>
                  <a:gd name="T2" fmla="*/ 0 w 685"/>
                  <a:gd name="T3" fmla="*/ 7 h 7"/>
                  <a:gd name="T4" fmla="*/ 4 w 685"/>
                  <a:gd name="T5" fmla="*/ 3 h 7"/>
                  <a:gd name="T6" fmla="*/ 7 w 685"/>
                  <a:gd name="T7" fmla="*/ 0 h 7"/>
                  <a:gd name="T8" fmla="*/ 683 w 685"/>
                  <a:gd name="T9" fmla="*/ 0 h 7"/>
                  <a:gd name="T10" fmla="*/ 684 w 685"/>
                  <a:gd name="T11" fmla="*/ 3 h 7"/>
                  <a:gd name="T12" fmla="*/ 685 w 685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5" h="7">
                    <a:moveTo>
                      <a:pt x="685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683" y="0"/>
                    </a:lnTo>
                    <a:lnTo>
                      <a:pt x="684" y="3"/>
                    </a:lnTo>
                    <a:lnTo>
                      <a:pt x="685" y="7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2" name="Freeform 110"/>
              <p:cNvSpPr>
                <a:spLocks/>
              </p:cNvSpPr>
              <p:nvPr/>
            </p:nvSpPr>
            <p:spPr bwMode="auto">
              <a:xfrm>
                <a:off x="1169" y="1932"/>
                <a:ext cx="680" cy="7"/>
              </a:xfrm>
              <a:custGeom>
                <a:avLst/>
                <a:gdLst>
                  <a:gd name="T0" fmla="*/ 680 w 680"/>
                  <a:gd name="T1" fmla="*/ 7 h 7"/>
                  <a:gd name="T2" fmla="*/ 0 w 680"/>
                  <a:gd name="T3" fmla="*/ 7 h 7"/>
                  <a:gd name="T4" fmla="*/ 3 w 680"/>
                  <a:gd name="T5" fmla="*/ 4 h 7"/>
                  <a:gd name="T6" fmla="*/ 7 w 680"/>
                  <a:gd name="T7" fmla="*/ 0 h 7"/>
                  <a:gd name="T8" fmla="*/ 677 w 680"/>
                  <a:gd name="T9" fmla="*/ 0 h 7"/>
                  <a:gd name="T10" fmla="*/ 679 w 680"/>
                  <a:gd name="T11" fmla="*/ 4 h 7"/>
                  <a:gd name="T12" fmla="*/ 680 w 68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0" h="7">
                    <a:moveTo>
                      <a:pt x="680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77" y="0"/>
                    </a:lnTo>
                    <a:lnTo>
                      <a:pt x="679" y="4"/>
                    </a:lnTo>
                    <a:lnTo>
                      <a:pt x="680" y="7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3" name="Freeform 111"/>
              <p:cNvSpPr>
                <a:spLocks/>
              </p:cNvSpPr>
              <p:nvPr/>
            </p:nvSpPr>
            <p:spPr bwMode="auto">
              <a:xfrm>
                <a:off x="1172" y="1928"/>
                <a:ext cx="676" cy="8"/>
              </a:xfrm>
              <a:custGeom>
                <a:avLst/>
                <a:gdLst>
                  <a:gd name="T0" fmla="*/ 676 w 676"/>
                  <a:gd name="T1" fmla="*/ 8 h 8"/>
                  <a:gd name="T2" fmla="*/ 0 w 676"/>
                  <a:gd name="T3" fmla="*/ 8 h 8"/>
                  <a:gd name="T4" fmla="*/ 4 w 676"/>
                  <a:gd name="T5" fmla="*/ 4 h 8"/>
                  <a:gd name="T6" fmla="*/ 8 w 676"/>
                  <a:gd name="T7" fmla="*/ 0 h 8"/>
                  <a:gd name="T8" fmla="*/ 673 w 676"/>
                  <a:gd name="T9" fmla="*/ 0 h 8"/>
                  <a:gd name="T10" fmla="*/ 674 w 676"/>
                  <a:gd name="T11" fmla="*/ 4 h 8"/>
                  <a:gd name="T12" fmla="*/ 676 w 67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6" h="8">
                    <a:moveTo>
                      <a:pt x="676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73" y="0"/>
                    </a:lnTo>
                    <a:lnTo>
                      <a:pt x="674" y="4"/>
                    </a:lnTo>
                    <a:lnTo>
                      <a:pt x="676" y="8"/>
                    </a:lnTo>
                    <a:close/>
                  </a:path>
                </a:pathLst>
              </a:custGeom>
              <a:solidFill>
                <a:srgbClr val="D2B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4" name="Freeform 112"/>
              <p:cNvSpPr>
                <a:spLocks/>
              </p:cNvSpPr>
              <p:nvPr/>
            </p:nvSpPr>
            <p:spPr bwMode="auto">
              <a:xfrm>
                <a:off x="1176" y="1924"/>
                <a:ext cx="670" cy="8"/>
              </a:xfrm>
              <a:custGeom>
                <a:avLst/>
                <a:gdLst>
                  <a:gd name="T0" fmla="*/ 670 w 670"/>
                  <a:gd name="T1" fmla="*/ 8 h 8"/>
                  <a:gd name="T2" fmla="*/ 0 w 670"/>
                  <a:gd name="T3" fmla="*/ 8 h 8"/>
                  <a:gd name="T4" fmla="*/ 4 w 670"/>
                  <a:gd name="T5" fmla="*/ 4 h 8"/>
                  <a:gd name="T6" fmla="*/ 9 w 670"/>
                  <a:gd name="T7" fmla="*/ 0 h 8"/>
                  <a:gd name="T8" fmla="*/ 668 w 670"/>
                  <a:gd name="T9" fmla="*/ 0 h 8"/>
                  <a:gd name="T10" fmla="*/ 669 w 670"/>
                  <a:gd name="T11" fmla="*/ 4 h 8"/>
                  <a:gd name="T12" fmla="*/ 670 w 67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8">
                    <a:moveTo>
                      <a:pt x="67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668" y="0"/>
                    </a:lnTo>
                    <a:lnTo>
                      <a:pt x="669" y="4"/>
                    </a:lnTo>
                    <a:lnTo>
                      <a:pt x="670" y="8"/>
                    </a:lnTo>
                    <a:close/>
                  </a:path>
                </a:pathLst>
              </a:custGeom>
              <a:solidFill>
                <a:srgbClr val="D2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5" name="Freeform 113"/>
              <p:cNvSpPr>
                <a:spLocks/>
              </p:cNvSpPr>
              <p:nvPr/>
            </p:nvSpPr>
            <p:spPr bwMode="auto">
              <a:xfrm>
                <a:off x="1180" y="1920"/>
                <a:ext cx="665" cy="8"/>
              </a:xfrm>
              <a:custGeom>
                <a:avLst/>
                <a:gdLst>
                  <a:gd name="T0" fmla="*/ 665 w 665"/>
                  <a:gd name="T1" fmla="*/ 8 h 8"/>
                  <a:gd name="T2" fmla="*/ 0 w 665"/>
                  <a:gd name="T3" fmla="*/ 8 h 8"/>
                  <a:gd name="T4" fmla="*/ 5 w 665"/>
                  <a:gd name="T5" fmla="*/ 4 h 8"/>
                  <a:gd name="T6" fmla="*/ 8 w 665"/>
                  <a:gd name="T7" fmla="*/ 0 h 8"/>
                  <a:gd name="T8" fmla="*/ 663 w 665"/>
                  <a:gd name="T9" fmla="*/ 0 h 8"/>
                  <a:gd name="T10" fmla="*/ 664 w 665"/>
                  <a:gd name="T11" fmla="*/ 4 h 8"/>
                  <a:gd name="T12" fmla="*/ 665 w 66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5" h="8">
                    <a:moveTo>
                      <a:pt x="66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8" y="0"/>
                    </a:lnTo>
                    <a:lnTo>
                      <a:pt x="663" y="0"/>
                    </a:lnTo>
                    <a:lnTo>
                      <a:pt x="664" y="4"/>
                    </a:lnTo>
                    <a:lnTo>
                      <a:pt x="665" y="8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6" name="Freeform 114"/>
              <p:cNvSpPr>
                <a:spLocks/>
              </p:cNvSpPr>
              <p:nvPr/>
            </p:nvSpPr>
            <p:spPr bwMode="auto">
              <a:xfrm>
                <a:off x="1185" y="1917"/>
                <a:ext cx="659" cy="7"/>
              </a:xfrm>
              <a:custGeom>
                <a:avLst/>
                <a:gdLst>
                  <a:gd name="T0" fmla="*/ 659 w 659"/>
                  <a:gd name="T1" fmla="*/ 7 h 7"/>
                  <a:gd name="T2" fmla="*/ 0 w 659"/>
                  <a:gd name="T3" fmla="*/ 7 h 7"/>
                  <a:gd name="T4" fmla="*/ 3 w 659"/>
                  <a:gd name="T5" fmla="*/ 3 h 7"/>
                  <a:gd name="T6" fmla="*/ 7 w 659"/>
                  <a:gd name="T7" fmla="*/ 0 h 7"/>
                  <a:gd name="T8" fmla="*/ 656 w 659"/>
                  <a:gd name="T9" fmla="*/ 0 h 7"/>
                  <a:gd name="T10" fmla="*/ 658 w 659"/>
                  <a:gd name="T11" fmla="*/ 3 h 7"/>
                  <a:gd name="T12" fmla="*/ 659 w 65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9" h="7">
                    <a:moveTo>
                      <a:pt x="659" y="7"/>
                    </a:moveTo>
                    <a:lnTo>
                      <a:pt x="0" y="7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656" y="0"/>
                    </a:lnTo>
                    <a:lnTo>
                      <a:pt x="658" y="3"/>
                    </a:lnTo>
                    <a:lnTo>
                      <a:pt x="659" y="7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7" name="Freeform 115"/>
              <p:cNvSpPr>
                <a:spLocks/>
              </p:cNvSpPr>
              <p:nvPr/>
            </p:nvSpPr>
            <p:spPr bwMode="auto">
              <a:xfrm>
                <a:off x="1188" y="1912"/>
                <a:ext cx="655" cy="8"/>
              </a:xfrm>
              <a:custGeom>
                <a:avLst/>
                <a:gdLst>
                  <a:gd name="T0" fmla="*/ 655 w 655"/>
                  <a:gd name="T1" fmla="*/ 8 h 8"/>
                  <a:gd name="T2" fmla="*/ 0 w 655"/>
                  <a:gd name="T3" fmla="*/ 8 h 8"/>
                  <a:gd name="T4" fmla="*/ 4 w 655"/>
                  <a:gd name="T5" fmla="*/ 5 h 8"/>
                  <a:gd name="T6" fmla="*/ 8 w 655"/>
                  <a:gd name="T7" fmla="*/ 0 h 8"/>
                  <a:gd name="T8" fmla="*/ 652 w 655"/>
                  <a:gd name="T9" fmla="*/ 0 h 8"/>
                  <a:gd name="T10" fmla="*/ 653 w 655"/>
                  <a:gd name="T11" fmla="*/ 5 h 8"/>
                  <a:gd name="T12" fmla="*/ 655 w 65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">
                    <a:moveTo>
                      <a:pt x="655" y="8"/>
                    </a:moveTo>
                    <a:lnTo>
                      <a:pt x="0" y="8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652" y="0"/>
                    </a:lnTo>
                    <a:lnTo>
                      <a:pt x="653" y="5"/>
                    </a:lnTo>
                    <a:lnTo>
                      <a:pt x="655" y="8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8" name="Freeform 116"/>
              <p:cNvSpPr>
                <a:spLocks/>
              </p:cNvSpPr>
              <p:nvPr/>
            </p:nvSpPr>
            <p:spPr bwMode="auto">
              <a:xfrm>
                <a:off x="1192" y="1908"/>
                <a:ext cx="649" cy="9"/>
              </a:xfrm>
              <a:custGeom>
                <a:avLst/>
                <a:gdLst>
                  <a:gd name="T0" fmla="*/ 649 w 649"/>
                  <a:gd name="T1" fmla="*/ 9 h 9"/>
                  <a:gd name="T2" fmla="*/ 0 w 649"/>
                  <a:gd name="T3" fmla="*/ 9 h 9"/>
                  <a:gd name="T4" fmla="*/ 4 w 649"/>
                  <a:gd name="T5" fmla="*/ 4 h 9"/>
                  <a:gd name="T6" fmla="*/ 8 w 649"/>
                  <a:gd name="T7" fmla="*/ 0 h 9"/>
                  <a:gd name="T8" fmla="*/ 647 w 649"/>
                  <a:gd name="T9" fmla="*/ 0 h 9"/>
                  <a:gd name="T10" fmla="*/ 648 w 649"/>
                  <a:gd name="T11" fmla="*/ 4 h 9"/>
                  <a:gd name="T12" fmla="*/ 649 w 64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9" h="9">
                    <a:moveTo>
                      <a:pt x="649" y="9"/>
                    </a:moveTo>
                    <a:lnTo>
                      <a:pt x="0" y="9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47" y="0"/>
                    </a:lnTo>
                    <a:lnTo>
                      <a:pt x="648" y="4"/>
                    </a:lnTo>
                    <a:lnTo>
                      <a:pt x="649" y="9"/>
                    </a:lnTo>
                    <a:close/>
                  </a:path>
                </a:pathLst>
              </a:custGeom>
              <a:solidFill>
                <a:srgbClr val="D3BD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29" name="Freeform 117"/>
              <p:cNvSpPr>
                <a:spLocks/>
              </p:cNvSpPr>
              <p:nvPr/>
            </p:nvSpPr>
            <p:spPr bwMode="auto">
              <a:xfrm>
                <a:off x="1196" y="1904"/>
                <a:ext cx="644" cy="8"/>
              </a:xfrm>
              <a:custGeom>
                <a:avLst/>
                <a:gdLst>
                  <a:gd name="T0" fmla="*/ 644 w 644"/>
                  <a:gd name="T1" fmla="*/ 8 h 8"/>
                  <a:gd name="T2" fmla="*/ 0 w 644"/>
                  <a:gd name="T3" fmla="*/ 8 h 8"/>
                  <a:gd name="T4" fmla="*/ 4 w 644"/>
                  <a:gd name="T5" fmla="*/ 4 h 8"/>
                  <a:gd name="T6" fmla="*/ 8 w 644"/>
                  <a:gd name="T7" fmla="*/ 0 h 8"/>
                  <a:gd name="T8" fmla="*/ 641 w 644"/>
                  <a:gd name="T9" fmla="*/ 0 h 8"/>
                  <a:gd name="T10" fmla="*/ 643 w 644"/>
                  <a:gd name="T11" fmla="*/ 4 h 8"/>
                  <a:gd name="T12" fmla="*/ 644 w 64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4" h="8">
                    <a:moveTo>
                      <a:pt x="644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41" y="0"/>
                    </a:lnTo>
                    <a:lnTo>
                      <a:pt x="643" y="4"/>
                    </a:lnTo>
                    <a:lnTo>
                      <a:pt x="644" y="8"/>
                    </a:lnTo>
                    <a:close/>
                  </a:path>
                </a:pathLst>
              </a:custGeom>
              <a:solidFill>
                <a:srgbClr val="D3B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0" name="Freeform 118"/>
              <p:cNvSpPr>
                <a:spLocks/>
              </p:cNvSpPr>
              <p:nvPr/>
            </p:nvSpPr>
            <p:spPr bwMode="auto">
              <a:xfrm>
                <a:off x="1200" y="1901"/>
                <a:ext cx="639" cy="7"/>
              </a:xfrm>
              <a:custGeom>
                <a:avLst/>
                <a:gdLst>
                  <a:gd name="T0" fmla="*/ 639 w 639"/>
                  <a:gd name="T1" fmla="*/ 7 h 7"/>
                  <a:gd name="T2" fmla="*/ 0 w 639"/>
                  <a:gd name="T3" fmla="*/ 7 h 7"/>
                  <a:gd name="T4" fmla="*/ 4 w 639"/>
                  <a:gd name="T5" fmla="*/ 3 h 7"/>
                  <a:gd name="T6" fmla="*/ 7 w 639"/>
                  <a:gd name="T7" fmla="*/ 0 h 7"/>
                  <a:gd name="T8" fmla="*/ 635 w 639"/>
                  <a:gd name="T9" fmla="*/ 0 h 7"/>
                  <a:gd name="T10" fmla="*/ 637 w 639"/>
                  <a:gd name="T11" fmla="*/ 3 h 7"/>
                  <a:gd name="T12" fmla="*/ 639 w 63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9" h="7">
                    <a:moveTo>
                      <a:pt x="639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635" y="0"/>
                    </a:lnTo>
                    <a:lnTo>
                      <a:pt x="637" y="3"/>
                    </a:lnTo>
                    <a:lnTo>
                      <a:pt x="639" y="7"/>
                    </a:lnTo>
                    <a:close/>
                  </a:path>
                </a:pathLst>
              </a:custGeom>
              <a:solidFill>
                <a:srgbClr val="D3B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1" name="Freeform 119"/>
              <p:cNvSpPr>
                <a:spLocks/>
              </p:cNvSpPr>
              <p:nvPr/>
            </p:nvSpPr>
            <p:spPr bwMode="auto">
              <a:xfrm>
                <a:off x="1204" y="1897"/>
                <a:ext cx="633" cy="7"/>
              </a:xfrm>
              <a:custGeom>
                <a:avLst/>
                <a:gdLst>
                  <a:gd name="T0" fmla="*/ 633 w 633"/>
                  <a:gd name="T1" fmla="*/ 7 h 7"/>
                  <a:gd name="T2" fmla="*/ 0 w 633"/>
                  <a:gd name="T3" fmla="*/ 7 h 7"/>
                  <a:gd name="T4" fmla="*/ 3 w 633"/>
                  <a:gd name="T5" fmla="*/ 4 h 7"/>
                  <a:gd name="T6" fmla="*/ 7 w 633"/>
                  <a:gd name="T7" fmla="*/ 0 h 7"/>
                  <a:gd name="T8" fmla="*/ 630 w 633"/>
                  <a:gd name="T9" fmla="*/ 0 h 7"/>
                  <a:gd name="T10" fmla="*/ 631 w 633"/>
                  <a:gd name="T11" fmla="*/ 4 h 7"/>
                  <a:gd name="T12" fmla="*/ 633 w 633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3" h="7">
                    <a:moveTo>
                      <a:pt x="633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30" y="0"/>
                    </a:lnTo>
                    <a:lnTo>
                      <a:pt x="631" y="4"/>
                    </a:lnTo>
                    <a:lnTo>
                      <a:pt x="633" y="7"/>
                    </a:lnTo>
                    <a:close/>
                  </a:path>
                </a:pathLst>
              </a:custGeom>
              <a:solidFill>
                <a:srgbClr val="D3B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2" name="Freeform 120"/>
              <p:cNvSpPr>
                <a:spLocks/>
              </p:cNvSpPr>
              <p:nvPr/>
            </p:nvSpPr>
            <p:spPr bwMode="auto">
              <a:xfrm>
                <a:off x="1207" y="1893"/>
                <a:ext cx="628" cy="8"/>
              </a:xfrm>
              <a:custGeom>
                <a:avLst/>
                <a:gdLst>
                  <a:gd name="T0" fmla="*/ 628 w 628"/>
                  <a:gd name="T1" fmla="*/ 8 h 8"/>
                  <a:gd name="T2" fmla="*/ 0 w 628"/>
                  <a:gd name="T3" fmla="*/ 8 h 8"/>
                  <a:gd name="T4" fmla="*/ 4 w 628"/>
                  <a:gd name="T5" fmla="*/ 4 h 8"/>
                  <a:gd name="T6" fmla="*/ 9 w 628"/>
                  <a:gd name="T7" fmla="*/ 0 h 8"/>
                  <a:gd name="T8" fmla="*/ 625 w 628"/>
                  <a:gd name="T9" fmla="*/ 0 h 8"/>
                  <a:gd name="T10" fmla="*/ 627 w 628"/>
                  <a:gd name="T11" fmla="*/ 4 h 8"/>
                  <a:gd name="T12" fmla="*/ 628 w 62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8" h="8">
                    <a:moveTo>
                      <a:pt x="628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625" y="0"/>
                    </a:lnTo>
                    <a:lnTo>
                      <a:pt x="627" y="4"/>
                    </a:lnTo>
                    <a:lnTo>
                      <a:pt x="628" y="8"/>
                    </a:lnTo>
                    <a:close/>
                  </a:path>
                </a:pathLst>
              </a:custGeom>
              <a:solidFill>
                <a:srgbClr val="D3BC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3" name="Freeform 121"/>
              <p:cNvSpPr>
                <a:spLocks/>
              </p:cNvSpPr>
              <p:nvPr/>
            </p:nvSpPr>
            <p:spPr bwMode="auto">
              <a:xfrm>
                <a:off x="1211" y="1889"/>
                <a:ext cx="623" cy="8"/>
              </a:xfrm>
              <a:custGeom>
                <a:avLst/>
                <a:gdLst>
                  <a:gd name="T0" fmla="*/ 623 w 623"/>
                  <a:gd name="T1" fmla="*/ 8 h 8"/>
                  <a:gd name="T2" fmla="*/ 0 w 623"/>
                  <a:gd name="T3" fmla="*/ 8 h 8"/>
                  <a:gd name="T4" fmla="*/ 5 w 623"/>
                  <a:gd name="T5" fmla="*/ 4 h 8"/>
                  <a:gd name="T6" fmla="*/ 9 w 623"/>
                  <a:gd name="T7" fmla="*/ 0 h 8"/>
                  <a:gd name="T8" fmla="*/ 619 w 623"/>
                  <a:gd name="T9" fmla="*/ 0 h 8"/>
                  <a:gd name="T10" fmla="*/ 620 w 623"/>
                  <a:gd name="T11" fmla="*/ 1 h 8"/>
                  <a:gd name="T12" fmla="*/ 620 w 623"/>
                  <a:gd name="T13" fmla="*/ 2 h 8"/>
                  <a:gd name="T14" fmla="*/ 622 w 623"/>
                  <a:gd name="T15" fmla="*/ 5 h 8"/>
                  <a:gd name="T16" fmla="*/ 623 w 623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3" h="8">
                    <a:moveTo>
                      <a:pt x="623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619" y="0"/>
                    </a:lnTo>
                    <a:lnTo>
                      <a:pt x="620" y="1"/>
                    </a:lnTo>
                    <a:lnTo>
                      <a:pt x="620" y="2"/>
                    </a:lnTo>
                    <a:lnTo>
                      <a:pt x="622" y="5"/>
                    </a:lnTo>
                    <a:lnTo>
                      <a:pt x="623" y="8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4" name="Freeform 122"/>
              <p:cNvSpPr>
                <a:spLocks/>
              </p:cNvSpPr>
              <p:nvPr/>
            </p:nvSpPr>
            <p:spPr bwMode="auto">
              <a:xfrm>
                <a:off x="1216" y="1886"/>
                <a:ext cx="616" cy="7"/>
              </a:xfrm>
              <a:custGeom>
                <a:avLst/>
                <a:gdLst>
                  <a:gd name="T0" fmla="*/ 616 w 616"/>
                  <a:gd name="T1" fmla="*/ 7 h 7"/>
                  <a:gd name="T2" fmla="*/ 0 w 616"/>
                  <a:gd name="T3" fmla="*/ 7 h 7"/>
                  <a:gd name="T4" fmla="*/ 4 w 616"/>
                  <a:gd name="T5" fmla="*/ 3 h 7"/>
                  <a:gd name="T6" fmla="*/ 7 w 616"/>
                  <a:gd name="T7" fmla="*/ 0 h 7"/>
                  <a:gd name="T8" fmla="*/ 612 w 616"/>
                  <a:gd name="T9" fmla="*/ 0 h 7"/>
                  <a:gd name="T10" fmla="*/ 614 w 616"/>
                  <a:gd name="T11" fmla="*/ 2 h 7"/>
                  <a:gd name="T12" fmla="*/ 615 w 616"/>
                  <a:gd name="T13" fmla="*/ 5 h 7"/>
                  <a:gd name="T14" fmla="*/ 616 w 616"/>
                  <a:gd name="T15" fmla="*/ 6 h 7"/>
                  <a:gd name="T16" fmla="*/ 616 w 616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6" h="7">
                    <a:moveTo>
                      <a:pt x="616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612" y="0"/>
                    </a:lnTo>
                    <a:lnTo>
                      <a:pt x="614" y="2"/>
                    </a:lnTo>
                    <a:lnTo>
                      <a:pt x="615" y="5"/>
                    </a:lnTo>
                    <a:lnTo>
                      <a:pt x="616" y="6"/>
                    </a:lnTo>
                    <a:lnTo>
                      <a:pt x="616" y="7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5" name="Freeform 123"/>
              <p:cNvSpPr>
                <a:spLocks/>
              </p:cNvSpPr>
              <p:nvPr/>
            </p:nvSpPr>
            <p:spPr bwMode="auto">
              <a:xfrm>
                <a:off x="1220" y="1882"/>
                <a:ext cx="610" cy="7"/>
              </a:xfrm>
              <a:custGeom>
                <a:avLst/>
                <a:gdLst>
                  <a:gd name="T0" fmla="*/ 610 w 610"/>
                  <a:gd name="T1" fmla="*/ 7 h 7"/>
                  <a:gd name="T2" fmla="*/ 0 w 610"/>
                  <a:gd name="T3" fmla="*/ 7 h 7"/>
                  <a:gd name="T4" fmla="*/ 3 w 610"/>
                  <a:gd name="T5" fmla="*/ 4 h 7"/>
                  <a:gd name="T6" fmla="*/ 7 w 610"/>
                  <a:gd name="T7" fmla="*/ 0 h 7"/>
                  <a:gd name="T8" fmla="*/ 607 w 610"/>
                  <a:gd name="T9" fmla="*/ 0 h 7"/>
                  <a:gd name="T10" fmla="*/ 608 w 610"/>
                  <a:gd name="T11" fmla="*/ 4 h 7"/>
                  <a:gd name="T12" fmla="*/ 610 w 61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0" h="7">
                    <a:moveTo>
                      <a:pt x="610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7" y="0"/>
                    </a:lnTo>
                    <a:lnTo>
                      <a:pt x="607" y="0"/>
                    </a:lnTo>
                    <a:lnTo>
                      <a:pt x="608" y="4"/>
                    </a:lnTo>
                    <a:lnTo>
                      <a:pt x="610" y="7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6" name="Freeform 124"/>
              <p:cNvSpPr>
                <a:spLocks/>
              </p:cNvSpPr>
              <p:nvPr/>
            </p:nvSpPr>
            <p:spPr bwMode="auto">
              <a:xfrm>
                <a:off x="1223" y="1878"/>
                <a:ext cx="605" cy="8"/>
              </a:xfrm>
              <a:custGeom>
                <a:avLst/>
                <a:gdLst>
                  <a:gd name="T0" fmla="*/ 605 w 605"/>
                  <a:gd name="T1" fmla="*/ 8 h 8"/>
                  <a:gd name="T2" fmla="*/ 0 w 605"/>
                  <a:gd name="T3" fmla="*/ 8 h 8"/>
                  <a:gd name="T4" fmla="*/ 4 w 605"/>
                  <a:gd name="T5" fmla="*/ 4 h 8"/>
                  <a:gd name="T6" fmla="*/ 8 w 605"/>
                  <a:gd name="T7" fmla="*/ 0 h 8"/>
                  <a:gd name="T8" fmla="*/ 602 w 605"/>
                  <a:gd name="T9" fmla="*/ 0 h 8"/>
                  <a:gd name="T10" fmla="*/ 604 w 605"/>
                  <a:gd name="T11" fmla="*/ 4 h 8"/>
                  <a:gd name="T12" fmla="*/ 605 w 60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5" h="8">
                    <a:moveTo>
                      <a:pt x="605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602" y="0"/>
                    </a:lnTo>
                    <a:lnTo>
                      <a:pt x="604" y="4"/>
                    </a:lnTo>
                    <a:lnTo>
                      <a:pt x="605" y="8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7" name="Freeform 125"/>
              <p:cNvSpPr>
                <a:spLocks/>
              </p:cNvSpPr>
              <p:nvPr/>
            </p:nvSpPr>
            <p:spPr bwMode="auto">
              <a:xfrm>
                <a:off x="1227" y="1873"/>
                <a:ext cx="600" cy="9"/>
              </a:xfrm>
              <a:custGeom>
                <a:avLst/>
                <a:gdLst>
                  <a:gd name="T0" fmla="*/ 600 w 600"/>
                  <a:gd name="T1" fmla="*/ 9 h 9"/>
                  <a:gd name="T2" fmla="*/ 0 w 600"/>
                  <a:gd name="T3" fmla="*/ 9 h 9"/>
                  <a:gd name="T4" fmla="*/ 4 w 600"/>
                  <a:gd name="T5" fmla="*/ 5 h 9"/>
                  <a:gd name="T6" fmla="*/ 8 w 600"/>
                  <a:gd name="T7" fmla="*/ 0 h 9"/>
                  <a:gd name="T8" fmla="*/ 596 w 600"/>
                  <a:gd name="T9" fmla="*/ 0 h 9"/>
                  <a:gd name="T10" fmla="*/ 598 w 600"/>
                  <a:gd name="T11" fmla="*/ 5 h 9"/>
                  <a:gd name="T12" fmla="*/ 600 w 600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0" h="9">
                    <a:moveTo>
                      <a:pt x="600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596" y="0"/>
                    </a:lnTo>
                    <a:lnTo>
                      <a:pt x="598" y="5"/>
                    </a:lnTo>
                    <a:lnTo>
                      <a:pt x="600" y="9"/>
                    </a:lnTo>
                    <a:close/>
                  </a:path>
                </a:pathLst>
              </a:custGeom>
              <a:solidFill>
                <a:srgbClr val="D3BC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8" name="Freeform 126"/>
              <p:cNvSpPr>
                <a:spLocks/>
              </p:cNvSpPr>
              <p:nvPr/>
            </p:nvSpPr>
            <p:spPr bwMode="auto">
              <a:xfrm>
                <a:off x="1231" y="1870"/>
                <a:ext cx="594" cy="8"/>
              </a:xfrm>
              <a:custGeom>
                <a:avLst/>
                <a:gdLst>
                  <a:gd name="T0" fmla="*/ 594 w 594"/>
                  <a:gd name="T1" fmla="*/ 8 h 8"/>
                  <a:gd name="T2" fmla="*/ 0 w 594"/>
                  <a:gd name="T3" fmla="*/ 8 h 8"/>
                  <a:gd name="T4" fmla="*/ 4 w 594"/>
                  <a:gd name="T5" fmla="*/ 3 h 8"/>
                  <a:gd name="T6" fmla="*/ 8 w 594"/>
                  <a:gd name="T7" fmla="*/ 0 h 8"/>
                  <a:gd name="T8" fmla="*/ 590 w 594"/>
                  <a:gd name="T9" fmla="*/ 0 h 8"/>
                  <a:gd name="T10" fmla="*/ 592 w 594"/>
                  <a:gd name="T11" fmla="*/ 3 h 8"/>
                  <a:gd name="T12" fmla="*/ 594 w 59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4" h="8">
                    <a:moveTo>
                      <a:pt x="594" y="8"/>
                    </a:moveTo>
                    <a:lnTo>
                      <a:pt x="0" y="8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590" y="0"/>
                    </a:lnTo>
                    <a:lnTo>
                      <a:pt x="592" y="3"/>
                    </a:lnTo>
                    <a:lnTo>
                      <a:pt x="594" y="8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39" name="Freeform 127"/>
              <p:cNvSpPr>
                <a:spLocks/>
              </p:cNvSpPr>
              <p:nvPr/>
            </p:nvSpPr>
            <p:spPr bwMode="auto">
              <a:xfrm>
                <a:off x="1235" y="1866"/>
                <a:ext cx="588" cy="7"/>
              </a:xfrm>
              <a:custGeom>
                <a:avLst/>
                <a:gdLst>
                  <a:gd name="T0" fmla="*/ 588 w 588"/>
                  <a:gd name="T1" fmla="*/ 7 h 7"/>
                  <a:gd name="T2" fmla="*/ 0 w 588"/>
                  <a:gd name="T3" fmla="*/ 7 h 7"/>
                  <a:gd name="T4" fmla="*/ 4 w 588"/>
                  <a:gd name="T5" fmla="*/ 4 h 7"/>
                  <a:gd name="T6" fmla="*/ 8 w 588"/>
                  <a:gd name="T7" fmla="*/ 0 h 7"/>
                  <a:gd name="T8" fmla="*/ 585 w 588"/>
                  <a:gd name="T9" fmla="*/ 0 h 7"/>
                  <a:gd name="T10" fmla="*/ 586 w 588"/>
                  <a:gd name="T11" fmla="*/ 4 h 7"/>
                  <a:gd name="T12" fmla="*/ 588 w 588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8" h="7">
                    <a:moveTo>
                      <a:pt x="588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85" y="0"/>
                    </a:lnTo>
                    <a:lnTo>
                      <a:pt x="586" y="4"/>
                    </a:lnTo>
                    <a:lnTo>
                      <a:pt x="588" y="7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0" name="Freeform 128"/>
              <p:cNvSpPr>
                <a:spLocks/>
              </p:cNvSpPr>
              <p:nvPr/>
            </p:nvSpPr>
            <p:spPr bwMode="auto">
              <a:xfrm>
                <a:off x="1239" y="1862"/>
                <a:ext cx="582" cy="8"/>
              </a:xfrm>
              <a:custGeom>
                <a:avLst/>
                <a:gdLst>
                  <a:gd name="T0" fmla="*/ 582 w 582"/>
                  <a:gd name="T1" fmla="*/ 8 h 8"/>
                  <a:gd name="T2" fmla="*/ 0 w 582"/>
                  <a:gd name="T3" fmla="*/ 8 h 8"/>
                  <a:gd name="T4" fmla="*/ 4 w 582"/>
                  <a:gd name="T5" fmla="*/ 4 h 8"/>
                  <a:gd name="T6" fmla="*/ 8 w 582"/>
                  <a:gd name="T7" fmla="*/ 0 h 8"/>
                  <a:gd name="T8" fmla="*/ 579 w 582"/>
                  <a:gd name="T9" fmla="*/ 0 h 8"/>
                  <a:gd name="T10" fmla="*/ 581 w 582"/>
                  <a:gd name="T11" fmla="*/ 4 h 8"/>
                  <a:gd name="T12" fmla="*/ 582 w 582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2" h="8">
                    <a:moveTo>
                      <a:pt x="58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79" y="0"/>
                    </a:lnTo>
                    <a:lnTo>
                      <a:pt x="581" y="4"/>
                    </a:lnTo>
                    <a:lnTo>
                      <a:pt x="582" y="8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1" name="Freeform 129"/>
              <p:cNvSpPr>
                <a:spLocks/>
              </p:cNvSpPr>
              <p:nvPr/>
            </p:nvSpPr>
            <p:spPr bwMode="auto">
              <a:xfrm>
                <a:off x="1243" y="1858"/>
                <a:ext cx="577" cy="8"/>
              </a:xfrm>
              <a:custGeom>
                <a:avLst/>
                <a:gdLst>
                  <a:gd name="T0" fmla="*/ 577 w 577"/>
                  <a:gd name="T1" fmla="*/ 8 h 8"/>
                  <a:gd name="T2" fmla="*/ 0 w 577"/>
                  <a:gd name="T3" fmla="*/ 8 h 8"/>
                  <a:gd name="T4" fmla="*/ 4 w 577"/>
                  <a:gd name="T5" fmla="*/ 4 h 8"/>
                  <a:gd name="T6" fmla="*/ 8 w 577"/>
                  <a:gd name="T7" fmla="*/ 0 h 8"/>
                  <a:gd name="T8" fmla="*/ 575 w 577"/>
                  <a:gd name="T9" fmla="*/ 0 h 8"/>
                  <a:gd name="T10" fmla="*/ 575 w 577"/>
                  <a:gd name="T11" fmla="*/ 4 h 8"/>
                  <a:gd name="T12" fmla="*/ 577 w 577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7" h="8">
                    <a:moveTo>
                      <a:pt x="57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75" y="0"/>
                    </a:lnTo>
                    <a:lnTo>
                      <a:pt x="575" y="4"/>
                    </a:lnTo>
                    <a:lnTo>
                      <a:pt x="577" y="8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2" name="Freeform 130"/>
              <p:cNvSpPr>
                <a:spLocks/>
              </p:cNvSpPr>
              <p:nvPr/>
            </p:nvSpPr>
            <p:spPr bwMode="auto">
              <a:xfrm>
                <a:off x="1247" y="1855"/>
                <a:ext cx="571" cy="7"/>
              </a:xfrm>
              <a:custGeom>
                <a:avLst/>
                <a:gdLst>
                  <a:gd name="T0" fmla="*/ 571 w 571"/>
                  <a:gd name="T1" fmla="*/ 7 h 7"/>
                  <a:gd name="T2" fmla="*/ 0 w 571"/>
                  <a:gd name="T3" fmla="*/ 7 h 7"/>
                  <a:gd name="T4" fmla="*/ 4 w 571"/>
                  <a:gd name="T5" fmla="*/ 3 h 7"/>
                  <a:gd name="T6" fmla="*/ 7 w 571"/>
                  <a:gd name="T7" fmla="*/ 0 h 7"/>
                  <a:gd name="T8" fmla="*/ 570 w 571"/>
                  <a:gd name="T9" fmla="*/ 0 h 7"/>
                  <a:gd name="T10" fmla="*/ 571 w 571"/>
                  <a:gd name="T11" fmla="*/ 3 h 7"/>
                  <a:gd name="T12" fmla="*/ 571 w 571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1" h="7">
                    <a:moveTo>
                      <a:pt x="571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570" y="0"/>
                    </a:lnTo>
                    <a:lnTo>
                      <a:pt x="571" y="3"/>
                    </a:lnTo>
                    <a:lnTo>
                      <a:pt x="571" y="7"/>
                    </a:lnTo>
                    <a:close/>
                  </a:path>
                </a:pathLst>
              </a:custGeom>
              <a:solidFill>
                <a:srgbClr val="D4BB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3" name="Freeform 131"/>
              <p:cNvSpPr>
                <a:spLocks/>
              </p:cNvSpPr>
              <p:nvPr/>
            </p:nvSpPr>
            <p:spPr bwMode="auto">
              <a:xfrm>
                <a:off x="1251" y="1851"/>
                <a:ext cx="567" cy="7"/>
              </a:xfrm>
              <a:custGeom>
                <a:avLst/>
                <a:gdLst>
                  <a:gd name="T0" fmla="*/ 567 w 567"/>
                  <a:gd name="T1" fmla="*/ 7 h 7"/>
                  <a:gd name="T2" fmla="*/ 0 w 567"/>
                  <a:gd name="T3" fmla="*/ 7 h 7"/>
                  <a:gd name="T4" fmla="*/ 3 w 567"/>
                  <a:gd name="T5" fmla="*/ 4 h 7"/>
                  <a:gd name="T6" fmla="*/ 8 w 567"/>
                  <a:gd name="T7" fmla="*/ 0 h 7"/>
                  <a:gd name="T8" fmla="*/ 565 w 567"/>
                  <a:gd name="T9" fmla="*/ 0 h 7"/>
                  <a:gd name="T10" fmla="*/ 566 w 567"/>
                  <a:gd name="T11" fmla="*/ 4 h 7"/>
                  <a:gd name="T12" fmla="*/ 567 w 56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7" h="7">
                    <a:moveTo>
                      <a:pt x="567" y="7"/>
                    </a:moveTo>
                    <a:lnTo>
                      <a:pt x="0" y="7"/>
                    </a:lnTo>
                    <a:lnTo>
                      <a:pt x="3" y="4"/>
                    </a:lnTo>
                    <a:lnTo>
                      <a:pt x="8" y="0"/>
                    </a:lnTo>
                    <a:lnTo>
                      <a:pt x="565" y="0"/>
                    </a:lnTo>
                    <a:lnTo>
                      <a:pt x="566" y="4"/>
                    </a:lnTo>
                    <a:lnTo>
                      <a:pt x="567" y="7"/>
                    </a:lnTo>
                    <a:close/>
                  </a:path>
                </a:pathLst>
              </a:custGeom>
              <a:solidFill>
                <a:srgbClr val="D4B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4" name="Freeform 132"/>
              <p:cNvSpPr>
                <a:spLocks/>
              </p:cNvSpPr>
              <p:nvPr/>
            </p:nvSpPr>
            <p:spPr bwMode="auto">
              <a:xfrm>
                <a:off x="1254" y="1847"/>
                <a:ext cx="563" cy="8"/>
              </a:xfrm>
              <a:custGeom>
                <a:avLst/>
                <a:gdLst>
                  <a:gd name="T0" fmla="*/ 563 w 563"/>
                  <a:gd name="T1" fmla="*/ 8 h 8"/>
                  <a:gd name="T2" fmla="*/ 0 w 563"/>
                  <a:gd name="T3" fmla="*/ 8 h 8"/>
                  <a:gd name="T4" fmla="*/ 5 w 563"/>
                  <a:gd name="T5" fmla="*/ 4 h 8"/>
                  <a:gd name="T6" fmla="*/ 9 w 563"/>
                  <a:gd name="T7" fmla="*/ 0 h 8"/>
                  <a:gd name="T8" fmla="*/ 560 w 563"/>
                  <a:gd name="T9" fmla="*/ 0 h 8"/>
                  <a:gd name="T10" fmla="*/ 562 w 563"/>
                  <a:gd name="T11" fmla="*/ 4 h 8"/>
                  <a:gd name="T12" fmla="*/ 563 w 56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3" h="8">
                    <a:moveTo>
                      <a:pt x="563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560" y="0"/>
                    </a:lnTo>
                    <a:lnTo>
                      <a:pt x="562" y="4"/>
                    </a:lnTo>
                    <a:lnTo>
                      <a:pt x="563" y="8"/>
                    </a:lnTo>
                    <a:close/>
                  </a:path>
                </a:pathLst>
              </a:custGeom>
              <a:solidFill>
                <a:srgbClr val="D4B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5" name="Freeform 133"/>
              <p:cNvSpPr>
                <a:spLocks/>
              </p:cNvSpPr>
              <p:nvPr/>
            </p:nvSpPr>
            <p:spPr bwMode="auto">
              <a:xfrm>
                <a:off x="1259" y="1843"/>
                <a:ext cx="557" cy="8"/>
              </a:xfrm>
              <a:custGeom>
                <a:avLst/>
                <a:gdLst>
                  <a:gd name="T0" fmla="*/ 557 w 557"/>
                  <a:gd name="T1" fmla="*/ 8 h 8"/>
                  <a:gd name="T2" fmla="*/ 0 w 557"/>
                  <a:gd name="T3" fmla="*/ 8 h 8"/>
                  <a:gd name="T4" fmla="*/ 4 w 557"/>
                  <a:gd name="T5" fmla="*/ 4 h 8"/>
                  <a:gd name="T6" fmla="*/ 8 w 557"/>
                  <a:gd name="T7" fmla="*/ 0 h 8"/>
                  <a:gd name="T8" fmla="*/ 554 w 557"/>
                  <a:gd name="T9" fmla="*/ 0 h 8"/>
                  <a:gd name="T10" fmla="*/ 555 w 557"/>
                  <a:gd name="T11" fmla="*/ 4 h 8"/>
                  <a:gd name="T12" fmla="*/ 557 w 557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7" h="8">
                    <a:moveTo>
                      <a:pt x="55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54" y="0"/>
                    </a:lnTo>
                    <a:lnTo>
                      <a:pt x="555" y="4"/>
                    </a:lnTo>
                    <a:lnTo>
                      <a:pt x="557" y="8"/>
                    </a:lnTo>
                    <a:close/>
                  </a:path>
                </a:pathLst>
              </a:custGeom>
              <a:solidFill>
                <a:srgbClr val="D4BA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6" name="Freeform 134"/>
              <p:cNvSpPr>
                <a:spLocks/>
              </p:cNvSpPr>
              <p:nvPr/>
            </p:nvSpPr>
            <p:spPr bwMode="auto">
              <a:xfrm>
                <a:off x="1263" y="1839"/>
                <a:ext cx="551" cy="8"/>
              </a:xfrm>
              <a:custGeom>
                <a:avLst/>
                <a:gdLst>
                  <a:gd name="T0" fmla="*/ 551 w 551"/>
                  <a:gd name="T1" fmla="*/ 8 h 8"/>
                  <a:gd name="T2" fmla="*/ 0 w 551"/>
                  <a:gd name="T3" fmla="*/ 8 h 8"/>
                  <a:gd name="T4" fmla="*/ 4 w 551"/>
                  <a:gd name="T5" fmla="*/ 4 h 8"/>
                  <a:gd name="T6" fmla="*/ 7 w 551"/>
                  <a:gd name="T7" fmla="*/ 0 h 8"/>
                  <a:gd name="T8" fmla="*/ 549 w 551"/>
                  <a:gd name="T9" fmla="*/ 0 h 8"/>
                  <a:gd name="T10" fmla="*/ 550 w 551"/>
                  <a:gd name="T11" fmla="*/ 4 h 8"/>
                  <a:gd name="T12" fmla="*/ 551 w 55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1" h="8">
                    <a:moveTo>
                      <a:pt x="551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549" y="0"/>
                    </a:lnTo>
                    <a:lnTo>
                      <a:pt x="550" y="4"/>
                    </a:lnTo>
                    <a:lnTo>
                      <a:pt x="551" y="8"/>
                    </a:lnTo>
                    <a:close/>
                  </a:path>
                </a:pathLst>
              </a:custGeom>
              <a:solidFill>
                <a:srgbClr val="D4B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7" name="Freeform 135"/>
              <p:cNvSpPr>
                <a:spLocks/>
              </p:cNvSpPr>
              <p:nvPr/>
            </p:nvSpPr>
            <p:spPr bwMode="auto">
              <a:xfrm>
                <a:off x="1267" y="1836"/>
                <a:ext cx="546" cy="7"/>
              </a:xfrm>
              <a:custGeom>
                <a:avLst/>
                <a:gdLst>
                  <a:gd name="T0" fmla="*/ 546 w 546"/>
                  <a:gd name="T1" fmla="*/ 7 h 7"/>
                  <a:gd name="T2" fmla="*/ 0 w 546"/>
                  <a:gd name="T3" fmla="*/ 7 h 7"/>
                  <a:gd name="T4" fmla="*/ 3 w 546"/>
                  <a:gd name="T5" fmla="*/ 3 h 7"/>
                  <a:gd name="T6" fmla="*/ 8 w 546"/>
                  <a:gd name="T7" fmla="*/ 0 h 7"/>
                  <a:gd name="T8" fmla="*/ 544 w 546"/>
                  <a:gd name="T9" fmla="*/ 0 h 7"/>
                  <a:gd name="T10" fmla="*/ 545 w 546"/>
                  <a:gd name="T11" fmla="*/ 3 h 7"/>
                  <a:gd name="T12" fmla="*/ 546 w 54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6" h="7">
                    <a:moveTo>
                      <a:pt x="546" y="7"/>
                    </a:moveTo>
                    <a:lnTo>
                      <a:pt x="0" y="7"/>
                    </a:lnTo>
                    <a:lnTo>
                      <a:pt x="3" y="3"/>
                    </a:lnTo>
                    <a:lnTo>
                      <a:pt x="8" y="0"/>
                    </a:lnTo>
                    <a:lnTo>
                      <a:pt x="544" y="0"/>
                    </a:lnTo>
                    <a:lnTo>
                      <a:pt x="545" y="3"/>
                    </a:lnTo>
                    <a:lnTo>
                      <a:pt x="546" y="7"/>
                    </a:lnTo>
                    <a:close/>
                  </a:path>
                </a:pathLst>
              </a:custGeom>
              <a:solidFill>
                <a:srgbClr val="D4B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8" name="Freeform 136"/>
              <p:cNvSpPr>
                <a:spLocks/>
              </p:cNvSpPr>
              <p:nvPr/>
            </p:nvSpPr>
            <p:spPr bwMode="auto">
              <a:xfrm>
                <a:off x="1270" y="1831"/>
                <a:ext cx="542" cy="8"/>
              </a:xfrm>
              <a:custGeom>
                <a:avLst/>
                <a:gdLst>
                  <a:gd name="T0" fmla="*/ 542 w 542"/>
                  <a:gd name="T1" fmla="*/ 8 h 8"/>
                  <a:gd name="T2" fmla="*/ 0 w 542"/>
                  <a:gd name="T3" fmla="*/ 8 h 8"/>
                  <a:gd name="T4" fmla="*/ 5 w 542"/>
                  <a:gd name="T5" fmla="*/ 4 h 8"/>
                  <a:gd name="T6" fmla="*/ 9 w 542"/>
                  <a:gd name="T7" fmla="*/ 0 h 8"/>
                  <a:gd name="T8" fmla="*/ 540 w 542"/>
                  <a:gd name="T9" fmla="*/ 0 h 8"/>
                  <a:gd name="T10" fmla="*/ 541 w 542"/>
                  <a:gd name="T11" fmla="*/ 4 h 8"/>
                  <a:gd name="T12" fmla="*/ 542 w 542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">
                    <a:moveTo>
                      <a:pt x="542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540" y="0"/>
                    </a:lnTo>
                    <a:lnTo>
                      <a:pt x="541" y="4"/>
                    </a:lnTo>
                    <a:lnTo>
                      <a:pt x="542" y="8"/>
                    </a:lnTo>
                    <a:close/>
                  </a:path>
                </a:pathLst>
              </a:custGeom>
              <a:solidFill>
                <a:srgbClr val="D4B9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49" name="Freeform 137"/>
              <p:cNvSpPr>
                <a:spLocks/>
              </p:cNvSpPr>
              <p:nvPr/>
            </p:nvSpPr>
            <p:spPr bwMode="auto">
              <a:xfrm>
                <a:off x="1275" y="1827"/>
                <a:ext cx="536" cy="9"/>
              </a:xfrm>
              <a:custGeom>
                <a:avLst/>
                <a:gdLst>
                  <a:gd name="T0" fmla="*/ 536 w 536"/>
                  <a:gd name="T1" fmla="*/ 9 h 9"/>
                  <a:gd name="T2" fmla="*/ 0 w 536"/>
                  <a:gd name="T3" fmla="*/ 9 h 9"/>
                  <a:gd name="T4" fmla="*/ 4 w 536"/>
                  <a:gd name="T5" fmla="*/ 4 h 9"/>
                  <a:gd name="T6" fmla="*/ 8 w 536"/>
                  <a:gd name="T7" fmla="*/ 0 h 9"/>
                  <a:gd name="T8" fmla="*/ 535 w 536"/>
                  <a:gd name="T9" fmla="*/ 0 h 9"/>
                  <a:gd name="T10" fmla="*/ 535 w 536"/>
                  <a:gd name="T11" fmla="*/ 4 h 9"/>
                  <a:gd name="T12" fmla="*/ 536 w 53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6" h="9">
                    <a:moveTo>
                      <a:pt x="536" y="9"/>
                    </a:moveTo>
                    <a:lnTo>
                      <a:pt x="0" y="9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35" y="0"/>
                    </a:lnTo>
                    <a:lnTo>
                      <a:pt x="535" y="4"/>
                    </a:lnTo>
                    <a:lnTo>
                      <a:pt x="536" y="9"/>
                    </a:lnTo>
                    <a:close/>
                  </a:path>
                </a:pathLst>
              </a:custGeom>
              <a:solidFill>
                <a:srgbClr val="D4B9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0" name="Freeform 138"/>
              <p:cNvSpPr>
                <a:spLocks/>
              </p:cNvSpPr>
              <p:nvPr/>
            </p:nvSpPr>
            <p:spPr bwMode="auto">
              <a:xfrm>
                <a:off x="1279" y="1823"/>
                <a:ext cx="531" cy="8"/>
              </a:xfrm>
              <a:custGeom>
                <a:avLst/>
                <a:gdLst>
                  <a:gd name="T0" fmla="*/ 531 w 531"/>
                  <a:gd name="T1" fmla="*/ 8 h 8"/>
                  <a:gd name="T2" fmla="*/ 0 w 531"/>
                  <a:gd name="T3" fmla="*/ 8 h 8"/>
                  <a:gd name="T4" fmla="*/ 4 w 531"/>
                  <a:gd name="T5" fmla="*/ 4 h 8"/>
                  <a:gd name="T6" fmla="*/ 8 w 531"/>
                  <a:gd name="T7" fmla="*/ 0 h 8"/>
                  <a:gd name="T8" fmla="*/ 530 w 531"/>
                  <a:gd name="T9" fmla="*/ 0 h 8"/>
                  <a:gd name="T10" fmla="*/ 531 w 531"/>
                  <a:gd name="T11" fmla="*/ 4 h 8"/>
                  <a:gd name="T12" fmla="*/ 531 w 53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1" h="8">
                    <a:moveTo>
                      <a:pt x="531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30" y="0"/>
                    </a:lnTo>
                    <a:lnTo>
                      <a:pt x="531" y="4"/>
                    </a:lnTo>
                    <a:lnTo>
                      <a:pt x="531" y="8"/>
                    </a:lnTo>
                    <a:close/>
                  </a:path>
                </a:pathLst>
              </a:custGeom>
              <a:solidFill>
                <a:srgbClr val="D4B9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1" name="Freeform 139"/>
              <p:cNvSpPr>
                <a:spLocks/>
              </p:cNvSpPr>
              <p:nvPr/>
            </p:nvSpPr>
            <p:spPr bwMode="auto">
              <a:xfrm>
                <a:off x="1283" y="1820"/>
                <a:ext cx="527" cy="7"/>
              </a:xfrm>
              <a:custGeom>
                <a:avLst/>
                <a:gdLst>
                  <a:gd name="T0" fmla="*/ 527 w 527"/>
                  <a:gd name="T1" fmla="*/ 7 h 7"/>
                  <a:gd name="T2" fmla="*/ 0 w 527"/>
                  <a:gd name="T3" fmla="*/ 7 h 7"/>
                  <a:gd name="T4" fmla="*/ 4 w 527"/>
                  <a:gd name="T5" fmla="*/ 3 h 7"/>
                  <a:gd name="T6" fmla="*/ 8 w 527"/>
                  <a:gd name="T7" fmla="*/ 0 h 7"/>
                  <a:gd name="T8" fmla="*/ 525 w 527"/>
                  <a:gd name="T9" fmla="*/ 0 h 7"/>
                  <a:gd name="T10" fmla="*/ 526 w 527"/>
                  <a:gd name="T11" fmla="*/ 3 h 7"/>
                  <a:gd name="T12" fmla="*/ 527 w 52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7" h="7">
                    <a:moveTo>
                      <a:pt x="527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525" y="0"/>
                    </a:lnTo>
                    <a:lnTo>
                      <a:pt x="526" y="3"/>
                    </a:lnTo>
                    <a:lnTo>
                      <a:pt x="527" y="7"/>
                    </a:lnTo>
                    <a:close/>
                  </a:path>
                </a:pathLst>
              </a:custGeom>
              <a:solidFill>
                <a:srgbClr val="D5B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2" name="Freeform 140"/>
              <p:cNvSpPr>
                <a:spLocks/>
              </p:cNvSpPr>
              <p:nvPr/>
            </p:nvSpPr>
            <p:spPr bwMode="auto">
              <a:xfrm>
                <a:off x="1287" y="1816"/>
                <a:ext cx="522" cy="7"/>
              </a:xfrm>
              <a:custGeom>
                <a:avLst/>
                <a:gdLst>
                  <a:gd name="T0" fmla="*/ 522 w 522"/>
                  <a:gd name="T1" fmla="*/ 7 h 7"/>
                  <a:gd name="T2" fmla="*/ 0 w 522"/>
                  <a:gd name="T3" fmla="*/ 7 h 7"/>
                  <a:gd name="T4" fmla="*/ 4 w 522"/>
                  <a:gd name="T5" fmla="*/ 4 h 7"/>
                  <a:gd name="T6" fmla="*/ 8 w 522"/>
                  <a:gd name="T7" fmla="*/ 0 h 7"/>
                  <a:gd name="T8" fmla="*/ 520 w 522"/>
                  <a:gd name="T9" fmla="*/ 0 h 7"/>
                  <a:gd name="T10" fmla="*/ 521 w 522"/>
                  <a:gd name="T11" fmla="*/ 4 h 7"/>
                  <a:gd name="T12" fmla="*/ 522 w 52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7">
                    <a:moveTo>
                      <a:pt x="522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20" y="0"/>
                    </a:lnTo>
                    <a:lnTo>
                      <a:pt x="521" y="4"/>
                    </a:lnTo>
                    <a:lnTo>
                      <a:pt x="522" y="7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3" name="Freeform 141"/>
              <p:cNvSpPr>
                <a:spLocks/>
              </p:cNvSpPr>
              <p:nvPr/>
            </p:nvSpPr>
            <p:spPr bwMode="auto">
              <a:xfrm>
                <a:off x="1291" y="1812"/>
                <a:ext cx="517" cy="8"/>
              </a:xfrm>
              <a:custGeom>
                <a:avLst/>
                <a:gdLst>
                  <a:gd name="T0" fmla="*/ 517 w 517"/>
                  <a:gd name="T1" fmla="*/ 8 h 8"/>
                  <a:gd name="T2" fmla="*/ 0 w 517"/>
                  <a:gd name="T3" fmla="*/ 8 h 8"/>
                  <a:gd name="T4" fmla="*/ 4 w 517"/>
                  <a:gd name="T5" fmla="*/ 4 h 8"/>
                  <a:gd name="T6" fmla="*/ 8 w 517"/>
                  <a:gd name="T7" fmla="*/ 0 h 8"/>
                  <a:gd name="T8" fmla="*/ 516 w 517"/>
                  <a:gd name="T9" fmla="*/ 0 h 8"/>
                  <a:gd name="T10" fmla="*/ 516 w 517"/>
                  <a:gd name="T11" fmla="*/ 4 h 8"/>
                  <a:gd name="T12" fmla="*/ 517 w 517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7" h="8">
                    <a:moveTo>
                      <a:pt x="517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16" y="0"/>
                    </a:lnTo>
                    <a:lnTo>
                      <a:pt x="516" y="4"/>
                    </a:lnTo>
                    <a:lnTo>
                      <a:pt x="517" y="8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4" name="Freeform 142"/>
              <p:cNvSpPr>
                <a:spLocks/>
              </p:cNvSpPr>
              <p:nvPr/>
            </p:nvSpPr>
            <p:spPr bwMode="auto">
              <a:xfrm>
                <a:off x="1295" y="1808"/>
                <a:ext cx="512" cy="8"/>
              </a:xfrm>
              <a:custGeom>
                <a:avLst/>
                <a:gdLst>
                  <a:gd name="T0" fmla="*/ 512 w 512"/>
                  <a:gd name="T1" fmla="*/ 8 h 8"/>
                  <a:gd name="T2" fmla="*/ 0 w 512"/>
                  <a:gd name="T3" fmla="*/ 8 h 8"/>
                  <a:gd name="T4" fmla="*/ 4 w 512"/>
                  <a:gd name="T5" fmla="*/ 4 h 8"/>
                  <a:gd name="T6" fmla="*/ 8 w 512"/>
                  <a:gd name="T7" fmla="*/ 0 h 8"/>
                  <a:gd name="T8" fmla="*/ 511 w 512"/>
                  <a:gd name="T9" fmla="*/ 0 h 8"/>
                  <a:gd name="T10" fmla="*/ 512 w 512"/>
                  <a:gd name="T11" fmla="*/ 4 h 8"/>
                  <a:gd name="T12" fmla="*/ 512 w 512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2" h="8">
                    <a:moveTo>
                      <a:pt x="51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511" y="0"/>
                    </a:lnTo>
                    <a:lnTo>
                      <a:pt x="512" y="4"/>
                    </a:lnTo>
                    <a:lnTo>
                      <a:pt x="512" y="8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5" name="Freeform 143"/>
              <p:cNvSpPr>
                <a:spLocks/>
              </p:cNvSpPr>
              <p:nvPr/>
            </p:nvSpPr>
            <p:spPr bwMode="auto">
              <a:xfrm>
                <a:off x="1299" y="1805"/>
                <a:ext cx="508" cy="7"/>
              </a:xfrm>
              <a:custGeom>
                <a:avLst/>
                <a:gdLst>
                  <a:gd name="T0" fmla="*/ 508 w 508"/>
                  <a:gd name="T1" fmla="*/ 7 h 7"/>
                  <a:gd name="T2" fmla="*/ 0 w 508"/>
                  <a:gd name="T3" fmla="*/ 7 h 7"/>
                  <a:gd name="T4" fmla="*/ 4 w 508"/>
                  <a:gd name="T5" fmla="*/ 3 h 7"/>
                  <a:gd name="T6" fmla="*/ 8 w 508"/>
                  <a:gd name="T7" fmla="*/ 0 h 7"/>
                  <a:gd name="T8" fmla="*/ 507 w 508"/>
                  <a:gd name="T9" fmla="*/ 0 h 7"/>
                  <a:gd name="T10" fmla="*/ 507 w 508"/>
                  <a:gd name="T11" fmla="*/ 3 h 7"/>
                  <a:gd name="T12" fmla="*/ 508 w 508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8" h="7">
                    <a:moveTo>
                      <a:pt x="508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507" y="0"/>
                    </a:lnTo>
                    <a:lnTo>
                      <a:pt x="507" y="3"/>
                    </a:lnTo>
                    <a:lnTo>
                      <a:pt x="508" y="7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6" name="Freeform 144"/>
              <p:cNvSpPr>
                <a:spLocks/>
              </p:cNvSpPr>
              <p:nvPr/>
            </p:nvSpPr>
            <p:spPr bwMode="auto">
              <a:xfrm>
                <a:off x="1303" y="1801"/>
                <a:ext cx="503" cy="7"/>
              </a:xfrm>
              <a:custGeom>
                <a:avLst/>
                <a:gdLst>
                  <a:gd name="T0" fmla="*/ 503 w 503"/>
                  <a:gd name="T1" fmla="*/ 7 h 7"/>
                  <a:gd name="T2" fmla="*/ 0 w 503"/>
                  <a:gd name="T3" fmla="*/ 7 h 7"/>
                  <a:gd name="T4" fmla="*/ 4 w 503"/>
                  <a:gd name="T5" fmla="*/ 4 h 7"/>
                  <a:gd name="T6" fmla="*/ 9 w 503"/>
                  <a:gd name="T7" fmla="*/ 0 h 7"/>
                  <a:gd name="T8" fmla="*/ 502 w 503"/>
                  <a:gd name="T9" fmla="*/ 0 h 7"/>
                  <a:gd name="T10" fmla="*/ 503 w 503"/>
                  <a:gd name="T11" fmla="*/ 4 h 7"/>
                  <a:gd name="T12" fmla="*/ 503 w 503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3" h="7">
                    <a:moveTo>
                      <a:pt x="503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502" y="0"/>
                    </a:lnTo>
                    <a:lnTo>
                      <a:pt x="503" y="4"/>
                    </a:lnTo>
                    <a:lnTo>
                      <a:pt x="503" y="7"/>
                    </a:lnTo>
                    <a:close/>
                  </a:path>
                </a:pathLst>
              </a:custGeom>
              <a:solidFill>
                <a:srgbClr val="D5B8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7" name="Freeform 145"/>
              <p:cNvSpPr>
                <a:spLocks/>
              </p:cNvSpPr>
              <p:nvPr/>
            </p:nvSpPr>
            <p:spPr bwMode="auto">
              <a:xfrm>
                <a:off x="1307" y="1797"/>
                <a:ext cx="499" cy="8"/>
              </a:xfrm>
              <a:custGeom>
                <a:avLst/>
                <a:gdLst>
                  <a:gd name="T0" fmla="*/ 499 w 499"/>
                  <a:gd name="T1" fmla="*/ 8 h 8"/>
                  <a:gd name="T2" fmla="*/ 0 w 499"/>
                  <a:gd name="T3" fmla="*/ 8 h 8"/>
                  <a:gd name="T4" fmla="*/ 5 w 499"/>
                  <a:gd name="T5" fmla="*/ 4 h 8"/>
                  <a:gd name="T6" fmla="*/ 9 w 499"/>
                  <a:gd name="T7" fmla="*/ 0 h 8"/>
                  <a:gd name="T8" fmla="*/ 498 w 499"/>
                  <a:gd name="T9" fmla="*/ 0 h 8"/>
                  <a:gd name="T10" fmla="*/ 498 w 499"/>
                  <a:gd name="T11" fmla="*/ 4 h 8"/>
                  <a:gd name="T12" fmla="*/ 499 w 49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9" h="8">
                    <a:moveTo>
                      <a:pt x="499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98" y="0"/>
                    </a:lnTo>
                    <a:lnTo>
                      <a:pt x="498" y="4"/>
                    </a:lnTo>
                    <a:lnTo>
                      <a:pt x="499" y="8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8" name="Freeform 146"/>
              <p:cNvSpPr>
                <a:spLocks/>
              </p:cNvSpPr>
              <p:nvPr/>
            </p:nvSpPr>
            <p:spPr bwMode="auto">
              <a:xfrm>
                <a:off x="1312" y="1792"/>
                <a:ext cx="493" cy="9"/>
              </a:xfrm>
              <a:custGeom>
                <a:avLst/>
                <a:gdLst>
                  <a:gd name="T0" fmla="*/ 493 w 493"/>
                  <a:gd name="T1" fmla="*/ 9 h 9"/>
                  <a:gd name="T2" fmla="*/ 0 w 493"/>
                  <a:gd name="T3" fmla="*/ 9 h 9"/>
                  <a:gd name="T4" fmla="*/ 4 w 493"/>
                  <a:gd name="T5" fmla="*/ 5 h 9"/>
                  <a:gd name="T6" fmla="*/ 8 w 493"/>
                  <a:gd name="T7" fmla="*/ 0 h 9"/>
                  <a:gd name="T8" fmla="*/ 492 w 493"/>
                  <a:gd name="T9" fmla="*/ 0 h 9"/>
                  <a:gd name="T10" fmla="*/ 493 w 493"/>
                  <a:gd name="T11" fmla="*/ 5 h 9"/>
                  <a:gd name="T12" fmla="*/ 493 w 49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3" h="9">
                    <a:moveTo>
                      <a:pt x="493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8" y="0"/>
                    </a:lnTo>
                    <a:lnTo>
                      <a:pt x="492" y="0"/>
                    </a:lnTo>
                    <a:lnTo>
                      <a:pt x="493" y="5"/>
                    </a:lnTo>
                    <a:lnTo>
                      <a:pt x="493" y="9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59" name="Freeform 147"/>
              <p:cNvSpPr>
                <a:spLocks/>
              </p:cNvSpPr>
              <p:nvPr/>
            </p:nvSpPr>
            <p:spPr bwMode="auto">
              <a:xfrm>
                <a:off x="1316" y="1789"/>
                <a:ext cx="489" cy="8"/>
              </a:xfrm>
              <a:custGeom>
                <a:avLst/>
                <a:gdLst>
                  <a:gd name="T0" fmla="*/ 489 w 489"/>
                  <a:gd name="T1" fmla="*/ 8 h 8"/>
                  <a:gd name="T2" fmla="*/ 0 w 489"/>
                  <a:gd name="T3" fmla="*/ 8 h 8"/>
                  <a:gd name="T4" fmla="*/ 4 w 489"/>
                  <a:gd name="T5" fmla="*/ 3 h 8"/>
                  <a:gd name="T6" fmla="*/ 8 w 489"/>
                  <a:gd name="T7" fmla="*/ 0 h 8"/>
                  <a:gd name="T8" fmla="*/ 488 w 489"/>
                  <a:gd name="T9" fmla="*/ 0 h 8"/>
                  <a:gd name="T10" fmla="*/ 488 w 489"/>
                  <a:gd name="T11" fmla="*/ 3 h 8"/>
                  <a:gd name="T12" fmla="*/ 489 w 48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9" h="8">
                    <a:moveTo>
                      <a:pt x="489" y="8"/>
                    </a:moveTo>
                    <a:lnTo>
                      <a:pt x="0" y="8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488" y="0"/>
                    </a:lnTo>
                    <a:lnTo>
                      <a:pt x="488" y="3"/>
                    </a:lnTo>
                    <a:lnTo>
                      <a:pt x="489" y="8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0" name="Freeform 148"/>
              <p:cNvSpPr>
                <a:spLocks/>
              </p:cNvSpPr>
              <p:nvPr/>
            </p:nvSpPr>
            <p:spPr bwMode="auto">
              <a:xfrm>
                <a:off x="1320" y="1785"/>
                <a:ext cx="484" cy="7"/>
              </a:xfrm>
              <a:custGeom>
                <a:avLst/>
                <a:gdLst>
                  <a:gd name="T0" fmla="*/ 484 w 484"/>
                  <a:gd name="T1" fmla="*/ 7 h 7"/>
                  <a:gd name="T2" fmla="*/ 0 w 484"/>
                  <a:gd name="T3" fmla="*/ 7 h 7"/>
                  <a:gd name="T4" fmla="*/ 4 w 484"/>
                  <a:gd name="T5" fmla="*/ 4 h 7"/>
                  <a:gd name="T6" fmla="*/ 8 w 484"/>
                  <a:gd name="T7" fmla="*/ 0 h 7"/>
                  <a:gd name="T8" fmla="*/ 484 w 484"/>
                  <a:gd name="T9" fmla="*/ 0 h 7"/>
                  <a:gd name="T10" fmla="*/ 484 w 484"/>
                  <a:gd name="T11" fmla="*/ 4 h 7"/>
                  <a:gd name="T12" fmla="*/ 484 w 48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4" h="7">
                    <a:moveTo>
                      <a:pt x="484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484" y="0"/>
                    </a:lnTo>
                    <a:lnTo>
                      <a:pt x="484" y="4"/>
                    </a:lnTo>
                    <a:lnTo>
                      <a:pt x="484" y="7"/>
                    </a:lnTo>
                    <a:close/>
                  </a:path>
                </a:pathLst>
              </a:custGeom>
              <a:solidFill>
                <a:srgbClr val="D5B7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1" name="Freeform 149"/>
              <p:cNvSpPr>
                <a:spLocks/>
              </p:cNvSpPr>
              <p:nvPr/>
            </p:nvSpPr>
            <p:spPr bwMode="auto">
              <a:xfrm>
                <a:off x="1324" y="1781"/>
                <a:ext cx="480" cy="8"/>
              </a:xfrm>
              <a:custGeom>
                <a:avLst/>
                <a:gdLst>
                  <a:gd name="T0" fmla="*/ 480 w 480"/>
                  <a:gd name="T1" fmla="*/ 8 h 8"/>
                  <a:gd name="T2" fmla="*/ 0 w 480"/>
                  <a:gd name="T3" fmla="*/ 8 h 8"/>
                  <a:gd name="T4" fmla="*/ 4 w 480"/>
                  <a:gd name="T5" fmla="*/ 4 h 8"/>
                  <a:gd name="T6" fmla="*/ 9 w 480"/>
                  <a:gd name="T7" fmla="*/ 0 h 8"/>
                  <a:gd name="T8" fmla="*/ 479 w 480"/>
                  <a:gd name="T9" fmla="*/ 0 h 8"/>
                  <a:gd name="T10" fmla="*/ 480 w 480"/>
                  <a:gd name="T11" fmla="*/ 4 h 8"/>
                  <a:gd name="T12" fmla="*/ 480 w 48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0" h="8">
                    <a:moveTo>
                      <a:pt x="48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79" y="0"/>
                    </a:lnTo>
                    <a:lnTo>
                      <a:pt x="480" y="4"/>
                    </a:lnTo>
                    <a:lnTo>
                      <a:pt x="480" y="8"/>
                    </a:lnTo>
                    <a:close/>
                  </a:path>
                </a:pathLst>
              </a:custGeom>
              <a:solidFill>
                <a:srgbClr val="D5B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2" name="Freeform 150"/>
              <p:cNvSpPr>
                <a:spLocks/>
              </p:cNvSpPr>
              <p:nvPr/>
            </p:nvSpPr>
            <p:spPr bwMode="auto">
              <a:xfrm>
                <a:off x="1328" y="1777"/>
                <a:ext cx="476" cy="8"/>
              </a:xfrm>
              <a:custGeom>
                <a:avLst/>
                <a:gdLst>
                  <a:gd name="T0" fmla="*/ 476 w 476"/>
                  <a:gd name="T1" fmla="*/ 8 h 8"/>
                  <a:gd name="T2" fmla="*/ 0 w 476"/>
                  <a:gd name="T3" fmla="*/ 8 h 8"/>
                  <a:gd name="T4" fmla="*/ 5 w 476"/>
                  <a:gd name="T5" fmla="*/ 4 h 8"/>
                  <a:gd name="T6" fmla="*/ 9 w 476"/>
                  <a:gd name="T7" fmla="*/ 0 h 8"/>
                  <a:gd name="T8" fmla="*/ 475 w 476"/>
                  <a:gd name="T9" fmla="*/ 0 h 8"/>
                  <a:gd name="T10" fmla="*/ 475 w 476"/>
                  <a:gd name="T11" fmla="*/ 4 h 8"/>
                  <a:gd name="T12" fmla="*/ 476 w 47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6" h="8">
                    <a:moveTo>
                      <a:pt x="476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75" y="0"/>
                    </a:lnTo>
                    <a:lnTo>
                      <a:pt x="475" y="4"/>
                    </a:lnTo>
                    <a:lnTo>
                      <a:pt x="476" y="8"/>
                    </a:lnTo>
                    <a:close/>
                  </a:path>
                </a:pathLst>
              </a:custGeom>
              <a:solidFill>
                <a:srgbClr val="D5B7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3" name="Freeform 151"/>
              <p:cNvSpPr>
                <a:spLocks/>
              </p:cNvSpPr>
              <p:nvPr/>
            </p:nvSpPr>
            <p:spPr bwMode="auto">
              <a:xfrm>
                <a:off x="1333" y="1773"/>
                <a:ext cx="470" cy="8"/>
              </a:xfrm>
              <a:custGeom>
                <a:avLst/>
                <a:gdLst>
                  <a:gd name="T0" fmla="*/ 470 w 470"/>
                  <a:gd name="T1" fmla="*/ 8 h 8"/>
                  <a:gd name="T2" fmla="*/ 0 w 470"/>
                  <a:gd name="T3" fmla="*/ 8 h 8"/>
                  <a:gd name="T4" fmla="*/ 4 w 470"/>
                  <a:gd name="T5" fmla="*/ 4 h 8"/>
                  <a:gd name="T6" fmla="*/ 8 w 470"/>
                  <a:gd name="T7" fmla="*/ 0 h 8"/>
                  <a:gd name="T8" fmla="*/ 470 w 470"/>
                  <a:gd name="T9" fmla="*/ 0 h 8"/>
                  <a:gd name="T10" fmla="*/ 470 w 470"/>
                  <a:gd name="T11" fmla="*/ 4 h 8"/>
                  <a:gd name="T12" fmla="*/ 470 w 47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0" h="8">
                    <a:moveTo>
                      <a:pt x="470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470" y="0"/>
                    </a:lnTo>
                    <a:lnTo>
                      <a:pt x="470" y="4"/>
                    </a:lnTo>
                    <a:lnTo>
                      <a:pt x="470" y="8"/>
                    </a:lnTo>
                    <a:close/>
                  </a:path>
                </a:pathLst>
              </a:custGeom>
              <a:solidFill>
                <a:srgbClr val="D5B7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4" name="Freeform 152"/>
              <p:cNvSpPr>
                <a:spLocks/>
              </p:cNvSpPr>
              <p:nvPr/>
            </p:nvSpPr>
            <p:spPr bwMode="auto">
              <a:xfrm>
                <a:off x="1337" y="1770"/>
                <a:ext cx="466" cy="7"/>
              </a:xfrm>
              <a:custGeom>
                <a:avLst/>
                <a:gdLst>
                  <a:gd name="T0" fmla="*/ 466 w 466"/>
                  <a:gd name="T1" fmla="*/ 7 h 7"/>
                  <a:gd name="T2" fmla="*/ 0 w 466"/>
                  <a:gd name="T3" fmla="*/ 7 h 7"/>
                  <a:gd name="T4" fmla="*/ 4 w 466"/>
                  <a:gd name="T5" fmla="*/ 3 h 7"/>
                  <a:gd name="T6" fmla="*/ 9 w 466"/>
                  <a:gd name="T7" fmla="*/ 0 h 7"/>
                  <a:gd name="T8" fmla="*/ 465 w 466"/>
                  <a:gd name="T9" fmla="*/ 0 h 7"/>
                  <a:gd name="T10" fmla="*/ 466 w 466"/>
                  <a:gd name="T11" fmla="*/ 3 h 7"/>
                  <a:gd name="T12" fmla="*/ 466 w 46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6" h="7">
                    <a:moveTo>
                      <a:pt x="466" y="7"/>
                    </a:moveTo>
                    <a:lnTo>
                      <a:pt x="0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465" y="0"/>
                    </a:lnTo>
                    <a:lnTo>
                      <a:pt x="466" y="3"/>
                    </a:lnTo>
                    <a:lnTo>
                      <a:pt x="466" y="7"/>
                    </a:lnTo>
                    <a:close/>
                  </a:path>
                </a:pathLst>
              </a:custGeom>
              <a:solidFill>
                <a:srgbClr val="D5B7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5" name="Freeform 153"/>
              <p:cNvSpPr>
                <a:spLocks/>
              </p:cNvSpPr>
              <p:nvPr/>
            </p:nvSpPr>
            <p:spPr bwMode="auto">
              <a:xfrm>
                <a:off x="1341" y="1766"/>
                <a:ext cx="462" cy="7"/>
              </a:xfrm>
              <a:custGeom>
                <a:avLst/>
                <a:gdLst>
                  <a:gd name="T0" fmla="*/ 462 w 462"/>
                  <a:gd name="T1" fmla="*/ 7 h 7"/>
                  <a:gd name="T2" fmla="*/ 0 w 462"/>
                  <a:gd name="T3" fmla="*/ 7 h 7"/>
                  <a:gd name="T4" fmla="*/ 5 w 462"/>
                  <a:gd name="T5" fmla="*/ 4 h 7"/>
                  <a:gd name="T6" fmla="*/ 9 w 462"/>
                  <a:gd name="T7" fmla="*/ 0 h 7"/>
                  <a:gd name="T8" fmla="*/ 461 w 462"/>
                  <a:gd name="T9" fmla="*/ 0 h 7"/>
                  <a:gd name="T10" fmla="*/ 461 w 462"/>
                  <a:gd name="T11" fmla="*/ 4 h 7"/>
                  <a:gd name="T12" fmla="*/ 462 w 46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2" h="7">
                    <a:moveTo>
                      <a:pt x="462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61" y="0"/>
                    </a:lnTo>
                    <a:lnTo>
                      <a:pt x="461" y="4"/>
                    </a:lnTo>
                    <a:lnTo>
                      <a:pt x="462" y="7"/>
                    </a:lnTo>
                    <a:close/>
                  </a:path>
                </a:pathLst>
              </a:custGeom>
              <a:solidFill>
                <a:srgbClr val="D6B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6" name="Freeform 154"/>
              <p:cNvSpPr>
                <a:spLocks/>
              </p:cNvSpPr>
              <p:nvPr/>
            </p:nvSpPr>
            <p:spPr bwMode="auto">
              <a:xfrm>
                <a:off x="1346" y="1762"/>
                <a:ext cx="456" cy="8"/>
              </a:xfrm>
              <a:custGeom>
                <a:avLst/>
                <a:gdLst>
                  <a:gd name="T0" fmla="*/ 456 w 456"/>
                  <a:gd name="T1" fmla="*/ 8 h 8"/>
                  <a:gd name="T2" fmla="*/ 0 w 456"/>
                  <a:gd name="T3" fmla="*/ 8 h 8"/>
                  <a:gd name="T4" fmla="*/ 4 w 456"/>
                  <a:gd name="T5" fmla="*/ 4 h 8"/>
                  <a:gd name="T6" fmla="*/ 8 w 456"/>
                  <a:gd name="T7" fmla="*/ 0 h 8"/>
                  <a:gd name="T8" fmla="*/ 456 w 456"/>
                  <a:gd name="T9" fmla="*/ 0 h 8"/>
                  <a:gd name="T10" fmla="*/ 456 w 456"/>
                  <a:gd name="T11" fmla="*/ 4 h 8"/>
                  <a:gd name="T12" fmla="*/ 456 w 45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6" h="8">
                    <a:moveTo>
                      <a:pt x="456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456" y="0"/>
                    </a:lnTo>
                    <a:lnTo>
                      <a:pt x="456" y="4"/>
                    </a:lnTo>
                    <a:lnTo>
                      <a:pt x="456" y="8"/>
                    </a:lnTo>
                    <a:close/>
                  </a:path>
                </a:pathLst>
              </a:custGeom>
              <a:solidFill>
                <a:srgbClr val="D6B5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7" name="Freeform 155"/>
              <p:cNvSpPr>
                <a:spLocks/>
              </p:cNvSpPr>
              <p:nvPr/>
            </p:nvSpPr>
            <p:spPr bwMode="auto">
              <a:xfrm>
                <a:off x="1350" y="1758"/>
                <a:ext cx="452" cy="8"/>
              </a:xfrm>
              <a:custGeom>
                <a:avLst/>
                <a:gdLst>
                  <a:gd name="T0" fmla="*/ 452 w 452"/>
                  <a:gd name="T1" fmla="*/ 8 h 8"/>
                  <a:gd name="T2" fmla="*/ 0 w 452"/>
                  <a:gd name="T3" fmla="*/ 8 h 8"/>
                  <a:gd name="T4" fmla="*/ 4 w 452"/>
                  <a:gd name="T5" fmla="*/ 4 h 8"/>
                  <a:gd name="T6" fmla="*/ 9 w 452"/>
                  <a:gd name="T7" fmla="*/ 0 h 8"/>
                  <a:gd name="T8" fmla="*/ 452 w 452"/>
                  <a:gd name="T9" fmla="*/ 0 h 8"/>
                  <a:gd name="T10" fmla="*/ 452 w 452"/>
                  <a:gd name="T11" fmla="*/ 4 h 8"/>
                  <a:gd name="T12" fmla="*/ 452 w 452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2" h="8">
                    <a:moveTo>
                      <a:pt x="452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52" y="0"/>
                    </a:lnTo>
                    <a:lnTo>
                      <a:pt x="452" y="4"/>
                    </a:lnTo>
                    <a:lnTo>
                      <a:pt x="452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8" name="Freeform 156"/>
              <p:cNvSpPr>
                <a:spLocks/>
              </p:cNvSpPr>
              <p:nvPr/>
            </p:nvSpPr>
            <p:spPr bwMode="auto">
              <a:xfrm>
                <a:off x="1354" y="1754"/>
                <a:ext cx="448" cy="8"/>
              </a:xfrm>
              <a:custGeom>
                <a:avLst/>
                <a:gdLst>
                  <a:gd name="T0" fmla="*/ 448 w 448"/>
                  <a:gd name="T1" fmla="*/ 8 h 8"/>
                  <a:gd name="T2" fmla="*/ 0 w 448"/>
                  <a:gd name="T3" fmla="*/ 8 h 8"/>
                  <a:gd name="T4" fmla="*/ 5 w 448"/>
                  <a:gd name="T5" fmla="*/ 4 h 8"/>
                  <a:gd name="T6" fmla="*/ 9 w 448"/>
                  <a:gd name="T7" fmla="*/ 0 h 8"/>
                  <a:gd name="T8" fmla="*/ 448 w 448"/>
                  <a:gd name="T9" fmla="*/ 0 h 8"/>
                  <a:gd name="T10" fmla="*/ 448 w 448"/>
                  <a:gd name="T11" fmla="*/ 4 h 8"/>
                  <a:gd name="T12" fmla="*/ 448 w 44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8" h="8">
                    <a:moveTo>
                      <a:pt x="448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48" y="0"/>
                    </a:lnTo>
                    <a:lnTo>
                      <a:pt x="448" y="4"/>
                    </a:lnTo>
                    <a:lnTo>
                      <a:pt x="448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69" name="Freeform 157"/>
              <p:cNvSpPr>
                <a:spLocks/>
              </p:cNvSpPr>
              <p:nvPr/>
            </p:nvSpPr>
            <p:spPr bwMode="auto">
              <a:xfrm>
                <a:off x="1359" y="1750"/>
                <a:ext cx="443" cy="8"/>
              </a:xfrm>
              <a:custGeom>
                <a:avLst/>
                <a:gdLst>
                  <a:gd name="T0" fmla="*/ 443 w 443"/>
                  <a:gd name="T1" fmla="*/ 8 h 8"/>
                  <a:gd name="T2" fmla="*/ 0 w 443"/>
                  <a:gd name="T3" fmla="*/ 8 h 8"/>
                  <a:gd name="T4" fmla="*/ 4 w 443"/>
                  <a:gd name="T5" fmla="*/ 4 h 8"/>
                  <a:gd name="T6" fmla="*/ 9 w 443"/>
                  <a:gd name="T7" fmla="*/ 0 h 8"/>
                  <a:gd name="T8" fmla="*/ 443 w 443"/>
                  <a:gd name="T9" fmla="*/ 0 h 8"/>
                  <a:gd name="T10" fmla="*/ 443 w 443"/>
                  <a:gd name="T11" fmla="*/ 4 h 8"/>
                  <a:gd name="T12" fmla="*/ 443 w 44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3" h="8">
                    <a:moveTo>
                      <a:pt x="443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43" y="0"/>
                    </a:lnTo>
                    <a:lnTo>
                      <a:pt x="443" y="4"/>
                    </a:lnTo>
                    <a:lnTo>
                      <a:pt x="443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0" name="Freeform 158"/>
              <p:cNvSpPr>
                <a:spLocks/>
              </p:cNvSpPr>
              <p:nvPr/>
            </p:nvSpPr>
            <p:spPr bwMode="auto">
              <a:xfrm>
                <a:off x="1363" y="1746"/>
                <a:ext cx="439" cy="8"/>
              </a:xfrm>
              <a:custGeom>
                <a:avLst/>
                <a:gdLst>
                  <a:gd name="T0" fmla="*/ 439 w 439"/>
                  <a:gd name="T1" fmla="*/ 8 h 8"/>
                  <a:gd name="T2" fmla="*/ 0 w 439"/>
                  <a:gd name="T3" fmla="*/ 8 h 8"/>
                  <a:gd name="T4" fmla="*/ 5 w 439"/>
                  <a:gd name="T5" fmla="*/ 4 h 8"/>
                  <a:gd name="T6" fmla="*/ 9 w 439"/>
                  <a:gd name="T7" fmla="*/ 0 h 8"/>
                  <a:gd name="T8" fmla="*/ 439 w 439"/>
                  <a:gd name="T9" fmla="*/ 0 h 8"/>
                  <a:gd name="T10" fmla="*/ 439 w 439"/>
                  <a:gd name="T11" fmla="*/ 4 h 8"/>
                  <a:gd name="T12" fmla="*/ 439 w 43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9" h="8">
                    <a:moveTo>
                      <a:pt x="439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39" y="0"/>
                    </a:lnTo>
                    <a:lnTo>
                      <a:pt x="439" y="4"/>
                    </a:lnTo>
                    <a:lnTo>
                      <a:pt x="439" y="8"/>
                    </a:lnTo>
                    <a:close/>
                  </a:path>
                </a:pathLst>
              </a:custGeom>
              <a:solidFill>
                <a:srgbClr val="D6B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1" name="Freeform 159"/>
              <p:cNvSpPr>
                <a:spLocks/>
              </p:cNvSpPr>
              <p:nvPr/>
            </p:nvSpPr>
            <p:spPr bwMode="auto">
              <a:xfrm>
                <a:off x="1368" y="1742"/>
                <a:ext cx="434" cy="8"/>
              </a:xfrm>
              <a:custGeom>
                <a:avLst/>
                <a:gdLst>
                  <a:gd name="T0" fmla="*/ 434 w 434"/>
                  <a:gd name="T1" fmla="*/ 8 h 8"/>
                  <a:gd name="T2" fmla="*/ 0 w 434"/>
                  <a:gd name="T3" fmla="*/ 8 h 8"/>
                  <a:gd name="T4" fmla="*/ 4 w 434"/>
                  <a:gd name="T5" fmla="*/ 4 h 8"/>
                  <a:gd name="T6" fmla="*/ 9 w 434"/>
                  <a:gd name="T7" fmla="*/ 0 h 8"/>
                  <a:gd name="T8" fmla="*/ 433 w 434"/>
                  <a:gd name="T9" fmla="*/ 0 h 8"/>
                  <a:gd name="T10" fmla="*/ 434 w 434"/>
                  <a:gd name="T11" fmla="*/ 4 h 8"/>
                  <a:gd name="T12" fmla="*/ 434 w 43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4" h="8">
                    <a:moveTo>
                      <a:pt x="434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33" y="0"/>
                    </a:lnTo>
                    <a:lnTo>
                      <a:pt x="434" y="4"/>
                    </a:lnTo>
                    <a:lnTo>
                      <a:pt x="434" y="8"/>
                    </a:lnTo>
                    <a:close/>
                  </a:path>
                </a:pathLst>
              </a:custGeom>
              <a:solidFill>
                <a:srgbClr val="D6B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2" name="Freeform 160"/>
              <p:cNvSpPr>
                <a:spLocks/>
              </p:cNvSpPr>
              <p:nvPr/>
            </p:nvSpPr>
            <p:spPr bwMode="auto">
              <a:xfrm>
                <a:off x="1372" y="1739"/>
                <a:ext cx="430" cy="7"/>
              </a:xfrm>
              <a:custGeom>
                <a:avLst/>
                <a:gdLst>
                  <a:gd name="T0" fmla="*/ 430 w 430"/>
                  <a:gd name="T1" fmla="*/ 7 h 7"/>
                  <a:gd name="T2" fmla="*/ 0 w 430"/>
                  <a:gd name="T3" fmla="*/ 7 h 7"/>
                  <a:gd name="T4" fmla="*/ 5 w 430"/>
                  <a:gd name="T5" fmla="*/ 3 h 7"/>
                  <a:gd name="T6" fmla="*/ 10 w 430"/>
                  <a:gd name="T7" fmla="*/ 0 h 7"/>
                  <a:gd name="T8" fmla="*/ 429 w 430"/>
                  <a:gd name="T9" fmla="*/ 0 h 7"/>
                  <a:gd name="T10" fmla="*/ 429 w 430"/>
                  <a:gd name="T11" fmla="*/ 3 h 7"/>
                  <a:gd name="T12" fmla="*/ 430 w 43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0" h="7">
                    <a:moveTo>
                      <a:pt x="430" y="7"/>
                    </a:moveTo>
                    <a:lnTo>
                      <a:pt x="0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429" y="0"/>
                    </a:lnTo>
                    <a:lnTo>
                      <a:pt x="429" y="3"/>
                    </a:lnTo>
                    <a:lnTo>
                      <a:pt x="430" y="7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3" name="Freeform 161"/>
              <p:cNvSpPr>
                <a:spLocks/>
              </p:cNvSpPr>
              <p:nvPr/>
            </p:nvSpPr>
            <p:spPr bwMode="auto">
              <a:xfrm>
                <a:off x="1377" y="1735"/>
                <a:ext cx="424" cy="7"/>
              </a:xfrm>
              <a:custGeom>
                <a:avLst/>
                <a:gdLst>
                  <a:gd name="T0" fmla="*/ 424 w 424"/>
                  <a:gd name="T1" fmla="*/ 7 h 7"/>
                  <a:gd name="T2" fmla="*/ 0 w 424"/>
                  <a:gd name="T3" fmla="*/ 7 h 7"/>
                  <a:gd name="T4" fmla="*/ 5 w 424"/>
                  <a:gd name="T5" fmla="*/ 4 h 7"/>
                  <a:gd name="T6" fmla="*/ 9 w 424"/>
                  <a:gd name="T7" fmla="*/ 0 h 7"/>
                  <a:gd name="T8" fmla="*/ 424 w 424"/>
                  <a:gd name="T9" fmla="*/ 0 h 7"/>
                  <a:gd name="T10" fmla="*/ 424 w 424"/>
                  <a:gd name="T11" fmla="*/ 4 h 7"/>
                  <a:gd name="T12" fmla="*/ 424 w 42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7">
                    <a:moveTo>
                      <a:pt x="424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24" y="0"/>
                    </a:lnTo>
                    <a:lnTo>
                      <a:pt x="424" y="4"/>
                    </a:lnTo>
                    <a:lnTo>
                      <a:pt x="424" y="7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4" name="Freeform 162"/>
              <p:cNvSpPr>
                <a:spLocks/>
              </p:cNvSpPr>
              <p:nvPr/>
            </p:nvSpPr>
            <p:spPr bwMode="auto">
              <a:xfrm>
                <a:off x="1382" y="1731"/>
                <a:ext cx="419" cy="8"/>
              </a:xfrm>
              <a:custGeom>
                <a:avLst/>
                <a:gdLst>
                  <a:gd name="T0" fmla="*/ 419 w 419"/>
                  <a:gd name="T1" fmla="*/ 8 h 8"/>
                  <a:gd name="T2" fmla="*/ 0 w 419"/>
                  <a:gd name="T3" fmla="*/ 8 h 8"/>
                  <a:gd name="T4" fmla="*/ 4 w 419"/>
                  <a:gd name="T5" fmla="*/ 4 h 8"/>
                  <a:gd name="T6" fmla="*/ 9 w 419"/>
                  <a:gd name="T7" fmla="*/ 0 h 8"/>
                  <a:gd name="T8" fmla="*/ 419 w 419"/>
                  <a:gd name="T9" fmla="*/ 0 h 8"/>
                  <a:gd name="T10" fmla="*/ 419 w 419"/>
                  <a:gd name="T11" fmla="*/ 4 h 8"/>
                  <a:gd name="T12" fmla="*/ 419 w 41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9" h="8">
                    <a:moveTo>
                      <a:pt x="419" y="8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419" y="0"/>
                    </a:lnTo>
                    <a:lnTo>
                      <a:pt x="419" y="4"/>
                    </a:lnTo>
                    <a:lnTo>
                      <a:pt x="419" y="8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5" name="Freeform 163"/>
              <p:cNvSpPr>
                <a:spLocks/>
              </p:cNvSpPr>
              <p:nvPr/>
            </p:nvSpPr>
            <p:spPr bwMode="auto">
              <a:xfrm>
                <a:off x="1386" y="1727"/>
                <a:ext cx="415" cy="8"/>
              </a:xfrm>
              <a:custGeom>
                <a:avLst/>
                <a:gdLst>
                  <a:gd name="T0" fmla="*/ 415 w 415"/>
                  <a:gd name="T1" fmla="*/ 8 h 8"/>
                  <a:gd name="T2" fmla="*/ 0 w 415"/>
                  <a:gd name="T3" fmla="*/ 8 h 8"/>
                  <a:gd name="T4" fmla="*/ 5 w 415"/>
                  <a:gd name="T5" fmla="*/ 4 h 8"/>
                  <a:gd name="T6" fmla="*/ 10 w 415"/>
                  <a:gd name="T7" fmla="*/ 0 h 8"/>
                  <a:gd name="T8" fmla="*/ 414 w 415"/>
                  <a:gd name="T9" fmla="*/ 0 h 8"/>
                  <a:gd name="T10" fmla="*/ 415 w 415"/>
                  <a:gd name="T11" fmla="*/ 4 h 8"/>
                  <a:gd name="T12" fmla="*/ 415 w 41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5" h="8">
                    <a:moveTo>
                      <a:pt x="41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414" y="0"/>
                    </a:lnTo>
                    <a:lnTo>
                      <a:pt x="415" y="4"/>
                    </a:lnTo>
                    <a:lnTo>
                      <a:pt x="415" y="8"/>
                    </a:lnTo>
                    <a:close/>
                  </a:path>
                </a:pathLst>
              </a:custGeom>
              <a:solidFill>
                <a:srgbClr val="D6B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6" name="Freeform 164"/>
              <p:cNvSpPr>
                <a:spLocks/>
              </p:cNvSpPr>
              <p:nvPr/>
            </p:nvSpPr>
            <p:spPr bwMode="auto">
              <a:xfrm>
                <a:off x="1391" y="1724"/>
                <a:ext cx="410" cy="7"/>
              </a:xfrm>
              <a:custGeom>
                <a:avLst/>
                <a:gdLst>
                  <a:gd name="T0" fmla="*/ 410 w 410"/>
                  <a:gd name="T1" fmla="*/ 7 h 7"/>
                  <a:gd name="T2" fmla="*/ 0 w 410"/>
                  <a:gd name="T3" fmla="*/ 7 h 7"/>
                  <a:gd name="T4" fmla="*/ 5 w 410"/>
                  <a:gd name="T5" fmla="*/ 3 h 7"/>
                  <a:gd name="T6" fmla="*/ 10 w 410"/>
                  <a:gd name="T7" fmla="*/ 0 h 7"/>
                  <a:gd name="T8" fmla="*/ 409 w 410"/>
                  <a:gd name="T9" fmla="*/ 0 h 7"/>
                  <a:gd name="T10" fmla="*/ 409 w 410"/>
                  <a:gd name="T11" fmla="*/ 3 h 7"/>
                  <a:gd name="T12" fmla="*/ 410 w 410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0" h="7">
                    <a:moveTo>
                      <a:pt x="410" y="7"/>
                    </a:moveTo>
                    <a:lnTo>
                      <a:pt x="0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409" y="0"/>
                    </a:lnTo>
                    <a:lnTo>
                      <a:pt x="409" y="3"/>
                    </a:lnTo>
                    <a:lnTo>
                      <a:pt x="410" y="7"/>
                    </a:lnTo>
                    <a:close/>
                  </a:path>
                </a:pathLst>
              </a:custGeom>
              <a:solidFill>
                <a:srgbClr val="D6B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7" name="Freeform 165"/>
              <p:cNvSpPr>
                <a:spLocks/>
              </p:cNvSpPr>
              <p:nvPr/>
            </p:nvSpPr>
            <p:spPr bwMode="auto">
              <a:xfrm>
                <a:off x="1396" y="1720"/>
                <a:ext cx="404" cy="7"/>
              </a:xfrm>
              <a:custGeom>
                <a:avLst/>
                <a:gdLst>
                  <a:gd name="T0" fmla="*/ 404 w 404"/>
                  <a:gd name="T1" fmla="*/ 7 h 7"/>
                  <a:gd name="T2" fmla="*/ 0 w 404"/>
                  <a:gd name="T3" fmla="*/ 7 h 7"/>
                  <a:gd name="T4" fmla="*/ 5 w 404"/>
                  <a:gd name="T5" fmla="*/ 4 h 7"/>
                  <a:gd name="T6" fmla="*/ 9 w 404"/>
                  <a:gd name="T7" fmla="*/ 0 h 7"/>
                  <a:gd name="T8" fmla="*/ 403 w 404"/>
                  <a:gd name="T9" fmla="*/ 0 h 7"/>
                  <a:gd name="T10" fmla="*/ 404 w 404"/>
                  <a:gd name="T11" fmla="*/ 4 h 7"/>
                  <a:gd name="T12" fmla="*/ 404 w 404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4" h="7">
                    <a:moveTo>
                      <a:pt x="404" y="7"/>
                    </a:moveTo>
                    <a:lnTo>
                      <a:pt x="0" y="7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403" y="0"/>
                    </a:lnTo>
                    <a:lnTo>
                      <a:pt x="404" y="4"/>
                    </a:lnTo>
                    <a:lnTo>
                      <a:pt x="404" y="7"/>
                    </a:lnTo>
                    <a:close/>
                  </a:path>
                </a:pathLst>
              </a:custGeom>
              <a:solidFill>
                <a:srgbClr val="D6B3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8" name="Freeform 166"/>
              <p:cNvSpPr>
                <a:spLocks/>
              </p:cNvSpPr>
              <p:nvPr/>
            </p:nvSpPr>
            <p:spPr bwMode="auto">
              <a:xfrm>
                <a:off x="1401" y="1715"/>
                <a:ext cx="399" cy="9"/>
              </a:xfrm>
              <a:custGeom>
                <a:avLst/>
                <a:gdLst>
                  <a:gd name="T0" fmla="*/ 399 w 399"/>
                  <a:gd name="T1" fmla="*/ 9 h 9"/>
                  <a:gd name="T2" fmla="*/ 0 w 399"/>
                  <a:gd name="T3" fmla="*/ 9 h 9"/>
                  <a:gd name="T4" fmla="*/ 4 w 399"/>
                  <a:gd name="T5" fmla="*/ 5 h 9"/>
                  <a:gd name="T6" fmla="*/ 9 w 399"/>
                  <a:gd name="T7" fmla="*/ 0 h 9"/>
                  <a:gd name="T8" fmla="*/ 398 w 399"/>
                  <a:gd name="T9" fmla="*/ 0 h 9"/>
                  <a:gd name="T10" fmla="*/ 398 w 399"/>
                  <a:gd name="T11" fmla="*/ 5 h 9"/>
                  <a:gd name="T12" fmla="*/ 399 w 39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9" h="9">
                    <a:moveTo>
                      <a:pt x="399" y="9"/>
                    </a:moveTo>
                    <a:lnTo>
                      <a:pt x="0" y="9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398" y="0"/>
                    </a:lnTo>
                    <a:lnTo>
                      <a:pt x="398" y="5"/>
                    </a:lnTo>
                    <a:lnTo>
                      <a:pt x="399" y="9"/>
                    </a:lnTo>
                    <a:close/>
                  </a:path>
                </a:pathLst>
              </a:custGeom>
              <a:solidFill>
                <a:srgbClr val="D7B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79" name="Freeform 167"/>
              <p:cNvSpPr>
                <a:spLocks/>
              </p:cNvSpPr>
              <p:nvPr/>
            </p:nvSpPr>
            <p:spPr bwMode="auto">
              <a:xfrm>
                <a:off x="1405" y="1711"/>
                <a:ext cx="394" cy="9"/>
              </a:xfrm>
              <a:custGeom>
                <a:avLst/>
                <a:gdLst>
                  <a:gd name="T0" fmla="*/ 394 w 394"/>
                  <a:gd name="T1" fmla="*/ 9 h 9"/>
                  <a:gd name="T2" fmla="*/ 0 w 394"/>
                  <a:gd name="T3" fmla="*/ 9 h 9"/>
                  <a:gd name="T4" fmla="*/ 5 w 394"/>
                  <a:gd name="T5" fmla="*/ 4 h 9"/>
                  <a:gd name="T6" fmla="*/ 11 w 394"/>
                  <a:gd name="T7" fmla="*/ 0 h 9"/>
                  <a:gd name="T8" fmla="*/ 393 w 394"/>
                  <a:gd name="T9" fmla="*/ 0 h 9"/>
                  <a:gd name="T10" fmla="*/ 394 w 394"/>
                  <a:gd name="T11" fmla="*/ 4 h 9"/>
                  <a:gd name="T12" fmla="*/ 394 w 394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4" h="9">
                    <a:moveTo>
                      <a:pt x="394" y="9"/>
                    </a:moveTo>
                    <a:lnTo>
                      <a:pt x="0" y="9"/>
                    </a:lnTo>
                    <a:lnTo>
                      <a:pt x="5" y="4"/>
                    </a:lnTo>
                    <a:lnTo>
                      <a:pt x="11" y="0"/>
                    </a:lnTo>
                    <a:lnTo>
                      <a:pt x="393" y="0"/>
                    </a:lnTo>
                    <a:lnTo>
                      <a:pt x="394" y="4"/>
                    </a:lnTo>
                    <a:lnTo>
                      <a:pt x="394" y="9"/>
                    </a:lnTo>
                    <a:close/>
                  </a:path>
                </a:pathLst>
              </a:custGeom>
              <a:solidFill>
                <a:srgbClr val="D7B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0" name="Freeform 168"/>
              <p:cNvSpPr>
                <a:spLocks/>
              </p:cNvSpPr>
              <p:nvPr/>
            </p:nvSpPr>
            <p:spPr bwMode="auto">
              <a:xfrm>
                <a:off x="1410" y="1708"/>
                <a:ext cx="389" cy="7"/>
              </a:xfrm>
              <a:custGeom>
                <a:avLst/>
                <a:gdLst>
                  <a:gd name="T0" fmla="*/ 389 w 389"/>
                  <a:gd name="T1" fmla="*/ 7 h 7"/>
                  <a:gd name="T2" fmla="*/ 0 w 389"/>
                  <a:gd name="T3" fmla="*/ 7 h 7"/>
                  <a:gd name="T4" fmla="*/ 6 w 389"/>
                  <a:gd name="T5" fmla="*/ 3 h 7"/>
                  <a:gd name="T6" fmla="*/ 10 w 389"/>
                  <a:gd name="T7" fmla="*/ 0 h 7"/>
                  <a:gd name="T8" fmla="*/ 388 w 389"/>
                  <a:gd name="T9" fmla="*/ 0 h 7"/>
                  <a:gd name="T10" fmla="*/ 388 w 389"/>
                  <a:gd name="T11" fmla="*/ 3 h 7"/>
                  <a:gd name="T12" fmla="*/ 389 w 38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9" h="7">
                    <a:moveTo>
                      <a:pt x="389" y="7"/>
                    </a:moveTo>
                    <a:lnTo>
                      <a:pt x="0" y="7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388" y="0"/>
                    </a:lnTo>
                    <a:lnTo>
                      <a:pt x="388" y="3"/>
                    </a:lnTo>
                    <a:lnTo>
                      <a:pt x="389" y="7"/>
                    </a:lnTo>
                    <a:close/>
                  </a:path>
                </a:pathLst>
              </a:custGeom>
              <a:solidFill>
                <a:srgbClr val="D7B2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1" name="Freeform 169"/>
              <p:cNvSpPr>
                <a:spLocks/>
              </p:cNvSpPr>
              <p:nvPr/>
            </p:nvSpPr>
            <p:spPr bwMode="auto">
              <a:xfrm>
                <a:off x="1416" y="1704"/>
                <a:ext cx="382" cy="7"/>
              </a:xfrm>
              <a:custGeom>
                <a:avLst/>
                <a:gdLst>
                  <a:gd name="T0" fmla="*/ 382 w 382"/>
                  <a:gd name="T1" fmla="*/ 7 h 7"/>
                  <a:gd name="T2" fmla="*/ 0 w 382"/>
                  <a:gd name="T3" fmla="*/ 7 h 7"/>
                  <a:gd name="T4" fmla="*/ 4 w 382"/>
                  <a:gd name="T5" fmla="*/ 4 h 7"/>
                  <a:gd name="T6" fmla="*/ 10 w 382"/>
                  <a:gd name="T7" fmla="*/ 0 h 7"/>
                  <a:gd name="T8" fmla="*/ 381 w 382"/>
                  <a:gd name="T9" fmla="*/ 0 h 7"/>
                  <a:gd name="T10" fmla="*/ 382 w 382"/>
                  <a:gd name="T11" fmla="*/ 4 h 7"/>
                  <a:gd name="T12" fmla="*/ 382 w 38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2" h="7">
                    <a:moveTo>
                      <a:pt x="382" y="7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10" y="0"/>
                    </a:lnTo>
                    <a:lnTo>
                      <a:pt x="381" y="0"/>
                    </a:lnTo>
                    <a:lnTo>
                      <a:pt x="382" y="4"/>
                    </a:lnTo>
                    <a:lnTo>
                      <a:pt x="382" y="7"/>
                    </a:lnTo>
                    <a:close/>
                  </a:path>
                </a:pathLst>
              </a:custGeom>
              <a:solidFill>
                <a:srgbClr val="D7B3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2" name="Freeform 170"/>
              <p:cNvSpPr>
                <a:spLocks/>
              </p:cNvSpPr>
              <p:nvPr/>
            </p:nvSpPr>
            <p:spPr bwMode="auto">
              <a:xfrm>
                <a:off x="1420" y="1700"/>
                <a:ext cx="378" cy="8"/>
              </a:xfrm>
              <a:custGeom>
                <a:avLst/>
                <a:gdLst>
                  <a:gd name="T0" fmla="*/ 378 w 378"/>
                  <a:gd name="T1" fmla="*/ 8 h 8"/>
                  <a:gd name="T2" fmla="*/ 0 w 378"/>
                  <a:gd name="T3" fmla="*/ 8 h 8"/>
                  <a:gd name="T4" fmla="*/ 6 w 378"/>
                  <a:gd name="T5" fmla="*/ 4 h 8"/>
                  <a:gd name="T6" fmla="*/ 11 w 378"/>
                  <a:gd name="T7" fmla="*/ 0 h 8"/>
                  <a:gd name="T8" fmla="*/ 376 w 378"/>
                  <a:gd name="T9" fmla="*/ 0 h 8"/>
                  <a:gd name="T10" fmla="*/ 377 w 378"/>
                  <a:gd name="T11" fmla="*/ 4 h 8"/>
                  <a:gd name="T12" fmla="*/ 378 w 37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8">
                    <a:moveTo>
                      <a:pt x="378" y="8"/>
                    </a:moveTo>
                    <a:lnTo>
                      <a:pt x="0" y="8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376" y="0"/>
                    </a:lnTo>
                    <a:lnTo>
                      <a:pt x="377" y="4"/>
                    </a:lnTo>
                    <a:lnTo>
                      <a:pt x="378" y="8"/>
                    </a:lnTo>
                    <a:close/>
                  </a:path>
                </a:pathLst>
              </a:custGeom>
              <a:solidFill>
                <a:srgbClr val="D7B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3" name="Freeform 171"/>
              <p:cNvSpPr>
                <a:spLocks/>
              </p:cNvSpPr>
              <p:nvPr/>
            </p:nvSpPr>
            <p:spPr bwMode="auto">
              <a:xfrm>
                <a:off x="1426" y="1696"/>
                <a:ext cx="371" cy="8"/>
              </a:xfrm>
              <a:custGeom>
                <a:avLst/>
                <a:gdLst>
                  <a:gd name="T0" fmla="*/ 371 w 371"/>
                  <a:gd name="T1" fmla="*/ 8 h 8"/>
                  <a:gd name="T2" fmla="*/ 0 w 371"/>
                  <a:gd name="T3" fmla="*/ 8 h 8"/>
                  <a:gd name="T4" fmla="*/ 5 w 371"/>
                  <a:gd name="T5" fmla="*/ 4 h 8"/>
                  <a:gd name="T6" fmla="*/ 10 w 371"/>
                  <a:gd name="T7" fmla="*/ 0 h 8"/>
                  <a:gd name="T8" fmla="*/ 369 w 371"/>
                  <a:gd name="T9" fmla="*/ 0 h 8"/>
                  <a:gd name="T10" fmla="*/ 370 w 371"/>
                  <a:gd name="T11" fmla="*/ 4 h 8"/>
                  <a:gd name="T12" fmla="*/ 371 w 37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1" h="8">
                    <a:moveTo>
                      <a:pt x="371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0" y="0"/>
                    </a:lnTo>
                    <a:lnTo>
                      <a:pt x="369" y="0"/>
                    </a:lnTo>
                    <a:lnTo>
                      <a:pt x="370" y="4"/>
                    </a:lnTo>
                    <a:lnTo>
                      <a:pt x="371" y="8"/>
                    </a:lnTo>
                    <a:close/>
                  </a:path>
                </a:pathLst>
              </a:custGeom>
              <a:solidFill>
                <a:srgbClr val="D7B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4" name="Freeform 172"/>
              <p:cNvSpPr>
                <a:spLocks/>
              </p:cNvSpPr>
              <p:nvPr/>
            </p:nvSpPr>
            <p:spPr bwMode="auto">
              <a:xfrm>
                <a:off x="1431" y="1692"/>
                <a:ext cx="365" cy="8"/>
              </a:xfrm>
              <a:custGeom>
                <a:avLst/>
                <a:gdLst>
                  <a:gd name="T0" fmla="*/ 365 w 365"/>
                  <a:gd name="T1" fmla="*/ 8 h 8"/>
                  <a:gd name="T2" fmla="*/ 0 w 365"/>
                  <a:gd name="T3" fmla="*/ 8 h 8"/>
                  <a:gd name="T4" fmla="*/ 5 w 365"/>
                  <a:gd name="T5" fmla="*/ 4 h 8"/>
                  <a:gd name="T6" fmla="*/ 11 w 365"/>
                  <a:gd name="T7" fmla="*/ 0 h 8"/>
                  <a:gd name="T8" fmla="*/ 363 w 365"/>
                  <a:gd name="T9" fmla="*/ 0 h 8"/>
                  <a:gd name="T10" fmla="*/ 364 w 365"/>
                  <a:gd name="T11" fmla="*/ 4 h 8"/>
                  <a:gd name="T12" fmla="*/ 365 w 36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" h="8">
                    <a:moveTo>
                      <a:pt x="36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1" y="0"/>
                    </a:lnTo>
                    <a:lnTo>
                      <a:pt x="363" y="0"/>
                    </a:lnTo>
                    <a:lnTo>
                      <a:pt x="364" y="4"/>
                    </a:lnTo>
                    <a:lnTo>
                      <a:pt x="365" y="8"/>
                    </a:lnTo>
                    <a:close/>
                  </a:path>
                </a:pathLst>
              </a:custGeom>
              <a:solidFill>
                <a:srgbClr val="D7B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5" name="Freeform 173"/>
              <p:cNvSpPr>
                <a:spLocks/>
              </p:cNvSpPr>
              <p:nvPr/>
            </p:nvSpPr>
            <p:spPr bwMode="auto">
              <a:xfrm>
                <a:off x="1436" y="1689"/>
                <a:ext cx="359" cy="7"/>
              </a:xfrm>
              <a:custGeom>
                <a:avLst/>
                <a:gdLst>
                  <a:gd name="T0" fmla="*/ 359 w 359"/>
                  <a:gd name="T1" fmla="*/ 7 h 7"/>
                  <a:gd name="T2" fmla="*/ 0 w 359"/>
                  <a:gd name="T3" fmla="*/ 7 h 7"/>
                  <a:gd name="T4" fmla="*/ 6 w 359"/>
                  <a:gd name="T5" fmla="*/ 3 h 7"/>
                  <a:gd name="T6" fmla="*/ 12 w 359"/>
                  <a:gd name="T7" fmla="*/ 0 h 7"/>
                  <a:gd name="T8" fmla="*/ 357 w 359"/>
                  <a:gd name="T9" fmla="*/ 0 h 7"/>
                  <a:gd name="T10" fmla="*/ 358 w 359"/>
                  <a:gd name="T11" fmla="*/ 3 h 7"/>
                  <a:gd name="T12" fmla="*/ 359 w 35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9" h="7">
                    <a:moveTo>
                      <a:pt x="359" y="7"/>
                    </a:moveTo>
                    <a:lnTo>
                      <a:pt x="0" y="7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357" y="0"/>
                    </a:lnTo>
                    <a:lnTo>
                      <a:pt x="358" y="3"/>
                    </a:lnTo>
                    <a:lnTo>
                      <a:pt x="359" y="7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6" name="Freeform 174"/>
              <p:cNvSpPr>
                <a:spLocks/>
              </p:cNvSpPr>
              <p:nvPr/>
            </p:nvSpPr>
            <p:spPr bwMode="auto">
              <a:xfrm>
                <a:off x="1442" y="1685"/>
                <a:ext cx="352" cy="7"/>
              </a:xfrm>
              <a:custGeom>
                <a:avLst/>
                <a:gdLst>
                  <a:gd name="T0" fmla="*/ 352 w 352"/>
                  <a:gd name="T1" fmla="*/ 7 h 7"/>
                  <a:gd name="T2" fmla="*/ 0 w 352"/>
                  <a:gd name="T3" fmla="*/ 7 h 7"/>
                  <a:gd name="T4" fmla="*/ 6 w 352"/>
                  <a:gd name="T5" fmla="*/ 4 h 7"/>
                  <a:gd name="T6" fmla="*/ 11 w 352"/>
                  <a:gd name="T7" fmla="*/ 0 h 7"/>
                  <a:gd name="T8" fmla="*/ 350 w 352"/>
                  <a:gd name="T9" fmla="*/ 0 h 7"/>
                  <a:gd name="T10" fmla="*/ 351 w 352"/>
                  <a:gd name="T11" fmla="*/ 4 h 7"/>
                  <a:gd name="T12" fmla="*/ 352 w 35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2" h="7">
                    <a:moveTo>
                      <a:pt x="352" y="7"/>
                    </a:moveTo>
                    <a:lnTo>
                      <a:pt x="0" y="7"/>
                    </a:lnTo>
                    <a:lnTo>
                      <a:pt x="6" y="4"/>
                    </a:lnTo>
                    <a:lnTo>
                      <a:pt x="11" y="0"/>
                    </a:lnTo>
                    <a:lnTo>
                      <a:pt x="350" y="0"/>
                    </a:lnTo>
                    <a:lnTo>
                      <a:pt x="351" y="4"/>
                    </a:lnTo>
                    <a:lnTo>
                      <a:pt x="352" y="7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7" name="Freeform 175"/>
              <p:cNvSpPr>
                <a:spLocks/>
              </p:cNvSpPr>
              <p:nvPr/>
            </p:nvSpPr>
            <p:spPr bwMode="auto">
              <a:xfrm>
                <a:off x="1448" y="1681"/>
                <a:ext cx="345" cy="8"/>
              </a:xfrm>
              <a:custGeom>
                <a:avLst/>
                <a:gdLst>
                  <a:gd name="T0" fmla="*/ 345 w 345"/>
                  <a:gd name="T1" fmla="*/ 8 h 8"/>
                  <a:gd name="T2" fmla="*/ 0 w 345"/>
                  <a:gd name="T3" fmla="*/ 8 h 8"/>
                  <a:gd name="T4" fmla="*/ 5 w 345"/>
                  <a:gd name="T5" fmla="*/ 4 h 8"/>
                  <a:gd name="T6" fmla="*/ 12 w 345"/>
                  <a:gd name="T7" fmla="*/ 0 h 8"/>
                  <a:gd name="T8" fmla="*/ 343 w 345"/>
                  <a:gd name="T9" fmla="*/ 0 h 8"/>
                  <a:gd name="T10" fmla="*/ 344 w 345"/>
                  <a:gd name="T11" fmla="*/ 4 h 8"/>
                  <a:gd name="T12" fmla="*/ 345 w 34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5" h="8">
                    <a:moveTo>
                      <a:pt x="345" y="8"/>
                    </a:moveTo>
                    <a:lnTo>
                      <a:pt x="0" y="8"/>
                    </a:lnTo>
                    <a:lnTo>
                      <a:pt x="5" y="4"/>
                    </a:lnTo>
                    <a:lnTo>
                      <a:pt x="12" y="0"/>
                    </a:lnTo>
                    <a:lnTo>
                      <a:pt x="343" y="0"/>
                    </a:lnTo>
                    <a:lnTo>
                      <a:pt x="344" y="4"/>
                    </a:lnTo>
                    <a:lnTo>
                      <a:pt x="345" y="8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8" name="Freeform 176"/>
              <p:cNvSpPr>
                <a:spLocks/>
              </p:cNvSpPr>
              <p:nvPr/>
            </p:nvSpPr>
            <p:spPr bwMode="auto">
              <a:xfrm>
                <a:off x="1453" y="1677"/>
                <a:ext cx="339" cy="8"/>
              </a:xfrm>
              <a:custGeom>
                <a:avLst/>
                <a:gdLst>
                  <a:gd name="T0" fmla="*/ 339 w 339"/>
                  <a:gd name="T1" fmla="*/ 8 h 8"/>
                  <a:gd name="T2" fmla="*/ 0 w 339"/>
                  <a:gd name="T3" fmla="*/ 8 h 8"/>
                  <a:gd name="T4" fmla="*/ 7 w 339"/>
                  <a:gd name="T5" fmla="*/ 4 h 8"/>
                  <a:gd name="T6" fmla="*/ 13 w 339"/>
                  <a:gd name="T7" fmla="*/ 0 h 8"/>
                  <a:gd name="T8" fmla="*/ 336 w 339"/>
                  <a:gd name="T9" fmla="*/ 0 h 8"/>
                  <a:gd name="T10" fmla="*/ 338 w 339"/>
                  <a:gd name="T11" fmla="*/ 4 h 8"/>
                  <a:gd name="T12" fmla="*/ 339 w 339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8">
                    <a:moveTo>
                      <a:pt x="339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3" y="0"/>
                    </a:lnTo>
                    <a:lnTo>
                      <a:pt x="336" y="0"/>
                    </a:lnTo>
                    <a:lnTo>
                      <a:pt x="338" y="4"/>
                    </a:lnTo>
                    <a:lnTo>
                      <a:pt x="339" y="8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89" name="Freeform 177"/>
              <p:cNvSpPr>
                <a:spLocks/>
              </p:cNvSpPr>
              <p:nvPr/>
            </p:nvSpPr>
            <p:spPr bwMode="auto">
              <a:xfrm>
                <a:off x="1460" y="1673"/>
                <a:ext cx="331" cy="8"/>
              </a:xfrm>
              <a:custGeom>
                <a:avLst/>
                <a:gdLst>
                  <a:gd name="T0" fmla="*/ 331 w 331"/>
                  <a:gd name="T1" fmla="*/ 8 h 8"/>
                  <a:gd name="T2" fmla="*/ 0 w 331"/>
                  <a:gd name="T3" fmla="*/ 8 h 8"/>
                  <a:gd name="T4" fmla="*/ 6 w 331"/>
                  <a:gd name="T5" fmla="*/ 3 h 8"/>
                  <a:gd name="T6" fmla="*/ 12 w 331"/>
                  <a:gd name="T7" fmla="*/ 0 h 8"/>
                  <a:gd name="T8" fmla="*/ 327 w 331"/>
                  <a:gd name="T9" fmla="*/ 0 h 8"/>
                  <a:gd name="T10" fmla="*/ 329 w 331"/>
                  <a:gd name="T11" fmla="*/ 3 h 8"/>
                  <a:gd name="T12" fmla="*/ 331 w 331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8">
                    <a:moveTo>
                      <a:pt x="331" y="8"/>
                    </a:moveTo>
                    <a:lnTo>
                      <a:pt x="0" y="8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327" y="0"/>
                    </a:lnTo>
                    <a:lnTo>
                      <a:pt x="329" y="3"/>
                    </a:lnTo>
                    <a:lnTo>
                      <a:pt x="331" y="8"/>
                    </a:lnTo>
                    <a:close/>
                  </a:path>
                </a:pathLst>
              </a:custGeom>
              <a:solidFill>
                <a:srgbClr val="D7B1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0" name="Freeform 178"/>
              <p:cNvSpPr>
                <a:spLocks/>
              </p:cNvSpPr>
              <p:nvPr/>
            </p:nvSpPr>
            <p:spPr bwMode="auto">
              <a:xfrm>
                <a:off x="1466" y="1669"/>
                <a:ext cx="323" cy="8"/>
              </a:xfrm>
              <a:custGeom>
                <a:avLst/>
                <a:gdLst>
                  <a:gd name="T0" fmla="*/ 323 w 323"/>
                  <a:gd name="T1" fmla="*/ 8 h 8"/>
                  <a:gd name="T2" fmla="*/ 0 w 323"/>
                  <a:gd name="T3" fmla="*/ 8 h 8"/>
                  <a:gd name="T4" fmla="*/ 7 w 323"/>
                  <a:gd name="T5" fmla="*/ 4 h 8"/>
                  <a:gd name="T6" fmla="*/ 14 w 323"/>
                  <a:gd name="T7" fmla="*/ 0 h 8"/>
                  <a:gd name="T8" fmla="*/ 319 w 323"/>
                  <a:gd name="T9" fmla="*/ 0 h 8"/>
                  <a:gd name="T10" fmla="*/ 321 w 323"/>
                  <a:gd name="T11" fmla="*/ 4 h 8"/>
                  <a:gd name="T12" fmla="*/ 323 w 323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3" h="8">
                    <a:moveTo>
                      <a:pt x="323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4" y="0"/>
                    </a:lnTo>
                    <a:lnTo>
                      <a:pt x="319" y="0"/>
                    </a:lnTo>
                    <a:lnTo>
                      <a:pt x="321" y="4"/>
                    </a:lnTo>
                    <a:lnTo>
                      <a:pt x="323" y="8"/>
                    </a:lnTo>
                    <a:close/>
                  </a:path>
                </a:pathLst>
              </a:custGeom>
              <a:solidFill>
                <a:srgbClr val="D7B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1" name="Freeform 179"/>
              <p:cNvSpPr>
                <a:spLocks/>
              </p:cNvSpPr>
              <p:nvPr/>
            </p:nvSpPr>
            <p:spPr bwMode="auto">
              <a:xfrm>
                <a:off x="1472" y="1665"/>
                <a:ext cx="315" cy="8"/>
              </a:xfrm>
              <a:custGeom>
                <a:avLst/>
                <a:gdLst>
                  <a:gd name="T0" fmla="*/ 315 w 315"/>
                  <a:gd name="T1" fmla="*/ 8 h 8"/>
                  <a:gd name="T2" fmla="*/ 0 w 315"/>
                  <a:gd name="T3" fmla="*/ 8 h 8"/>
                  <a:gd name="T4" fmla="*/ 8 w 315"/>
                  <a:gd name="T5" fmla="*/ 4 h 8"/>
                  <a:gd name="T6" fmla="*/ 15 w 315"/>
                  <a:gd name="T7" fmla="*/ 0 h 8"/>
                  <a:gd name="T8" fmla="*/ 312 w 315"/>
                  <a:gd name="T9" fmla="*/ 0 h 8"/>
                  <a:gd name="T10" fmla="*/ 313 w 315"/>
                  <a:gd name="T11" fmla="*/ 4 h 8"/>
                  <a:gd name="T12" fmla="*/ 315 w 31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5" h="8">
                    <a:moveTo>
                      <a:pt x="315" y="8"/>
                    </a:moveTo>
                    <a:lnTo>
                      <a:pt x="0" y="8"/>
                    </a:lnTo>
                    <a:lnTo>
                      <a:pt x="8" y="4"/>
                    </a:lnTo>
                    <a:lnTo>
                      <a:pt x="15" y="0"/>
                    </a:lnTo>
                    <a:lnTo>
                      <a:pt x="312" y="0"/>
                    </a:lnTo>
                    <a:lnTo>
                      <a:pt x="313" y="4"/>
                    </a:lnTo>
                    <a:lnTo>
                      <a:pt x="315" y="8"/>
                    </a:lnTo>
                    <a:close/>
                  </a:path>
                </a:pathLst>
              </a:custGeom>
              <a:solidFill>
                <a:srgbClr val="D7B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2" name="Freeform 180"/>
              <p:cNvSpPr>
                <a:spLocks/>
              </p:cNvSpPr>
              <p:nvPr/>
            </p:nvSpPr>
            <p:spPr bwMode="auto">
              <a:xfrm>
                <a:off x="1480" y="1661"/>
                <a:ext cx="305" cy="8"/>
              </a:xfrm>
              <a:custGeom>
                <a:avLst/>
                <a:gdLst>
                  <a:gd name="T0" fmla="*/ 305 w 305"/>
                  <a:gd name="T1" fmla="*/ 8 h 8"/>
                  <a:gd name="T2" fmla="*/ 0 w 305"/>
                  <a:gd name="T3" fmla="*/ 8 h 8"/>
                  <a:gd name="T4" fmla="*/ 7 w 305"/>
                  <a:gd name="T5" fmla="*/ 4 h 8"/>
                  <a:gd name="T6" fmla="*/ 15 w 305"/>
                  <a:gd name="T7" fmla="*/ 0 h 8"/>
                  <a:gd name="T8" fmla="*/ 301 w 305"/>
                  <a:gd name="T9" fmla="*/ 0 h 8"/>
                  <a:gd name="T10" fmla="*/ 303 w 305"/>
                  <a:gd name="T11" fmla="*/ 4 h 8"/>
                  <a:gd name="T12" fmla="*/ 305 w 305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8">
                    <a:moveTo>
                      <a:pt x="305" y="8"/>
                    </a:moveTo>
                    <a:lnTo>
                      <a:pt x="0" y="8"/>
                    </a:lnTo>
                    <a:lnTo>
                      <a:pt x="7" y="4"/>
                    </a:lnTo>
                    <a:lnTo>
                      <a:pt x="15" y="0"/>
                    </a:lnTo>
                    <a:lnTo>
                      <a:pt x="301" y="0"/>
                    </a:lnTo>
                    <a:lnTo>
                      <a:pt x="303" y="4"/>
                    </a:lnTo>
                    <a:lnTo>
                      <a:pt x="305" y="8"/>
                    </a:lnTo>
                    <a:close/>
                  </a:path>
                </a:pathLst>
              </a:custGeom>
              <a:solidFill>
                <a:srgbClr val="D8B0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3" name="Freeform 181"/>
              <p:cNvSpPr>
                <a:spLocks/>
              </p:cNvSpPr>
              <p:nvPr/>
            </p:nvSpPr>
            <p:spPr bwMode="auto">
              <a:xfrm>
                <a:off x="1487" y="1658"/>
                <a:ext cx="297" cy="7"/>
              </a:xfrm>
              <a:custGeom>
                <a:avLst/>
                <a:gdLst>
                  <a:gd name="T0" fmla="*/ 297 w 297"/>
                  <a:gd name="T1" fmla="*/ 7 h 7"/>
                  <a:gd name="T2" fmla="*/ 0 w 297"/>
                  <a:gd name="T3" fmla="*/ 7 h 7"/>
                  <a:gd name="T4" fmla="*/ 9 w 297"/>
                  <a:gd name="T5" fmla="*/ 3 h 7"/>
                  <a:gd name="T6" fmla="*/ 17 w 297"/>
                  <a:gd name="T7" fmla="*/ 0 h 7"/>
                  <a:gd name="T8" fmla="*/ 291 w 297"/>
                  <a:gd name="T9" fmla="*/ 0 h 7"/>
                  <a:gd name="T10" fmla="*/ 294 w 297"/>
                  <a:gd name="T11" fmla="*/ 3 h 7"/>
                  <a:gd name="T12" fmla="*/ 297 w 29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7" h="7">
                    <a:moveTo>
                      <a:pt x="297" y="7"/>
                    </a:moveTo>
                    <a:lnTo>
                      <a:pt x="0" y="7"/>
                    </a:lnTo>
                    <a:lnTo>
                      <a:pt x="9" y="3"/>
                    </a:lnTo>
                    <a:lnTo>
                      <a:pt x="17" y="0"/>
                    </a:lnTo>
                    <a:lnTo>
                      <a:pt x="291" y="0"/>
                    </a:lnTo>
                    <a:lnTo>
                      <a:pt x="294" y="3"/>
                    </a:lnTo>
                    <a:lnTo>
                      <a:pt x="297" y="7"/>
                    </a:lnTo>
                    <a:close/>
                  </a:path>
                </a:pathLst>
              </a:custGeom>
              <a:solidFill>
                <a:srgbClr val="D8B0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4" name="Freeform 182"/>
              <p:cNvSpPr>
                <a:spLocks/>
              </p:cNvSpPr>
              <p:nvPr/>
            </p:nvSpPr>
            <p:spPr bwMode="auto">
              <a:xfrm>
                <a:off x="1495" y="1654"/>
                <a:ext cx="286" cy="7"/>
              </a:xfrm>
              <a:custGeom>
                <a:avLst/>
                <a:gdLst>
                  <a:gd name="T0" fmla="*/ 286 w 286"/>
                  <a:gd name="T1" fmla="*/ 7 h 7"/>
                  <a:gd name="T2" fmla="*/ 0 w 286"/>
                  <a:gd name="T3" fmla="*/ 7 h 7"/>
                  <a:gd name="T4" fmla="*/ 10 w 286"/>
                  <a:gd name="T5" fmla="*/ 4 h 7"/>
                  <a:gd name="T6" fmla="*/ 20 w 286"/>
                  <a:gd name="T7" fmla="*/ 0 h 7"/>
                  <a:gd name="T8" fmla="*/ 279 w 286"/>
                  <a:gd name="T9" fmla="*/ 0 h 7"/>
                  <a:gd name="T10" fmla="*/ 282 w 286"/>
                  <a:gd name="T11" fmla="*/ 4 h 7"/>
                  <a:gd name="T12" fmla="*/ 286 w 286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6" h="7">
                    <a:moveTo>
                      <a:pt x="286" y="7"/>
                    </a:moveTo>
                    <a:lnTo>
                      <a:pt x="0" y="7"/>
                    </a:lnTo>
                    <a:lnTo>
                      <a:pt x="10" y="4"/>
                    </a:lnTo>
                    <a:lnTo>
                      <a:pt x="20" y="0"/>
                    </a:lnTo>
                    <a:lnTo>
                      <a:pt x="279" y="0"/>
                    </a:lnTo>
                    <a:lnTo>
                      <a:pt x="282" y="4"/>
                    </a:lnTo>
                    <a:lnTo>
                      <a:pt x="286" y="7"/>
                    </a:lnTo>
                    <a:close/>
                  </a:path>
                </a:pathLst>
              </a:custGeom>
              <a:solidFill>
                <a:srgbClr val="D8B0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5" name="Freeform 183"/>
              <p:cNvSpPr>
                <a:spLocks/>
              </p:cNvSpPr>
              <p:nvPr/>
            </p:nvSpPr>
            <p:spPr bwMode="auto">
              <a:xfrm>
                <a:off x="1504" y="1650"/>
                <a:ext cx="274" cy="8"/>
              </a:xfrm>
              <a:custGeom>
                <a:avLst/>
                <a:gdLst>
                  <a:gd name="T0" fmla="*/ 274 w 274"/>
                  <a:gd name="T1" fmla="*/ 8 h 8"/>
                  <a:gd name="T2" fmla="*/ 0 w 274"/>
                  <a:gd name="T3" fmla="*/ 8 h 8"/>
                  <a:gd name="T4" fmla="*/ 12 w 274"/>
                  <a:gd name="T5" fmla="*/ 3 h 8"/>
                  <a:gd name="T6" fmla="*/ 23 w 274"/>
                  <a:gd name="T7" fmla="*/ 0 h 8"/>
                  <a:gd name="T8" fmla="*/ 24 w 274"/>
                  <a:gd name="T9" fmla="*/ 0 h 8"/>
                  <a:gd name="T10" fmla="*/ 25 w 274"/>
                  <a:gd name="T11" fmla="*/ 0 h 8"/>
                  <a:gd name="T12" fmla="*/ 265 w 274"/>
                  <a:gd name="T13" fmla="*/ 0 h 8"/>
                  <a:gd name="T14" fmla="*/ 270 w 274"/>
                  <a:gd name="T15" fmla="*/ 4 h 8"/>
                  <a:gd name="T16" fmla="*/ 274 w 274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4" h="8">
                    <a:moveTo>
                      <a:pt x="274" y="8"/>
                    </a:moveTo>
                    <a:lnTo>
                      <a:pt x="0" y="8"/>
                    </a:lnTo>
                    <a:lnTo>
                      <a:pt x="12" y="3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5" y="0"/>
                    </a:lnTo>
                    <a:lnTo>
                      <a:pt x="270" y="4"/>
                    </a:lnTo>
                    <a:lnTo>
                      <a:pt x="274" y="8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6" name="Freeform 184"/>
              <p:cNvSpPr>
                <a:spLocks/>
              </p:cNvSpPr>
              <p:nvPr/>
            </p:nvSpPr>
            <p:spPr bwMode="auto">
              <a:xfrm>
                <a:off x="1515" y="1646"/>
                <a:ext cx="259" cy="8"/>
              </a:xfrm>
              <a:custGeom>
                <a:avLst/>
                <a:gdLst>
                  <a:gd name="T0" fmla="*/ 259 w 259"/>
                  <a:gd name="T1" fmla="*/ 8 h 8"/>
                  <a:gd name="T2" fmla="*/ 0 w 259"/>
                  <a:gd name="T3" fmla="*/ 8 h 8"/>
                  <a:gd name="T4" fmla="*/ 5 w 259"/>
                  <a:gd name="T5" fmla="*/ 6 h 8"/>
                  <a:gd name="T6" fmla="*/ 12 w 259"/>
                  <a:gd name="T7" fmla="*/ 4 h 8"/>
                  <a:gd name="T8" fmla="*/ 21 w 259"/>
                  <a:gd name="T9" fmla="*/ 2 h 8"/>
                  <a:gd name="T10" fmla="*/ 31 w 259"/>
                  <a:gd name="T11" fmla="*/ 0 h 8"/>
                  <a:gd name="T12" fmla="*/ 250 w 259"/>
                  <a:gd name="T13" fmla="*/ 0 h 8"/>
                  <a:gd name="T14" fmla="*/ 254 w 259"/>
                  <a:gd name="T15" fmla="*/ 4 h 8"/>
                  <a:gd name="T16" fmla="*/ 259 w 259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9" h="8">
                    <a:moveTo>
                      <a:pt x="259" y="8"/>
                    </a:moveTo>
                    <a:lnTo>
                      <a:pt x="0" y="8"/>
                    </a:lnTo>
                    <a:lnTo>
                      <a:pt x="5" y="6"/>
                    </a:lnTo>
                    <a:lnTo>
                      <a:pt x="12" y="4"/>
                    </a:lnTo>
                    <a:lnTo>
                      <a:pt x="21" y="2"/>
                    </a:lnTo>
                    <a:lnTo>
                      <a:pt x="31" y="0"/>
                    </a:lnTo>
                    <a:lnTo>
                      <a:pt x="250" y="0"/>
                    </a:lnTo>
                    <a:lnTo>
                      <a:pt x="254" y="4"/>
                    </a:lnTo>
                    <a:lnTo>
                      <a:pt x="259" y="8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7" name="Freeform 185"/>
              <p:cNvSpPr>
                <a:spLocks/>
              </p:cNvSpPr>
              <p:nvPr/>
            </p:nvSpPr>
            <p:spPr bwMode="auto">
              <a:xfrm>
                <a:off x="1529" y="1643"/>
                <a:ext cx="240" cy="7"/>
              </a:xfrm>
              <a:custGeom>
                <a:avLst/>
                <a:gdLst>
                  <a:gd name="T0" fmla="*/ 240 w 240"/>
                  <a:gd name="T1" fmla="*/ 7 h 7"/>
                  <a:gd name="T2" fmla="*/ 0 w 240"/>
                  <a:gd name="T3" fmla="*/ 7 h 7"/>
                  <a:gd name="T4" fmla="*/ 9 w 240"/>
                  <a:gd name="T5" fmla="*/ 5 h 7"/>
                  <a:gd name="T6" fmla="*/ 18 w 240"/>
                  <a:gd name="T7" fmla="*/ 3 h 7"/>
                  <a:gd name="T8" fmla="*/ 27 w 240"/>
                  <a:gd name="T9" fmla="*/ 1 h 7"/>
                  <a:gd name="T10" fmla="*/ 36 w 240"/>
                  <a:gd name="T11" fmla="*/ 0 h 7"/>
                  <a:gd name="T12" fmla="*/ 230 w 240"/>
                  <a:gd name="T13" fmla="*/ 0 h 7"/>
                  <a:gd name="T14" fmla="*/ 236 w 240"/>
                  <a:gd name="T15" fmla="*/ 3 h 7"/>
                  <a:gd name="T16" fmla="*/ 240 w 240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0" h="7">
                    <a:moveTo>
                      <a:pt x="240" y="7"/>
                    </a:moveTo>
                    <a:lnTo>
                      <a:pt x="0" y="7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7" y="1"/>
                    </a:lnTo>
                    <a:lnTo>
                      <a:pt x="36" y="0"/>
                    </a:lnTo>
                    <a:lnTo>
                      <a:pt x="230" y="0"/>
                    </a:lnTo>
                    <a:lnTo>
                      <a:pt x="236" y="3"/>
                    </a:lnTo>
                    <a:lnTo>
                      <a:pt x="240" y="7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8" name="Freeform 186"/>
              <p:cNvSpPr>
                <a:spLocks/>
              </p:cNvSpPr>
              <p:nvPr/>
            </p:nvSpPr>
            <p:spPr bwMode="auto">
              <a:xfrm>
                <a:off x="1546" y="1639"/>
                <a:ext cx="219" cy="7"/>
              </a:xfrm>
              <a:custGeom>
                <a:avLst/>
                <a:gdLst>
                  <a:gd name="T0" fmla="*/ 219 w 219"/>
                  <a:gd name="T1" fmla="*/ 7 h 7"/>
                  <a:gd name="T2" fmla="*/ 0 w 219"/>
                  <a:gd name="T3" fmla="*/ 7 h 7"/>
                  <a:gd name="T4" fmla="*/ 10 w 219"/>
                  <a:gd name="T5" fmla="*/ 4 h 7"/>
                  <a:gd name="T6" fmla="*/ 21 w 219"/>
                  <a:gd name="T7" fmla="*/ 3 h 7"/>
                  <a:gd name="T8" fmla="*/ 30 w 219"/>
                  <a:gd name="T9" fmla="*/ 1 h 7"/>
                  <a:gd name="T10" fmla="*/ 40 w 219"/>
                  <a:gd name="T11" fmla="*/ 0 h 7"/>
                  <a:gd name="T12" fmla="*/ 205 w 219"/>
                  <a:gd name="T13" fmla="*/ 0 h 7"/>
                  <a:gd name="T14" fmla="*/ 212 w 219"/>
                  <a:gd name="T15" fmla="*/ 3 h 7"/>
                  <a:gd name="T16" fmla="*/ 219 w 219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9" h="7">
                    <a:moveTo>
                      <a:pt x="219" y="7"/>
                    </a:moveTo>
                    <a:lnTo>
                      <a:pt x="0" y="7"/>
                    </a:lnTo>
                    <a:lnTo>
                      <a:pt x="10" y="4"/>
                    </a:lnTo>
                    <a:lnTo>
                      <a:pt x="21" y="3"/>
                    </a:lnTo>
                    <a:lnTo>
                      <a:pt x="30" y="1"/>
                    </a:lnTo>
                    <a:lnTo>
                      <a:pt x="40" y="0"/>
                    </a:lnTo>
                    <a:lnTo>
                      <a:pt x="205" y="0"/>
                    </a:lnTo>
                    <a:lnTo>
                      <a:pt x="212" y="3"/>
                    </a:lnTo>
                    <a:lnTo>
                      <a:pt x="219" y="7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99" name="Freeform 187"/>
              <p:cNvSpPr>
                <a:spLocks/>
              </p:cNvSpPr>
              <p:nvPr/>
            </p:nvSpPr>
            <p:spPr bwMode="auto">
              <a:xfrm>
                <a:off x="1565" y="1634"/>
                <a:ext cx="194" cy="9"/>
              </a:xfrm>
              <a:custGeom>
                <a:avLst/>
                <a:gdLst>
                  <a:gd name="T0" fmla="*/ 194 w 194"/>
                  <a:gd name="T1" fmla="*/ 9 h 9"/>
                  <a:gd name="T2" fmla="*/ 0 w 194"/>
                  <a:gd name="T3" fmla="*/ 9 h 9"/>
                  <a:gd name="T4" fmla="*/ 11 w 194"/>
                  <a:gd name="T5" fmla="*/ 6 h 9"/>
                  <a:gd name="T6" fmla="*/ 22 w 194"/>
                  <a:gd name="T7" fmla="*/ 4 h 9"/>
                  <a:gd name="T8" fmla="*/ 34 w 194"/>
                  <a:gd name="T9" fmla="*/ 2 h 9"/>
                  <a:gd name="T10" fmla="*/ 44 w 194"/>
                  <a:gd name="T11" fmla="*/ 0 h 9"/>
                  <a:gd name="T12" fmla="*/ 175 w 194"/>
                  <a:gd name="T13" fmla="*/ 0 h 9"/>
                  <a:gd name="T14" fmla="*/ 185 w 194"/>
                  <a:gd name="T15" fmla="*/ 4 h 9"/>
                  <a:gd name="T16" fmla="*/ 194 w 194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9">
                    <a:moveTo>
                      <a:pt x="194" y="9"/>
                    </a:moveTo>
                    <a:lnTo>
                      <a:pt x="0" y="9"/>
                    </a:lnTo>
                    <a:lnTo>
                      <a:pt x="11" y="6"/>
                    </a:lnTo>
                    <a:lnTo>
                      <a:pt x="22" y="4"/>
                    </a:lnTo>
                    <a:lnTo>
                      <a:pt x="34" y="2"/>
                    </a:lnTo>
                    <a:lnTo>
                      <a:pt x="44" y="0"/>
                    </a:lnTo>
                    <a:lnTo>
                      <a:pt x="175" y="0"/>
                    </a:lnTo>
                    <a:lnTo>
                      <a:pt x="185" y="4"/>
                    </a:lnTo>
                    <a:lnTo>
                      <a:pt x="194" y="9"/>
                    </a:lnTo>
                    <a:close/>
                  </a:path>
                </a:pathLst>
              </a:custGeom>
              <a:solidFill>
                <a:srgbClr val="D8B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0" name="Freeform 188"/>
              <p:cNvSpPr>
                <a:spLocks/>
              </p:cNvSpPr>
              <p:nvPr/>
            </p:nvSpPr>
            <p:spPr bwMode="auto">
              <a:xfrm>
                <a:off x="1586" y="1630"/>
                <a:ext cx="165" cy="9"/>
              </a:xfrm>
              <a:custGeom>
                <a:avLst/>
                <a:gdLst>
                  <a:gd name="T0" fmla="*/ 165 w 165"/>
                  <a:gd name="T1" fmla="*/ 9 h 9"/>
                  <a:gd name="T2" fmla="*/ 0 w 165"/>
                  <a:gd name="T3" fmla="*/ 9 h 9"/>
                  <a:gd name="T4" fmla="*/ 14 w 165"/>
                  <a:gd name="T5" fmla="*/ 6 h 9"/>
                  <a:gd name="T6" fmla="*/ 27 w 165"/>
                  <a:gd name="T7" fmla="*/ 4 h 9"/>
                  <a:gd name="T8" fmla="*/ 40 w 165"/>
                  <a:gd name="T9" fmla="*/ 2 h 9"/>
                  <a:gd name="T10" fmla="*/ 52 w 165"/>
                  <a:gd name="T11" fmla="*/ 0 h 9"/>
                  <a:gd name="T12" fmla="*/ 138 w 165"/>
                  <a:gd name="T13" fmla="*/ 0 h 9"/>
                  <a:gd name="T14" fmla="*/ 152 w 165"/>
                  <a:gd name="T15" fmla="*/ 4 h 9"/>
                  <a:gd name="T16" fmla="*/ 165 w 165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9">
                    <a:moveTo>
                      <a:pt x="165" y="9"/>
                    </a:moveTo>
                    <a:lnTo>
                      <a:pt x="0" y="9"/>
                    </a:lnTo>
                    <a:lnTo>
                      <a:pt x="14" y="6"/>
                    </a:lnTo>
                    <a:lnTo>
                      <a:pt x="27" y="4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138" y="0"/>
                    </a:lnTo>
                    <a:lnTo>
                      <a:pt x="152" y="4"/>
                    </a:lnTo>
                    <a:lnTo>
                      <a:pt x="165" y="9"/>
                    </a:lnTo>
                    <a:close/>
                  </a:path>
                </a:pathLst>
              </a:custGeom>
              <a:solidFill>
                <a:srgbClr val="D8A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1" name="Freeform 189"/>
              <p:cNvSpPr>
                <a:spLocks/>
              </p:cNvSpPr>
              <p:nvPr/>
            </p:nvSpPr>
            <p:spPr bwMode="auto">
              <a:xfrm>
                <a:off x="1609" y="1627"/>
                <a:ext cx="131" cy="7"/>
              </a:xfrm>
              <a:custGeom>
                <a:avLst/>
                <a:gdLst>
                  <a:gd name="T0" fmla="*/ 131 w 131"/>
                  <a:gd name="T1" fmla="*/ 7 h 7"/>
                  <a:gd name="T2" fmla="*/ 0 w 131"/>
                  <a:gd name="T3" fmla="*/ 7 h 7"/>
                  <a:gd name="T4" fmla="*/ 22 w 131"/>
                  <a:gd name="T5" fmla="*/ 4 h 7"/>
                  <a:gd name="T6" fmla="*/ 43 w 131"/>
                  <a:gd name="T7" fmla="*/ 2 h 7"/>
                  <a:gd name="T8" fmla="*/ 61 w 131"/>
                  <a:gd name="T9" fmla="*/ 1 h 7"/>
                  <a:gd name="T10" fmla="*/ 78 w 131"/>
                  <a:gd name="T11" fmla="*/ 0 h 7"/>
                  <a:gd name="T12" fmla="*/ 93 w 131"/>
                  <a:gd name="T13" fmla="*/ 1 h 7"/>
                  <a:gd name="T14" fmla="*/ 108 w 131"/>
                  <a:gd name="T15" fmla="*/ 2 h 7"/>
                  <a:gd name="T16" fmla="*/ 120 w 131"/>
                  <a:gd name="T17" fmla="*/ 4 h 7"/>
                  <a:gd name="T18" fmla="*/ 131 w 131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7">
                    <a:moveTo>
                      <a:pt x="131" y="7"/>
                    </a:moveTo>
                    <a:lnTo>
                      <a:pt x="0" y="7"/>
                    </a:lnTo>
                    <a:lnTo>
                      <a:pt x="22" y="4"/>
                    </a:lnTo>
                    <a:lnTo>
                      <a:pt x="43" y="2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3" y="1"/>
                    </a:lnTo>
                    <a:lnTo>
                      <a:pt x="108" y="2"/>
                    </a:lnTo>
                    <a:lnTo>
                      <a:pt x="120" y="4"/>
                    </a:lnTo>
                    <a:lnTo>
                      <a:pt x="131" y="7"/>
                    </a:lnTo>
                    <a:close/>
                  </a:path>
                </a:pathLst>
              </a:custGeom>
              <a:solidFill>
                <a:srgbClr val="D8A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2" name="Freeform 190"/>
              <p:cNvSpPr>
                <a:spLocks/>
              </p:cNvSpPr>
              <p:nvPr/>
            </p:nvSpPr>
            <p:spPr bwMode="auto">
              <a:xfrm>
                <a:off x="1638" y="1627"/>
                <a:ext cx="86" cy="3"/>
              </a:xfrm>
              <a:custGeom>
                <a:avLst/>
                <a:gdLst>
                  <a:gd name="T0" fmla="*/ 86 w 86"/>
                  <a:gd name="T1" fmla="*/ 3 h 3"/>
                  <a:gd name="T2" fmla="*/ 0 w 86"/>
                  <a:gd name="T3" fmla="*/ 3 h 3"/>
                  <a:gd name="T4" fmla="*/ 26 w 86"/>
                  <a:gd name="T5" fmla="*/ 1 h 3"/>
                  <a:gd name="T6" fmla="*/ 48 w 86"/>
                  <a:gd name="T7" fmla="*/ 0 h 3"/>
                  <a:gd name="T8" fmla="*/ 68 w 86"/>
                  <a:gd name="T9" fmla="*/ 1 h 3"/>
                  <a:gd name="T10" fmla="*/ 86 w 86"/>
                  <a:gd name="T1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3">
                    <a:moveTo>
                      <a:pt x="86" y="3"/>
                    </a:moveTo>
                    <a:lnTo>
                      <a:pt x="0" y="3"/>
                    </a:lnTo>
                    <a:lnTo>
                      <a:pt x="26" y="1"/>
                    </a:lnTo>
                    <a:lnTo>
                      <a:pt x="48" y="0"/>
                    </a:lnTo>
                    <a:lnTo>
                      <a:pt x="68" y="1"/>
                    </a:lnTo>
                    <a:lnTo>
                      <a:pt x="86" y="3"/>
                    </a:lnTo>
                    <a:close/>
                  </a:path>
                </a:pathLst>
              </a:custGeom>
              <a:solidFill>
                <a:srgbClr val="D8A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3" name="Freeform 191"/>
              <p:cNvSpPr>
                <a:spLocks noEditPoints="1"/>
              </p:cNvSpPr>
              <p:nvPr/>
            </p:nvSpPr>
            <p:spPr bwMode="auto">
              <a:xfrm>
                <a:off x="436" y="1612"/>
                <a:ext cx="2145" cy="611"/>
              </a:xfrm>
              <a:custGeom>
                <a:avLst/>
                <a:gdLst>
                  <a:gd name="T0" fmla="*/ 136 w 2145"/>
                  <a:gd name="T1" fmla="*/ 562 h 611"/>
                  <a:gd name="T2" fmla="*/ 1 w 2145"/>
                  <a:gd name="T3" fmla="*/ 611 h 611"/>
                  <a:gd name="T4" fmla="*/ 199 w 2145"/>
                  <a:gd name="T5" fmla="*/ 553 h 611"/>
                  <a:gd name="T6" fmla="*/ 319 w 2145"/>
                  <a:gd name="T7" fmla="*/ 537 h 611"/>
                  <a:gd name="T8" fmla="*/ 225 w 2145"/>
                  <a:gd name="T9" fmla="*/ 580 h 611"/>
                  <a:gd name="T10" fmla="*/ 136 w 2145"/>
                  <a:gd name="T11" fmla="*/ 562 h 611"/>
                  <a:gd name="T12" fmla="*/ 321 w 2145"/>
                  <a:gd name="T13" fmla="*/ 569 h 611"/>
                  <a:gd name="T14" fmla="*/ 319 w 2145"/>
                  <a:gd name="T15" fmla="*/ 554 h 611"/>
                  <a:gd name="T16" fmla="*/ 365 w 2145"/>
                  <a:gd name="T17" fmla="*/ 530 h 611"/>
                  <a:gd name="T18" fmla="*/ 338 w 2145"/>
                  <a:gd name="T19" fmla="*/ 567 h 611"/>
                  <a:gd name="T20" fmla="*/ 411 w 2145"/>
                  <a:gd name="T21" fmla="*/ 518 h 611"/>
                  <a:gd name="T22" fmla="*/ 421 w 2145"/>
                  <a:gd name="T23" fmla="*/ 548 h 611"/>
                  <a:gd name="T24" fmla="*/ 460 w 2145"/>
                  <a:gd name="T25" fmla="*/ 499 h 611"/>
                  <a:gd name="T26" fmla="*/ 551 w 2145"/>
                  <a:gd name="T27" fmla="*/ 451 h 611"/>
                  <a:gd name="T28" fmla="*/ 667 w 2145"/>
                  <a:gd name="T29" fmla="*/ 361 h 611"/>
                  <a:gd name="T30" fmla="*/ 633 w 2145"/>
                  <a:gd name="T31" fmla="*/ 432 h 611"/>
                  <a:gd name="T32" fmla="*/ 530 w 2145"/>
                  <a:gd name="T33" fmla="*/ 499 h 611"/>
                  <a:gd name="T34" fmla="*/ 441 w 2145"/>
                  <a:gd name="T35" fmla="*/ 506 h 611"/>
                  <a:gd name="T36" fmla="*/ 723 w 2145"/>
                  <a:gd name="T37" fmla="*/ 351 h 611"/>
                  <a:gd name="T38" fmla="*/ 815 w 2145"/>
                  <a:gd name="T39" fmla="*/ 216 h 611"/>
                  <a:gd name="T40" fmla="*/ 936 w 2145"/>
                  <a:gd name="T41" fmla="*/ 107 h 611"/>
                  <a:gd name="T42" fmla="*/ 1043 w 2145"/>
                  <a:gd name="T43" fmla="*/ 36 h 611"/>
                  <a:gd name="T44" fmla="*/ 1086 w 2145"/>
                  <a:gd name="T45" fmla="*/ 53 h 611"/>
                  <a:gd name="T46" fmla="*/ 1034 w 2145"/>
                  <a:gd name="T47" fmla="*/ 76 h 611"/>
                  <a:gd name="T48" fmla="*/ 930 w 2145"/>
                  <a:gd name="T49" fmla="*/ 153 h 611"/>
                  <a:gd name="T50" fmla="*/ 713 w 2145"/>
                  <a:gd name="T51" fmla="*/ 317 h 611"/>
                  <a:gd name="T52" fmla="*/ 1215 w 2145"/>
                  <a:gd name="T53" fmla="*/ 1 h 611"/>
                  <a:gd name="T54" fmla="*/ 1306 w 2145"/>
                  <a:gd name="T55" fmla="*/ 9 h 611"/>
                  <a:gd name="T56" fmla="*/ 1336 w 2145"/>
                  <a:gd name="T57" fmla="*/ 26 h 611"/>
                  <a:gd name="T58" fmla="*/ 1363 w 2145"/>
                  <a:gd name="T59" fmla="*/ 68 h 611"/>
                  <a:gd name="T60" fmla="*/ 1325 w 2145"/>
                  <a:gd name="T61" fmla="*/ 62 h 611"/>
                  <a:gd name="T62" fmla="*/ 1279 w 2145"/>
                  <a:gd name="T63" fmla="*/ 34 h 611"/>
                  <a:gd name="T64" fmla="*/ 1180 w 2145"/>
                  <a:gd name="T65" fmla="*/ 36 h 611"/>
                  <a:gd name="T66" fmla="*/ 1366 w 2145"/>
                  <a:gd name="T67" fmla="*/ 80 h 611"/>
                  <a:gd name="T68" fmla="*/ 1342 w 2145"/>
                  <a:gd name="T69" fmla="*/ 145 h 611"/>
                  <a:gd name="T70" fmla="*/ 1366 w 2145"/>
                  <a:gd name="T71" fmla="*/ 80 h 611"/>
                  <a:gd name="T72" fmla="*/ 1387 w 2145"/>
                  <a:gd name="T73" fmla="*/ 239 h 611"/>
                  <a:gd name="T74" fmla="*/ 1358 w 2145"/>
                  <a:gd name="T75" fmla="*/ 249 h 611"/>
                  <a:gd name="T76" fmla="*/ 1343 w 2145"/>
                  <a:gd name="T77" fmla="*/ 161 h 611"/>
                  <a:gd name="T78" fmla="*/ 1373 w 2145"/>
                  <a:gd name="T79" fmla="*/ 286 h 611"/>
                  <a:gd name="T80" fmla="*/ 1411 w 2145"/>
                  <a:gd name="T81" fmla="*/ 295 h 611"/>
                  <a:gd name="T82" fmla="*/ 1400 w 2145"/>
                  <a:gd name="T83" fmla="*/ 383 h 611"/>
                  <a:gd name="T84" fmla="*/ 1378 w 2145"/>
                  <a:gd name="T85" fmla="*/ 296 h 611"/>
                  <a:gd name="T86" fmla="*/ 1442 w 2145"/>
                  <a:gd name="T87" fmla="*/ 430 h 611"/>
                  <a:gd name="T88" fmla="*/ 1464 w 2145"/>
                  <a:gd name="T89" fmla="*/ 490 h 611"/>
                  <a:gd name="T90" fmla="*/ 1500 w 2145"/>
                  <a:gd name="T91" fmla="*/ 535 h 611"/>
                  <a:gd name="T92" fmla="*/ 1484 w 2145"/>
                  <a:gd name="T93" fmla="*/ 562 h 611"/>
                  <a:gd name="T94" fmla="*/ 1438 w 2145"/>
                  <a:gd name="T95" fmla="*/ 511 h 611"/>
                  <a:gd name="T96" fmla="*/ 1413 w 2145"/>
                  <a:gd name="T97" fmla="*/ 442 h 611"/>
                  <a:gd name="T98" fmla="*/ 1512 w 2145"/>
                  <a:gd name="T99" fmla="*/ 574 h 611"/>
                  <a:gd name="T100" fmla="*/ 1512 w 2145"/>
                  <a:gd name="T101" fmla="*/ 574 h 611"/>
                  <a:gd name="T102" fmla="*/ 1537 w 2145"/>
                  <a:gd name="T103" fmla="*/ 548 h 611"/>
                  <a:gd name="T104" fmla="*/ 1531 w 2145"/>
                  <a:gd name="T105" fmla="*/ 579 h 611"/>
                  <a:gd name="T106" fmla="*/ 1581 w 2145"/>
                  <a:gd name="T107" fmla="*/ 553 h 611"/>
                  <a:gd name="T108" fmla="*/ 1622 w 2145"/>
                  <a:gd name="T109" fmla="*/ 587 h 611"/>
                  <a:gd name="T110" fmla="*/ 1648 w 2145"/>
                  <a:gd name="T111" fmla="*/ 557 h 611"/>
                  <a:gd name="T112" fmla="*/ 2011 w 2145"/>
                  <a:gd name="T113" fmla="*/ 571 h 611"/>
                  <a:gd name="T114" fmla="*/ 2116 w 2145"/>
                  <a:gd name="T115" fmla="*/ 605 h 611"/>
                  <a:gd name="T116" fmla="*/ 1789 w 2145"/>
                  <a:gd name="T117" fmla="*/ 596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45" h="611">
                    <a:moveTo>
                      <a:pt x="0" y="580"/>
                    </a:moveTo>
                    <a:lnTo>
                      <a:pt x="31" y="577"/>
                    </a:lnTo>
                    <a:lnTo>
                      <a:pt x="64" y="572"/>
                    </a:lnTo>
                    <a:lnTo>
                      <a:pt x="99" y="568"/>
                    </a:lnTo>
                    <a:lnTo>
                      <a:pt x="136" y="562"/>
                    </a:lnTo>
                    <a:lnTo>
                      <a:pt x="140" y="593"/>
                    </a:lnTo>
                    <a:lnTo>
                      <a:pt x="103" y="599"/>
                    </a:lnTo>
                    <a:lnTo>
                      <a:pt x="67" y="604"/>
                    </a:lnTo>
                    <a:lnTo>
                      <a:pt x="33" y="608"/>
                    </a:lnTo>
                    <a:lnTo>
                      <a:pt x="1" y="611"/>
                    </a:lnTo>
                    <a:lnTo>
                      <a:pt x="0" y="580"/>
                    </a:lnTo>
                    <a:close/>
                    <a:moveTo>
                      <a:pt x="136" y="562"/>
                    </a:moveTo>
                    <a:lnTo>
                      <a:pt x="156" y="559"/>
                    </a:lnTo>
                    <a:lnTo>
                      <a:pt x="177" y="555"/>
                    </a:lnTo>
                    <a:lnTo>
                      <a:pt x="199" y="553"/>
                    </a:lnTo>
                    <a:lnTo>
                      <a:pt x="221" y="549"/>
                    </a:lnTo>
                    <a:lnTo>
                      <a:pt x="244" y="546"/>
                    </a:lnTo>
                    <a:lnTo>
                      <a:pt x="269" y="543"/>
                    </a:lnTo>
                    <a:lnTo>
                      <a:pt x="293" y="540"/>
                    </a:lnTo>
                    <a:lnTo>
                      <a:pt x="319" y="537"/>
                    </a:lnTo>
                    <a:lnTo>
                      <a:pt x="321" y="569"/>
                    </a:lnTo>
                    <a:lnTo>
                      <a:pt x="296" y="571"/>
                    </a:lnTo>
                    <a:lnTo>
                      <a:pt x="271" y="574"/>
                    </a:lnTo>
                    <a:lnTo>
                      <a:pt x="248" y="577"/>
                    </a:lnTo>
                    <a:lnTo>
                      <a:pt x="225" y="580"/>
                    </a:lnTo>
                    <a:lnTo>
                      <a:pt x="203" y="584"/>
                    </a:lnTo>
                    <a:lnTo>
                      <a:pt x="182" y="586"/>
                    </a:lnTo>
                    <a:lnTo>
                      <a:pt x="161" y="589"/>
                    </a:lnTo>
                    <a:lnTo>
                      <a:pt x="140" y="593"/>
                    </a:lnTo>
                    <a:lnTo>
                      <a:pt x="136" y="562"/>
                    </a:lnTo>
                    <a:close/>
                    <a:moveTo>
                      <a:pt x="319" y="537"/>
                    </a:moveTo>
                    <a:lnTo>
                      <a:pt x="319" y="537"/>
                    </a:lnTo>
                    <a:lnTo>
                      <a:pt x="319" y="537"/>
                    </a:lnTo>
                    <a:lnTo>
                      <a:pt x="321" y="569"/>
                    </a:lnTo>
                    <a:lnTo>
                      <a:pt x="321" y="569"/>
                    </a:lnTo>
                    <a:lnTo>
                      <a:pt x="321" y="569"/>
                    </a:lnTo>
                    <a:lnTo>
                      <a:pt x="319" y="537"/>
                    </a:lnTo>
                    <a:close/>
                    <a:moveTo>
                      <a:pt x="321" y="569"/>
                    </a:moveTo>
                    <a:lnTo>
                      <a:pt x="321" y="569"/>
                    </a:lnTo>
                    <a:lnTo>
                      <a:pt x="319" y="554"/>
                    </a:lnTo>
                    <a:lnTo>
                      <a:pt x="321" y="569"/>
                    </a:lnTo>
                    <a:close/>
                    <a:moveTo>
                      <a:pt x="319" y="537"/>
                    </a:moveTo>
                    <a:lnTo>
                      <a:pt x="334" y="536"/>
                    </a:lnTo>
                    <a:lnTo>
                      <a:pt x="350" y="534"/>
                    </a:lnTo>
                    <a:lnTo>
                      <a:pt x="365" y="530"/>
                    </a:lnTo>
                    <a:lnTo>
                      <a:pt x="381" y="526"/>
                    </a:lnTo>
                    <a:lnTo>
                      <a:pt x="388" y="557"/>
                    </a:lnTo>
                    <a:lnTo>
                      <a:pt x="372" y="561"/>
                    </a:lnTo>
                    <a:lnTo>
                      <a:pt x="355" y="564"/>
                    </a:lnTo>
                    <a:lnTo>
                      <a:pt x="338" y="567"/>
                    </a:lnTo>
                    <a:lnTo>
                      <a:pt x="321" y="569"/>
                    </a:lnTo>
                    <a:lnTo>
                      <a:pt x="319" y="537"/>
                    </a:lnTo>
                    <a:close/>
                    <a:moveTo>
                      <a:pt x="381" y="526"/>
                    </a:moveTo>
                    <a:lnTo>
                      <a:pt x="396" y="522"/>
                    </a:lnTo>
                    <a:lnTo>
                      <a:pt x="411" y="518"/>
                    </a:lnTo>
                    <a:lnTo>
                      <a:pt x="426" y="512"/>
                    </a:lnTo>
                    <a:lnTo>
                      <a:pt x="441" y="506"/>
                    </a:lnTo>
                    <a:lnTo>
                      <a:pt x="452" y="536"/>
                    </a:lnTo>
                    <a:lnTo>
                      <a:pt x="437" y="542"/>
                    </a:lnTo>
                    <a:lnTo>
                      <a:pt x="421" y="548"/>
                    </a:lnTo>
                    <a:lnTo>
                      <a:pt x="404" y="553"/>
                    </a:lnTo>
                    <a:lnTo>
                      <a:pt x="388" y="557"/>
                    </a:lnTo>
                    <a:lnTo>
                      <a:pt x="381" y="526"/>
                    </a:lnTo>
                    <a:close/>
                    <a:moveTo>
                      <a:pt x="441" y="506"/>
                    </a:moveTo>
                    <a:lnTo>
                      <a:pt x="460" y="499"/>
                    </a:lnTo>
                    <a:lnTo>
                      <a:pt x="479" y="490"/>
                    </a:lnTo>
                    <a:lnTo>
                      <a:pt x="498" y="481"/>
                    </a:lnTo>
                    <a:lnTo>
                      <a:pt x="516" y="472"/>
                    </a:lnTo>
                    <a:lnTo>
                      <a:pt x="533" y="461"/>
                    </a:lnTo>
                    <a:lnTo>
                      <a:pt x="551" y="451"/>
                    </a:lnTo>
                    <a:lnTo>
                      <a:pt x="567" y="440"/>
                    </a:lnTo>
                    <a:lnTo>
                      <a:pt x="583" y="429"/>
                    </a:lnTo>
                    <a:lnTo>
                      <a:pt x="614" y="406"/>
                    </a:lnTo>
                    <a:lnTo>
                      <a:pt x="641" y="384"/>
                    </a:lnTo>
                    <a:lnTo>
                      <a:pt x="667" y="361"/>
                    </a:lnTo>
                    <a:lnTo>
                      <a:pt x="689" y="341"/>
                    </a:lnTo>
                    <a:lnTo>
                      <a:pt x="711" y="362"/>
                    </a:lnTo>
                    <a:lnTo>
                      <a:pt x="688" y="385"/>
                    </a:lnTo>
                    <a:lnTo>
                      <a:pt x="662" y="408"/>
                    </a:lnTo>
                    <a:lnTo>
                      <a:pt x="633" y="432"/>
                    </a:lnTo>
                    <a:lnTo>
                      <a:pt x="601" y="455"/>
                    </a:lnTo>
                    <a:lnTo>
                      <a:pt x="584" y="467"/>
                    </a:lnTo>
                    <a:lnTo>
                      <a:pt x="567" y="477"/>
                    </a:lnTo>
                    <a:lnTo>
                      <a:pt x="549" y="488"/>
                    </a:lnTo>
                    <a:lnTo>
                      <a:pt x="530" y="499"/>
                    </a:lnTo>
                    <a:lnTo>
                      <a:pt x="512" y="509"/>
                    </a:lnTo>
                    <a:lnTo>
                      <a:pt x="492" y="519"/>
                    </a:lnTo>
                    <a:lnTo>
                      <a:pt x="472" y="528"/>
                    </a:lnTo>
                    <a:lnTo>
                      <a:pt x="452" y="536"/>
                    </a:lnTo>
                    <a:lnTo>
                      <a:pt x="441" y="506"/>
                    </a:lnTo>
                    <a:close/>
                    <a:moveTo>
                      <a:pt x="689" y="341"/>
                    </a:moveTo>
                    <a:lnTo>
                      <a:pt x="701" y="329"/>
                    </a:lnTo>
                    <a:lnTo>
                      <a:pt x="713" y="317"/>
                    </a:lnTo>
                    <a:lnTo>
                      <a:pt x="734" y="340"/>
                    </a:lnTo>
                    <a:lnTo>
                      <a:pt x="723" y="351"/>
                    </a:lnTo>
                    <a:lnTo>
                      <a:pt x="711" y="362"/>
                    </a:lnTo>
                    <a:lnTo>
                      <a:pt x="689" y="341"/>
                    </a:lnTo>
                    <a:close/>
                    <a:moveTo>
                      <a:pt x="713" y="317"/>
                    </a:moveTo>
                    <a:lnTo>
                      <a:pt x="764" y="266"/>
                    </a:lnTo>
                    <a:lnTo>
                      <a:pt x="815" y="216"/>
                    </a:lnTo>
                    <a:lnTo>
                      <a:pt x="840" y="193"/>
                    </a:lnTo>
                    <a:lnTo>
                      <a:pt x="865" y="170"/>
                    </a:lnTo>
                    <a:lnTo>
                      <a:pt x="889" y="147"/>
                    </a:lnTo>
                    <a:lnTo>
                      <a:pt x="913" y="127"/>
                    </a:lnTo>
                    <a:lnTo>
                      <a:pt x="936" y="107"/>
                    </a:lnTo>
                    <a:lnTo>
                      <a:pt x="959" y="89"/>
                    </a:lnTo>
                    <a:lnTo>
                      <a:pt x="982" y="73"/>
                    </a:lnTo>
                    <a:lnTo>
                      <a:pt x="1002" y="59"/>
                    </a:lnTo>
                    <a:lnTo>
                      <a:pt x="1023" y="47"/>
                    </a:lnTo>
                    <a:lnTo>
                      <a:pt x="1043" y="36"/>
                    </a:lnTo>
                    <a:lnTo>
                      <a:pt x="1052" y="31"/>
                    </a:lnTo>
                    <a:lnTo>
                      <a:pt x="1062" y="29"/>
                    </a:lnTo>
                    <a:lnTo>
                      <a:pt x="1070" y="25"/>
                    </a:lnTo>
                    <a:lnTo>
                      <a:pt x="1079" y="23"/>
                    </a:lnTo>
                    <a:lnTo>
                      <a:pt x="1086" y="53"/>
                    </a:lnTo>
                    <a:lnTo>
                      <a:pt x="1078" y="56"/>
                    </a:lnTo>
                    <a:lnTo>
                      <a:pt x="1070" y="59"/>
                    </a:lnTo>
                    <a:lnTo>
                      <a:pt x="1062" y="62"/>
                    </a:lnTo>
                    <a:lnTo>
                      <a:pt x="1052" y="65"/>
                    </a:lnTo>
                    <a:lnTo>
                      <a:pt x="1034" y="76"/>
                    </a:lnTo>
                    <a:lnTo>
                      <a:pt x="1015" y="87"/>
                    </a:lnTo>
                    <a:lnTo>
                      <a:pt x="995" y="101"/>
                    </a:lnTo>
                    <a:lnTo>
                      <a:pt x="974" y="117"/>
                    </a:lnTo>
                    <a:lnTo>
                      <a:pt x="952" y="134"/>
                    </a:lnTo>
                    <a:lnTo>
                      <a:pt x="930" y="153"/>
                    </a:lnTo>
                    <a:lnTo>
                      <a:pt x="883" y="195"/>
                    </a:lnTo>
                    <a:lnTo>
                      <a:pt x="834" y="241"/>
                    </a:lnTo>
                    <a:lnTo>
                      <a:pt x="784" y="290"/>
                    </a:lnTo>
                    <a:lnTo>
                      <a:pt x="734" y="340"/>
                    </a:lnTo>
                    <a:lnTo>
                      <a:pt x="713" y="317"/>
                    </a:lnTo>
                    <a:close/>
                    <a:moveTo>
                      <a:pt x="1079" y="23"/>
                    </a:moveTo>
                    <a:lnTo>
                      <a:pt x="1118" y="14"/>
                    </a:lnTo>
                    <a:lnTo>
                      <a:pt x="1153" y="8"/>
                    </a:lnTo>
                    <a:lnTo>
                      <a:pt x="1185" y="4"/>
                    </a:lnTo>
                    <a:lnTo>
                      <a:pt x="1215" y="1"/>
                    </a:lnTo>
                    <a:lnTo>
                      <a:pt x="1239" y="0"/>
                    </a:lnTo>
                    <a:lnTo>
                      <a:pt x="1262" y="0"/>
                    </a:lnTo>
                    <a:lnTo>
                      <a:pt x="1282" y="3"/>
                    </a:lnTo>
                    <a:lnTo>
                      <a:pt x="1299" y="7"/>
                    </a:lnTo>
                    <a:lnTo>
                      <a:pt x="1306" y="9"/>
                    </a:lnTo>
                    <a:lnTo>
                      <a:pt x="1314" y="12"/>
                    </a:lnTo>
                    <a:lnTo>
                      <a:pt x="1320" y="14"/>
                    </a:lnTo>
                    <a:lnTo>
                      <a:pt x="1326" y="18"/>
                    </a:lnTo>
                    <a:lnTo>
                      <a:pt x="1332" y="22"/>
                    </a:lnTo>
                    <a:lnTo>
                      <a:pt x="1336" y="26"/>
                    </a:lnTo>
                    <a:lnTo>
                      <a:pt x="1341" y="31"/>
                    </a:lnTo>
                    <a:lnTo>
                      <a:pt x="1346" y="34"/>
                    </a:lnTo>
                    <a:lnTo>
                      <a:pt x="1352" y="45"/>
                    </a:lnTo>
                    <a:lnTo>
                      <a:pt x="1358" y="56"/>
                    </a:lnTo>
                    <a:lnTo>
                      <a:pt x="1363" y="68"/>
                    </a:lnTo>
                    <a:lnTo>
                      <a:pt x="1366" y="80"/>
                    </a:lnTo>
                    <a:lnTo>
                      <a:pt x="1335" y="88"/>
                    </a:lnTo>
                    <a:lnTo>
                      <a:pt x="1332" y="79"/>
                    </a:lnTo>
                    <a:lnTo>
                      <a:pt x="1330" y="69"/>
                    </a:lnTo>
                    <a:lnTo>
                      <a:pt x="1325" y="62"/>
                    </a:lnTo>
                    <a:lnTo>
                      <a:pt x="1318" y="54"/>
                    </a:lnTo>
                    <a:lnTo>
                      <a:pt x="1312" y="47"/>
                    </a:lnTo>
                    <a:lnTo>
                      <a:pt x="1302" y="42"/>
                    </a:lnTo>
                    <a:lnTo>
                      <a:pt x="1292" y="38"/>
                    </a:lnTo>
                    <a:lnTo>
                      <a:pt x="1279" y="34"/>
                    </a:lnTo>
                    <a:lnTo>
                      <a:pt x="1264" y="32"/>
                    </a:lnTo>
                    <a:lnTo>
                      <a:pt x="1247" y="31"/>
                    </a:lnTo>
                    <a:lnTo>
                      <a:pt x="1227" y="31"/>
                    </a:lnTo>
                    <a:lnTo>
                      <a:pt x="1205" y="33"/>
                    </a:lnTo>
                    <a:lnTo>
                      <a:pt x="1180" y="36"/>
                    </a:lnTo>
                    <a:lnTo>
                      <a:pt x="1151" y="40"/>
                    </a:lnTo>
                    <a:lnTo>
                      <a:pt x="1120" y="47"/>
                    </a:lnTo>
                    <a:lnTo>
                      <a:pt x="1086" y="53"/>
                    </a:lnTo>
                    <a:lnTo>
                      <a:pt x="1079" y="23"/>
                    </a:lnTo>
                    <a:close/>
                    <a:moveTo>
                      <a:pt x="1366" y="80"/>
                    </a:moveTo>
                    <a:lnTo>
                      <a:pt x="1369" y="96"/>
                    </a:lnTo>
                    <a:lnTo>
                      <a:pt x="1371" y="111"/>
                    </a:lnTo>
                    <a:lnTo>
                      <a:pt x="1372" y="127"/>
                    </a:lnTo>
                    <a:lnTo>
                      <a:pt x="1373" y="143"/>
                    </a:lnTo>
                    <a:lnTo>
                      <a:pt x="1342" y="145"/>
                    </a:lnTo>
                    <a:lnTo>
                      <a:pt x="1341" y="129"/>
                    </a:lnTo>
                    <a:lnTo>
                      <a:pt x="1339" y="114"/>
                    </a:lnTo>
                    <a:lnTo>
                      <a:pt x="1338" y="100"/>
                    </a:lnTo>
                    <a:lnTo>
                      <a:pt x="1335" y="88"/>
                    </a:lnTo>
                    <a:lnTo>
                      <a:pt x="1366" y="80"/>
                    </a:lnTo>
                    <a:close/>
                    <a:moveTo>
                      <a:pt x="1373" y="143"/>
                    </a:moveTo>
                    <a:lnTo>
                      <a:pt x="1376" y="174"/>
                    </a:lnTo>
                    <a:lnTo>
                      <a:pt x="1380" y="207"/>
                    </a:lnTo>
                    <a:lnTo>
                      <a:pt x="1382" y="223"/>
                    </a:lnTo>
                    <a:lnTo>
                      <a:pt x="1387" y="239"/>
                    </a:lnTo>
                    <a:lnTo>
                      <a:pt x="1393" y="256"/>
                    </a:lnTo>
                    <a:lnTo>
                      <a:pt x="1400" y="272"/>
                    </a:lnTo>
                    <a:lnTo>
                      <a:pt x="1373" y="286"/>
                    </a:lnTo>
                    <a:lnTo>
                      <a:pt x="1365" y="268"/>
                    </a:lnTo>
                    <a:lnTo>
                      <a:pt x="1358" y="249"/>
                    </a:lnTo>
                    <a:lnTo>
                      <a:pt x="1352" y="231"/>
                    </a:lnTo>
                    <a:lnTo>
                      <a:pt x="1349" y="213"/>
                    </a:lnTo>
                    <a:lnTo>
                      <a:pt x="1346" y="195"/>
                    </a:lnTo>
                    <a:lnTo>
                      <a:pt x="1344" y="178"/>
                    </a:lnTo>
                    <a:lnTo>
                      <a:pt x="1343" y="161"/>
                    </a:lnTo>
                    <a:lnTo>
                      <a:pt x="1342" y="145"/>
                    </a:lnTo>
                    <a:lnTo>
                      <a:pt x="1373" y="143"/>
                    </a:lnTo>
                    <a:close/>
                    <a:moveTo>
                      <a:pt x="1400" y="272"/>
                    </a:moveTo>
                    <a:lnTo>
                      <a:pt x="1400" y="272"/>
                    </a:lnTo>
                    <a:lnTo>
                      <a:pt x="1373" y="286"/>
                    </a:lnTo>
                    <a:lnTo>
                      <a:pt x="1373" y="286"/>
                    </a:lnTo>
                    <a:lnTo>
                      <a:pt x="1400" y="272"/>
                    </a:lnTo>
                    <a:close/>
                    <a:moveTo>
                      <a:pt x="1400" y="272"/>
                    </a:moveTo>
                    <a:lnTo>
                      <a:pt x="1406" y="283"/>
                    </a:lnTo>
                    <a:lnTo>
                      <a:pt x="1411" y="295"/>
                    </a:lnTo>
                    <a:lnTo>
                      <a:pt x="1415" y="308"/>
                    </a:lnTo>
                    <a:lnTo>
                      <a:pt x="1418" y="321"/>
                    </a:lnTo>
                    <a:lnTo>
                      <a:pt x="1425" y="348"/>
                    </a:lnTo>
                    <a:lnTo>
                      <a:pt x="1431" y="377"/>
                    </a:lnTo>
                    <a:lnTo>
                      <a:pt x="1400" y="383"/>
                    </a:lnTo>
                    <a:lnTo>
                      <a:pt x="1395" y="357"/>
                    </a:lnTo>
                    <a:lnTo>
                      <a:pt x="1388" y="330"/>
                    </a:lnTo>
                    <a:lnTo>
                      <a:pt x="1385" y="318"/>
                    </a:lnTo>
                    <a:lnTo>
                      <a:pt x="1382" y="307"/>
                    </a:lnTo>
                    <a:lnTo>
                      <a:pt x="1378" y="296"/>
                    </a:lnTo>
                    <a:lnTo>
                      <a:pt x="1373" y="286"/>
                    </a:lnTo>
                    <a:lnTo>
                      <a:pt x="1400" y="272"/>
                    </a:lnTo>
                    <a:close/>
                    <a:moveTo>
                      <a:pt x="1431" y="377"/>
                    </a:moveTo>
                    <a:lnTo>
                      <a:pt x="1436" y="404"/>
                    </a:lnTo>
                    <a:lnTo>
                      <a:pt x="1442" y="430"/>
                    </a:lnTo>
                    <a:lnTo>
                      <a:pt x="1446" y="443"/>
                    </a:lnTo>
                    <a:lnTo>
                      <a:pt x="1449" y="456"/>
                    </a:lnTo>
                    <a:lnTo>
                      <a:pt x="1453" y="468"/>
                    </a:lnTo>
                    <a:lnTo>
                      <a:pt x="1458" y="479"/>
                    </a:lnTo>
                    <a:lnTo>
                      <a:pt x="1464" y="490"/>
                    </a:lnTo>
                    <a:lnTo>
                      <a:pt x="1469" y="501"/>
                    </a:lnTo>
                    <a:lnTo>
                      <a:pt x="1476" y="511"/>
                    </a:lnTo>
                    <a:lnTo>
                      <a:pt x="1483" y="520"/>
                    </a:lnTo>
                    <a:lnTo>
                      <a:pt x="1492" y="527"/>
                    </a:lnTo>
                    <a:lnTo>
                      <a:pt x="1500" y="535"/>
                    </a:lnTo>
                    <a:lnTo>
                      <a:pt x="1511" y="540"/>
                    </a:lnTo>
                    <a:lnTo>
                      <a:pt x="1522" y="545"/>
                    </a:lnTo>
                    <a:lnTo>
                      <a:pt x="1512" y="574"/>
                    </a:lnTo>
                    <a:lnTo>
                      <a:pt x="1498" y="569"/>
                    </a:lnTo>
                    <a:lnTo>
                      <a:pt x="1484" y="562"/>
                    </a:lnTo>
                    <a:lnTo>
                      <a:pt x="1473" y="554"/>
                    </a:lnTo>
                    <a:lnTo>
                      <a:pt x="1463" y="544"/>
                    </a:lnTo>
                    <a:lnTo>
                      <a:pt x="1454" y="534"/>
                    </a:lnTo>
                    <a:lnTo>
                      <a:pt x="1446" y="522"/>
                    </a:lnTo>
                    <a:lnTo>
                      <a:pt x="1438" y="511"/>
                    </a:lnTo>
                    <a:lnTo>
                      <a:pt x="1432" y="498"/>
                    </a:lnTo>
                    <a:lnTo>
                      <a:pt x="1426" y="485"/>
                    </a:lnTo>
                    <a:lnTo>
                      <a:pt x="1421" y="472"/>
                    </a:lnTo>
                    <a:lnTo>
                      <a:pt x="1416" y="457"/>
                    </a:lnTo>
                    <a:lnTo>
                      <a:pt x="1413" y="442"/>
                    </a:lnTo>
                    <a:lnTo>
                      <a:pt x="1406" y="413"/>
                    </a:lnTo>
                    <a:lnTo>
                      <a:pt x="1400" y="383"/>
                    </a:lnTo>
                    <a:lnTo>
                      <a:pt x="1431" y="377"/>
                    </a:lnTo>
                    <a:close/>
                    <a:moveTo>
                      <a:pt x="1512" y="574"/>
                    </a:moveTo>
                    <a:lnTo>
                      <a:pt x="1512" y="574"/>
                    </a:lnTo>
                    <a:lnTo>
                      <a:pt x="1516" y="560"/>
                    </a:lnTo>
                    <a:lnTo>
                      <a:pt x="1512" y="574"/>
                    </a:lnTo>
                    <a:close/>
                    <a:moveTo>
                      <a:pt x="1522" y="545"/>
                    </a:moveTo>
                    <a:lnTo>
                      <a:pt x="1522" y="545"/>
                    </a:lnTo>
                    <a:lnTo>
                      <a:pt x="1512" y="574"/>
                    </a:lnTo>
                    <a:lnTo>
                      <a:pt x="1512" y="574"/>
                    </a:lnTo>
                    <a:lnTo>
                      <a:pt x="1522" y="545"/>
                    </a:lnTo>
                    <a:close/>
                    <a:moveTo>
                      <a:pt x="1522" y="545"/>
                    </a:moveTo>
                    <a:lnTo>
                      <a:pt x="1528" y="547"/>
                    </a:lnTo>
                    <a:lnTo>
                      <a:pt x="1537" y="548"/>
                    </a:lnTo>
                    <a:lnTo>
                      <a:pt x="1548" y="550"/>
                    </a:lnTo>
                    <a:lnTo>
                      <a:pt x="1564" y="552"/>
                    </a:lnTo>
                    <a:lnTo>
                      <a:pt x="1561" y="583"/>
                    </a:lnTo>
                    <a:lnTo>
                      <a:pt x="1544" y="581"/>
                    </a:lnTo>
                    <a:lnTo>
                      <a:pt x="1531" y="579"/>
                    </a:lnTo>
                    <a:lnTo>
                      <a:pt x="1519" y="577"/>
                    </a:lnTo>
                    <a:lnTo>
                      <a:pt x="1512" y="574"/>
                    </a:lnTo>
                    <a:lnTo>
                      <a:pt x="1522" y="545"/>
                    </a:lnTo>
                    <a:close/>
                    <a:moveTo>
                      <a:pt x="1564" y="552"/>
                    </a:moveTo>
                    <a:lnTo>
                      <a:pt x="1581" y="553"/>
                    </a:lnTo>
                    <a:lnTo>
                      <a:pt x="1600" y="554"/>
                    </a:lnTo>
                    <a:lnTo>
                      <a:pt x="1623" y="555"/>
                    </a:lnTo>
                    <a:lnTo>
                      <a:pt x="1648" y="557"/>
                    </a:lnTo>
                    <a:lnTo>
                      <a:pt x="1646" y="588"/>
                    </a:lnTo>
                    <a:lnTo>
                      <a:pt x="1622" y="587"/>
                    </a:lnTo>
                    <a:lnTo>
                      <a:pt x="1600" y="586"/>
                    </a:lnTo>
                    <a:lnTo>
                      <a:pt x="1580" y="584"/>
                    </a:lnTo>
                    <a:lnTo>
                      <a:pt x="1561" y="583"/>
                    </a:lnTo>
                    <a:lnTo>
                      <a:pt x="1564" y="552"/>
                    </a:lnTo>
                    <a:close/>
                    <a:moveTo>
                      <a:pt x="1648" y="557"/>
                    </a:moveTo>
                    <a:lnTo>
                      <a:pt x="1716" y="561"/>
                    </a:lnTo>
                    <a:lnTo>
                      <a:pt x="1790" y="564"/>
                    </a:lnTo>
                    <a:lnTo>
                      <a:pt x="1867" y="567"/>
                    </a:lnTo>
                    <a:lnTo>
                      <a:pt x="1942" y="570"/>
                    </a:lnTo>
                    <a:lnTo>
                      <a:pt x="2011" y="571"/>
                    </a:lnTo>
                    <a:lnTo>
                      <a:pt x="2070" y="572"/>
                    </a:lnTo>
                    <a:lnTo>
                      <a:pt x="2116" y="573"/>
                    </a:lnTo>
                    <a:lnTo>
                      <a:pt x="2145" y="574"/>
                    </a:lnTo>
                    <a:lnTo>
                      <a:pt x="2145" y="605"/>
                    </a:lnTo>
                    <a:lnTo>
                      <a:pt x="2116" y="605"/>
                    </a:lnTo>
                    <a:lnTo>
                      <a:pt x="2070" y="604"/>
                    </a:lnTo>
                    <a:lnTo>
                      <a:pt x="2011" y="603"/>
                    </a:lnTo>
                    <a:lnTo>
                      <a:pt x="1941" y="601"/>
                    </a:lnTo>
                    <a:lnTo>
                      <a:pt x="1865" y="599"/>
                    </a:lnTo>
                    <a:lnTo>
                      <a:pt x="1789" y="596"/>
                    </a:lnTo>
                    <a:lnTo>
                      <a:pt x="1714" y="592"/>
                    </a:lnTo>
                    <a:lnTo>
                      <a:pt x="1646" y="588"/>
                    </a:lnTo>
                    <a:lnTo>
                      <a:pt x="1648" y="557"/>
                    </a:lnTo>
                    <a:close/>
                  </a:path>
                </a:pathLst>
              </a:custGeom>
              <a:solidFill>
                <a:srgbClr val="070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04" name="Rectangle 192"/>
              <p:cNvSpPr>
                <a:spLocks noChangeArrowheads="1"/>
              </p:cNvSpPr>
              <p:nvPr/>
            </p:nvSpPr>
            <p:spPr bwMode="auto">
              <a:xfrm>
                <a:off x="1585" y="1359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5" name="Rectangle 193"/>
              <p:cNvSpPr>
                <a:spLocks noChangeArrowheads="1"/>
              </p:cNvSpPr>
              <p:nvPr/>
            </p:nvSpPr>
            <p:spPr bwMode="auto">
              <a:xfrm>
                <a:off x="961" y="1779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6" name="Rectangle 194"/>
              <p:cNvSpPr>
                <a:spLocks noChangeArrowheads="1"/>
              </p:cNvSpPr>
              <p:nvPr/>
            </p:nvSpPr>
            <p:spPr bwMode="auto">
              <a:xfrm>
                <a:off x="1974" y="1649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7" name="Rectangle 195"/>
              <p:cNvSpPr>
                <a:spLocks noChangeArrowheads="1"/>
              </p:cNvSpPr>
              <p:nvPr/>
            </p:nvSpPr>
            <p:spPr bwMode="auto">
              <a:xfrm>
                <a:off x="1531" y="2287"/>
                <a:ext cx="10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394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ripple dir="l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atin typeface="+mn-lt"/>
              </a:rPr>
              <a:t>Повторение</a:t>
            </a:r>
            <a:endParaRPr lang="ru-RU" cap="none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 люди условились измерять высоту места на Земле?</a:t>
            </a:r>
          </a:p>
          <a:p>
            <a:r>
              <a:rPr lang="ru-RU" sz="2800" i="1" dirty="0" smtClean="0"/>
              <a:t>Высоту всякого места на Земле измеряют от уровня океана или моря. На территории России условились измерять от уровня Балтийского моря.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753496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325359"/>
              </p:ext>
            </p:extLst>
          </p:nvPr>
        </p:nvGraphicFramePr>
        <p:xfrm>
          <a:off x="2267744" y="1412776"/>
          <a:ext cx="4343400" cy="15121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  <a:gridCol w="361950"/>
              </a:tblGrid>
              <a:tr h="37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Р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</a:rPr>
                        <a:t>Г</a:t>
                      </a:r>
                      <a:endParaRPr lang="ru-RU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Х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</a:rPr>
                        <a:t>О</a:t>
                      </a:r>
                      <a:endParaRPr lang="ru-RU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Ы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</a:rPr>
                        <a:t>Р</a:t>
                      </a:r>
                      <a:endParaRPr lang="ru-RU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И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З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Ё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Н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Times New Roman"/>
                        </a:rPr>
                        <a:t>Ы</a:t>
                      </a:r>
                      <a:endParaRPr lang="ru-RU" sz="1400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Й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99592" y="3429000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/>
              <a:t>1. Глубокая </a:t>
            </a:r>
            <a:r>
              <a:rPr lang="ru-RU" sz="2000" dirty="0"/>
              <a:t>промоина с крутыми склонами, размытая дождевыми и снеговыми водами </a:t>
            </a:r>
            <a:r>
              <a:rPr lang="ru-RU" sz="2000" i="1" dirty="0"/>
              <a:t>(овраг)</a:t>
            </a:r>
            <a:r>
              <a:rPr lang="ru-RU" sz="2000" dirty="0"/>
              <a:t>.</a:t>
            </a:r>
          </a:p>
          <a:p>
            <a:pPr lvl="0"/>
            <a:r>
              <a:rPr lang="ru-RU" sz="2000" dirty="0" smtClean="0"/>
              <a:t>2. Небольшие </a:t>
            </a:r>
            <a:r>
              <a:rPr lang="ru-RU" sz="2000" dirty="0"/>
              <a:t>возвышения на равнине </a:t>
            </a:r>
            <a:r>
              <a:rPr lang="ru-RU" sz="2000" i="1" dirty="0"/>
              <a:t>(холмы)</a:t>
            </a:r>
            <a:r>
              <a:rPr lang="ru-RU" sz="2000" dirty="0"/>
              <a:t>.</a:t>
            </a:r>
          </a:p>
          <a:p>
            <a:pPr lvl="0"/>
            <a:r>
              <a:rPr lang="ru-RU" sz="2000" dirty="0" smtClean="0"/>
              <a:t>3. Большие </a:t>
            </a:r>
            <a:r>
              <a:rPr lang="ru-RU" sz="2000" dirty="0"/>
              <a:t>пространства ровной местности </a:t>
            </a:r>
            <a:r>
              <a:rPr lang="ru-RU" sz="2000" i="1" dirty="0"/>
              <a:t>(равнина)</a:t>
            </a:r>
            <a:r>
              <a:rPr lang="ru-RU" sz="2000" dirty="0"/>
              <a:t>.</a:t>
            </a:r>
          </a:p>
          <a:p>
            <a:pPr lvl="0"/>
            <a:r>
              <a:rPr lang="ru-RU" sz="2000" dirty="0" smtClean="0"/>
              <a:t>4. Какой </a:t>
            </a:r>
            <a:r>
              <a:rPr lang="ru-RU" sz="2000" dirty="0"/>
              <a:t>цвет присутствует в окраске равнин на физической карте </a:t>
            </a:r>
            <a:r>
              <a:rPr lang="ru-RU" sz="2000" i="1" dirty="0"/>
              <a:t>(зелёный)</a:t>
            </a:r>
            <a:r>
              <a:rPr lang="ru-RU" sz="2000" dirty="0"/>
              <a:t>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248301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156</TotalTime>
  <Words>618</Words>
  <Application>Microsoft Office PowerPoint</Application>
  <PresentationFormat>Экран (4:3)</PresentationFormat>
  <Paragraphs>172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Urban Pop</vt:lpstr>
      <vt:lpstr>Урок в 6 классе</vt:lpstr>
      <vt:lpstr>Орг. момент</vt:lpstr>
      <vt:lpstr>Повторение</vt:lpstr>
      <vt:lpstr>Повторение</vt:lpstr>
      <vt:lpstr>Повторение</vt:lpstr>
      <vt:lpstr>Повторение</vt:lpstr>
      <vt:lpstr>Повторение</vt:lpstr>
      <vt:lpstr>Повторение</vt:lpstr>
      <vt:lpstr>Новый материал</vt:lpstr>
      <vt:lpstr>Новый материал</vt:lpstr>
      <vt:lpstr>Новый материал</vt:lpstr>
      <vt:lpstr>Новый материал</vt:lpstr>
      <vt:lpstr>Новый материал</vt:lpstr>
      <vt:lpstr>Новый материал</vt:lpstr>
      <vt:lpstr>Новый материал</vt:lpstr>
      <vt:lpstr>Новый материал</vt:lpstr>
      <vt:lpstr>Новый материал</vt:lpstr>
      <vt:lpstr>Физминутка</vt:lpstr>
      <vt:lpstr>Новый материал</vt:lpstr>
      <vt:lpstr>Новый материал</vt:lpstr>
      <vt:lpstr>Новый материал</vt:lpstr>
      <vt:lpstr>Повторение</vt:lpstr>
      <vt:lpstr>Повторение</vt:lpstr>
      <vt:lpstr>Повторение</vt:lpstr>
      <vt:lpstr>Повторение</vt:lpstr>
      <vt:lpstr>Повторение</vt:lpstr>
      <vt:lpstr>Повторение</vt:lpstr>
      <vt:lpstr>Повторение. Работа с пластилином</vt:lpstr>
      <vt:lpstr>Повторение. Работа с пластилином</vt:lpstr>
      <vt:lpstr>Итог.  Ребусы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6 классе</dc:title>
  <dc:creator>Denis</dc:creator>
  <cp:lastModifiedBy>Denis</cp:lastModifiedBy>
  <cp:revision>18</cp:revision>
  <dcterms:created xsi:type="dcterms:W3CDTF">2012-04-21T06:53:08Z</dcterms:created>
  <dcterms:modified xsi:type="dcterms:W3CDTF">2012-04-24T08:59:00Z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819728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