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Default ContentType="application/vnd.ms-office.legacyDiagramText" Extension="bin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application/vnd.openxmlformats-officedocument.vmlDrawing" Extension="vml"/>
  <Override ContentType="application/vnd.ms-office.legacyDocTextInfo" PartName="/ppt/legacyDocTextInfo.bin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73" r:id="rId4"/>
    <p:sldId id="275" r:id="rId5"/>
    <p:sldId id="258" r:id="rId6"/>
    <p:sldId id="262" r:id="rId7"/>
    <p:sldId id="272" r:id="rId8"/>
    <p:sldId id="260" r:id="rId9"/>
    <p:sldId id="261" r:id="rId10"/>
    <p:sldId id="263" r:id="rId11"/>
    <p:sldId id="265" r:id="rId12"/>
    <p:sldId id="264" r:id="rId13"/>
    <p:sldId id="266" r:id="rId14"/>
    <p:sldId id="267" r:id="rId15"/>
    <p:sldId id="268" r:id="rId16"/>
    <p:sldId id="269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E9F6-D566-43EE-AD76-7CEA06D22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015340-C7E0-4E1B-B1B5-E965938A1A92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3804650-A92E-44B6-BB33-75F718D9B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117180" cy="1470025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>
                <a:latin typeface="Arial" pitchFamily="34" charset="0"/>
                <a:cs typeface="Arial" pitchFamily="34" charset="0"/>
              </a:rPr>
            </a:br>
            <a:r>
              <a:rPr lang="ru-RU" sz="32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ГЕОГРАФИЯ НАСЕЛЕНИЯ МИРА</a:t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РАЗМЕЩЕНИЕ И ПЛОТНОСТЬ</a:t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НАСЕЛЕНИЯ. МИГРАЦИЯ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20272" y="3573016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286388"/>
            <a:ext cx="2286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/>
              <a:t>Презентацию подготовила</a:t>
            </a:r>
          </a:p>
          <a:p>
            <a:r>
              <a:rPr lang="ru-RU" sz="1200" b="1" i="1" dirty="0" smtClean="0"/>
              <a:t>Бондаренко О.Г , </a:t>
            </a:r>
            <a:r>
              <a:rPr lang="ru-RU" sz="1200" b="1" i="1" dirty="0" smtClean="0"/>
              <a:t>учитель географии </a:t>
            </a:r>
          </a:p>
          <a:p>
            <a:r>
              <a:rPr lang="ru-RU" sz="1200" b="1" i="1" dirty="0" smtClean="0"/>
              <a:t>СОШ №475.Г.Москва»</a:t>
            </a:r>
            <a:endParaRPr lang="ru-RU" sz="1200" b="1" i="1" dirty="0"/>
          </a:p>
        </p:txBody>
      </p:sp>
    </p:spTree>
    <p:extLst>
      <p:ext uri="{BB962C8B-B14F-4D97-AF65-F5344CB8AC3E}">
        <p14:creationId xmlns="" xmlns:p14="http://schemas.microsoft.com/office/powerpoint/2010/main" val="24948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85500"/>
            <a:ext cx="6391493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/>
              <a:t>Виды современных миграций</a:t>
            </a:r>
            <a:endParaRPr lang="ru-RU" sz="2800" b="1" i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85488" y="908720"/>
            <a:ext cx="651488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283968" y="126876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756858" y="1068604"/>
            <a:ext cx="490359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869580" y="1085825"/>
            <a:ext cx="484355" cy="8323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1918182"/>
            <a:ext cx="2297424" cy="15696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Трудовые</a:t>
            </a:r>
          </a:p>
          <a:p>
            <a:r>
              <a:rPr lang="ru-RU" sz="2400" b="1" dirty="0"/>
              <a:t>м</a:t>
            </a:r>
            <a:r>
              <a:rPr lang="ru-RU" sz="2400" b="1" dirty="0" smtClean="0"/>
              <a:t>играции</a:t>
            </a:r>
          </a:p>
          <a:p>
            <a:r>
              <a:rPr lang="ru-RU" sz="2400" b="1" dirty="0" smtClean="0"/>
              <a:t>(«утечка</a:t>
            </a:r>
          </a:p>
          <a:p>
            <a:r>
              <a:rPr lang="ru-RU" sz="2400" b="1" dirty="0" smtClean="0"/>
              <a:t>мускулов»)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16399" y="2287925"/>
            <a:ext cx="2880917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«утечка умов»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2287925"/>
            <a:ext cx="1976823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Потоки</a:t>
            </a:r>
          </a:p>
          <a:p>
            <a:r>
              <a:rPr lang="ru-RU" sz="2400" b="1" dirty="0" smtClean="0"/>
              <a:t>беженцев</a:t>
            </a:r>
            <a:endParaRPr lang="ru-RU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607" y="3028051"/>
            <a:ext cx="2476500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49611"/>
            <a:ext cx="2748028" cy="206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52397"/>
            <a:ext cx="2690048" cy="201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607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348687" cy="51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15721" y="44624"/>
            <a:ext cx="72699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Крупнейшие </a:t>
            </a:r>
          </a:p>
          <a:p>
            <a:r>
              <a:rPr lang="ru-RU" sz="3200" b="1" dirty="0" smtClean="0"/>
              <a:t>миграционные потоки в мире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9897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8640"/>
            <a:ext cx="54713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Центры притяжения</a:t>
            </a:r>
          </a:p>
          <a:p>
            <a:r>
              <a:rPr lang="ru-RU" sz="3200" b="1" dirty="0" smtClean="0"/>
              <a:t> трудовых мигрантов</a:t>
            </a:r>
          </a:p>
          <a:p>
            <a:r>
              <a:rPr lang="ru-RU" sz="3200" b="1" dirty="0" smtClean="0"/>
              <a:t>(центры иммиграции)</a:t>
            </a:r>
            <a:endParaRPr lang="ru-RU" sz="3200" b="1" dirty="0"/>
          </a:p>
        </p:txBody>
      </p:sp>
      <p:sp>
        <p:nvSpPr>
          <p:cNvPr id="3" name="Овал 2"/>
          <p:cNvSpPr/>
          <p:nvPr/>
        </p:nvSpPr>
        <p:spPr>
          <a:xfrm>
            <a:off x="755576" y="2132856"/>
            <a:ext cx="1368152" cy="129614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211960" y="2185220"/>
            <a:ext cx="1440160" cy="136815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582419" y="5157192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084168" y="2221224"/>
            <a:ext cx="1296144" cy="129614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214267" y="4122041"/>
            <a:ext cx="720080" cy="77038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2420888"/>
            <a:ext cx="1534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Северная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Америка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420888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Западная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Европа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2420888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Россия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443711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Израиль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39619" y="4811344"/>
            <a:ext cx="18934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Страны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Персидского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залива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1026" name="Diagram 14"/>
          <p:cNvGraphicFramePr>
            <a:graphicFrameLocks/>
          </p:cNvGraphicFramePr>
          <p:nvPr/>
        </p:nvGraphicFramePr>
        <p:xfrm>
          <a:off x="1142976" y="2714620"/>
          <a:ext cx="3429024" cy="388303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  <p:extLst>
      <p:ext uri="{BB962C8B-B14F-4D97-AF65-F5344CB8AC3E}">
        <p14:creationId xmlns="" xmlns:p14="http://schemas.microsoft.com/office/powerpoint/2010/main" val="9272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15062"/>
            <a:ext cx="82044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i="1" dirty="0" smtClean="0"/>
          </a:p>
          <a:p>
            <a:r>
              <a:rPr lang="ru-RU" sz="2800" b="1" i="1" dirty="0" smtClean="0"/>
              <a:t>Внутренние (внутригосударственные)</a:t>
            </a:r>
          </a:p>
          <a:p>
            <a:pPr algn="ctr"/>
            <a:r>
              <a:rPr lang="ru-RU" sz="2800" b="1" i="1" dirty="0" smtClean="0"/>
              <a:t> миграции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988840"/>
            <a:ext cx="857638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/>
              <a:t>Деревня                Город</a:t>
            </a:r>
          </a:p>
          <a:p>
            <a:pPr marL="342900" indent="-342900">
              <a:buAutoNum type="arabicPeriod"/>
            </a:pP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Город                    Деревня (</a:t>
            </a:r>
            <a:r>
              <a:rPr lang="ru-RU" sz="2400" b="1" dirty="0" err="1" smtClean="0"/>
              <a:t>субурбанизация</a:t>
            </a:r>
            <a:r>
              <a:rPr lang="ru-RU" sz="2400" b="1" dirty="0" smtClean="0"/>
              <a:t>)</a:t>
            </a:r>
          </a:p>
          <a:p>
            <a:pPr marL="342900" indent="-342900">
              <a:buAutoNum type="arabicPeriod"/>
            </a:pP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Освоение новых земель (колонизация)</a:t>
            </a:r>
          </a:p>
          <a:p>
            <a:pPr marL="342900" indent="-342900">
              <a:buAutoNum type="arabicPeriod"/>
            </a:pP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Беженцы ( «из горячих точек»,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   экологические беженцы)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5. Кочевничество ( меридиональное,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вертикальное, от колодца к колодцу)</a:t>
            </a:r>
          </a:p>
          <a:p>
            <a:endParaRPr lang="ru-RU" sz="2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750985" y="198884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27539" y="27809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343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12131"/>
            <a:ext cx="5356956" cy="351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37848"/>
            <a:ext cx="878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 мире насчитывается 42 млн. беженцев</a:t>
            </a:r>
            <a:endParaRPr lang="ru-RU" sz="2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" y="1988840"/>
            <a:ext cx="4735413" cy="315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6659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18" y="116633"/>
            <a:ext cx="584522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365104"/>
            <a:ext cx="31454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Лагеря </a:t>
            </a:r>
          </a:p>
          <a:p>
            <a:r>
              <a:rPr lang="ru-RU" sz="2800" b="1" dirty="0" smtClean="0"/>
              <a:t>для беженцев</a:t>
            </a:r>
            <a:endParaRPr lang="ru-RU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09096"/>
            <a:ext cx="4850876" cy="32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867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250"/>
            <a:ext cx="799288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5868760"/>
            <a:ext cx="3648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Нелегальные беженцы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0569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05"/>
            <a:ext cx="8112153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 Заполните таблицу </a:t>
            </a:r>
            <a:br>
              <a:rPr lang="ru-RU" sz="3200" dirty="0" smtClean="0"/>
            </a:br>
            <a:endParaRPr lang="ru-RU" sz="3200" dirty="0" smtClean="0"/>
          </a:p>
        </p:txBody>
      </p:sp>
      <p:graphicFrame>
        <p:nvGraphicFramePr>
          <p:cNvPr id="30768" name="Group 48"/>
          <p:cNvGraphicFramePr>
            <a:graphicFrameLocks noGrp="1"/>
          </p:cNvGraphicFramePr>
          <p:nvPr>
            <p:ph idx="1"/>
          </p:nvPr>
        </p:nvGraphicFramePr>
        <p:xfrm>
          <a:off x="395288" y="1214422"/>
          <a:ext cx="8462992" cy="5154789"/>
        </p:xfrm>
        <a:graphic>
          <a:graphicData uri="http://schemas.openxmlformats.org/drawingml/2006/table">
            <a:tbl>
              <a:tblPr/>
              <a:tblGrid>
                <a:gridCol w="2820997"/>
                <a:gridCol w="2570161"/>
                <a:gridCol w="3071834"/>
              </a:tblGrid>
              <a:tr h="21460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Группы стран с различной плотностью населения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Примеры стран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Причины, объясняющие картину плотности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58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Страны с равномерно низкой плотностью населения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1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Страны с равномерно высокой плотностью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88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Страны, имеющие районы с высокой и низкой плотностью населения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01670"/>
            <a:ext cx="3600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ПЛОТНОСТЬ </a:t>
            </a:r>
            <a:br>
              <a:rPr lang="ru-RU" sz="3600" b="1" dirty="0" smtClean="0"/>
            </a:br>
            <a:r>
              <a:rPr lang="ru-RU" sz="3600" b="1" dirty="0" smtClean="0"/>
              <a:t>НАСЕЛЕНИЯ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1701344"/>
            <a:ext cx="548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=  --------------------------------------------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68210" y="1242347"/>
            <a:ext cx="5091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ЧИСЛЕННОСТЬ НАСЕЛЕНИЯ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2089558"/>
            <a:ext cx="4512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ПЛОЩАДЬ ТЕРРИТОРИИ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3501008"/>
            <a:ext cx="112330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Средняя плотность населения мира –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       45 чел./кв. км.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8508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Размещение населения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13-013-Razmeschenie-naselen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357166"/>
            <a:ext cx="8032406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Факторы ,влияющие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на размещение населения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sz="24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729034" y="1914512"/>
            <a:ext cx="9715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535885" y="1750207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6715140" y="1785926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2910" y="2285992"/>
            <a:ext cx="2357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главный фактор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-природные условия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2428868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Второй фактор</a:t>
            </a:r>
          </a:p>
          <a:p>
            <a:r>
              <a:rPr lang="ru-RU" sz="2400" b="1" dirty="0" smtClean="0"/>
              <a:t>-экономический</a:t>
            </a:r>
            <a:endParaRPr lang="ru-RU" sz="2400" b="1" dirty="0" smtClean="0"/>
          </a:p>
          <a:p>
            <a:endParaRPr lang="ru-RU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143636" y="2571744"/>
            <a:ext cx="2775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Исторические условия</a:t>
            </a:r>
            <a:endParaRPr lang="ru-RU" sz="2400" b="1" i="1" dirty="0"/>
          </a:p>
        </p:txBody>
      </p:sp>
      <p:pic>
        <p:nvPicPr>
          <p:cNvPr id="13" name="Рисунок 12" descr="9c4b197e98b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714752"/>
            <a:ext cx="2571768" cy="2000264"/>
          </a:xfrm>
          <a:prstGeom prst="rect">
            <a:avLst/>
          </a:prstGeom>
        </p:spPr>
      </p:pic>
      <p:pic>
        <p:nvPicPr>
          <p:cNvPr id="14" name="Рисунок 13" descr="bo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4286256"/>
            <a:ext cx="2571768" cy="207533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00034" y="4214818"/>
            <a:ext cx="32861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Приведите примеры стран:</a:t>
            </a:r>
          </a:p>
          <a:p>
            <a:r>
              <a:rPr lang="ru-RU" sz="1400" b="1" dirty="0" smtClean="0"/>
              <a:t>                                 </a:t>
            </a:r>
            <a:r>
              <a:rPr lang="ru-RU" sz="1400" b="1" i="1" dirty="0" smtClean="0"/>
              <a:t>- густозаселенных, </a:t>
            </a:r>
          </a:p>
          <a:p>
            <a:r>
              <a:rPr lang="ru-RU" sz="1400" b="1" i="1" dirty="0" smtClean="0"/>
              <a:t>                                 - </a:t>
            </a:r>
            <a:r>
              <a:rPr lang="ru-RU" sz="1400" b="1" i="1" dirty="0" err="1" smtClean="0"/>
              <a:t>редкозаселенных</a:t>
            </a:r>
            <a:r>
              <a:rPr lang="ru-RU" sz="1400" b="1" i="1" dirty="0" smtClean="0"/>
              <a:t>,</a:t>
            </a:r>
          </a:p>
          <a:p>
            <a:r>
              <a:rPr lang="ru-RU" sz="1400" b="1" i="1" dirty="0" smtClean="0"/>
              <a:t>                                 -с контрастным расселением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93948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500042"/>
            <a:ext cx="8004114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/>
              <a:t>РАЙОНЫ </a:t>
            </a:r>
          </a:p>
          <a:p>
            <a:r>
              <a:rPr b="1" dirty="0" lang="ru-RU" smtClean="0" sz="2400"/>
              <a:t>С НАИБОЛЬШЕЙ ПЛОТНОСТЬЮ НАСЕЛЕНИЯ</a:t>
            </a:r>
            <a:endParaRPr b="1" dirty="0" lang="ru-RU" sz="240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143372" y="1357298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643042" y="1357298"/>
            <a:ext cx="216024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86578" y="1428736"/>
            <a:ext cx="432048" cy="7166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866117" cy="36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107504" y="2204864"/>
            <a:ext cx="4721430" cy="313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07504" y="5445224"/>
            <a:ext cx="5003293" cy="830997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2400"/>
              <a:t>Карты </a:t>
            </a:r>
          </a:p>
          <a:p>
            <a:r>
              <a:rPr b="1" dirty="0" lang="ru-RU" smtClean="0" sz="2400"/>
              <a:t>плотности населения мира</a:t>
            </a:r>
            <a:endParaRPr b="1" dirty="0" lang="ru-RU" sz="2400"/>
          </a:p>
        </p:txBody>
      </p:sp>
    </p:spTree>
    <p:extLst>
      <p:ext uri="{BB962C8B-B14F-4D97-AF65-F5344CB8AC3E}">
        <p14:creationId xmlns:p14="http://schemas.microsoft.com/office/powerpoint/2010/main" xmlns="" val="184176450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260648"/>
            <a:ext cx="80041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РАЙОНЫ </a:t>
            </a:r>
          </a:p>
          <a:p>
            <a:r>
              <a:rPr lang="ru-RU" sz="2400" b="1" dirty="0" smtClean="0"/>
              <a:t>С НАИБОЛЬШЕЙ ПЛОТНОСТЬЮ НАСЕЛЕНИЯ</a:t>
            </a:r>
            <a:endParaRPr lang="ru-RU" sz="24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11960" y="1112168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835696" y="1091645"/>
            <a:ext cx="216024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44208" y="1060813"/>
            <a:ext cx="432048" cy="7166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3528" y="1988840"/>
            <a:ext cx="24400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В. и Ю. Азия</a:t>
            </a:r>
          </a:p>
          <a:p>
            <a:endParaRPr lang="ru-RU" sz="2400" b="1" dirty="0" smtClean="0"/>
          </a:p>
          <a:p>
            <a:r>
              <a:rPr lang="ru-RU" sz="2400" b="1" i="1" dirty="0" smtClean="0"/>
              <a:t>(муссонный </a:t>
            </a:r>
          </a:p>
          <a:p>
            <a:r>
              <a:rPr lang="ru-RU" sz="2400" b="1" i="1" dirty="0" smtClean="0"/>
              <a:t>климат,</a:t>
            </a:r>
          </a:p>
          <a:p>
            <a:r>
              <a:rPr lang="ru-RU" sz="2400" b="1" i="1" dirty="0" err="1"/>
              <a:t>р</a:t>
            </a:r>
            <a:r>
              <a:rPr lang="ru-RU" sz="2400" b="1" i="1" dirty="0" err="1" smtClean="0"/>
              <a:t>исосеяние</a:t>
            </a:r>
            <a:r>
              <a:rPr lang="ru-RU" sz="2400" b="1" i="1" dirty="0" smtClean="0"/>
              <a:t>)</a:t>
            </a:r>
          </a:p>
          <a:p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78183" y="1985165"/>
            <a:ext cx="24753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Зарубежная</a:t>
            </a:r>
          </a:p>
          <a:p>
            <a:r>
              <a:rPr lang="ru-RU" sz="2400" b="1" dirty="0" smtClean="0"/>
              <a:t>Европа</a:t>
            </a:r>
          </a:p>
          <a:p>
            <a:endParaRPr lang="ru-RU" sz="2400" b="1" dirty="0" smtClean="0"/>
          </a:p>
          <a:p>
            <a:r>
              <a:rPr lang="ru-RU" sz="2400" b="1" i="1" dirty="0" smtClean="0"/>
              <a:t>(развитие</a:t>
            </a:r>
          </a:p>
          <a:p>
            <a:r>
              <a:rPr lang="ru-RU" sz="2400" b="1" i="1" dirty="0" err="1"/>
              <a:t>п</a:t>
            </a:r>
            <a:r>
              <a:rPr lang="ru-RU" sz="2400" b="1" i="1" dirty="0" err="1" smtClean="0"/>
              <a:t>ромышлен</a:t>
            </a:r>
            <a:r>
              <a:rPr lang="ru-RU" sz="2400" b="1" i="1" dirty="0" smtClean="0"/>
              <a:t>-</a:t>
            </a:r>
          </a:p>
          <a:p>
            <a:r>
              <a:rPr lang="ru-RU" sz="2400" b="1" i="1" dirty="0" err="1" smtClean="0"/>
              <a:t>ности</a:t>
            </a:r>
            <a:r>
              <a:rPr lang="ru-RU" sz="2400" b="1" i="1" dirty="0" smtClean="0"/>
              <a:t>)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1985165"/>
            <a:ext cx="24753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СВ и В США</a:t>
            </a:r>
          </a:p>
          <a:p>
            <a:endParaRPr lang="ru-RU" sz="2400" b="1" dirty="0" smtClean="0"/>
          </a:p>
          <a:p>
            <a:r>
              <a:rPr lang="ru-RU" sz="2400" b="1" i="1" dirty="0" smtClean="0"/>
              <a:t>(развитие </a:t>
            </a:r>
          </a:p>
          <a:p>
            <a:r>
              <a:rPr lang="ru-RU" sz="2400" b="1" i="1" dirty="0" err="1"/>
              <a:t>п</a:t>
            </a:r>
            <a:r>
              <a:rPr lang="ru-RU" sz="2400" b="1" i="1" dirty="0" err="1" smtClean="0"/>
              <a:t>ромышлен</a:t>
            </a:r>
            <a:r>
              <a:rPr lang="ru-RU" sz="2400" b="1" i="1" dirty="0" smtClean="0"/>
              <a:t>-</a:t>
            </a:r>
          </a:p>
          <a:p>
            <a:r>
              <a:rPr lang="ru-RU" sz="2400" b="1" i="1" dirty="0" err="1" smtClean="0"/>
              <a:t>ности</a:t>
            </a:r>
            <a:r>
              <a:rPr lang="ru-RU" sz="2400" b="1" i="1" dirty="0" smtClean="0"/>
              <a:t>)</a:t>
            </a:r>
            <a:endParaRPr lang="ru-RU" sz="2400" b="1" i="1" dirty="0"/>
          </a:p>
        </p:txBody>
      </p:sp>
      <p:pic>
        <p:nvPicPr>
          <p:cNvPr id="10" name="Рисунок 9" descr="Вьетнамский фермер удобряет рисовое по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14818"/>
            <a:ext cx="2714612" cy="1916874"/>
          </a:xfrm>
          <a:prstGeom prst="rect">
            <a:avLst/>
          </a:prstGeom>
        </p:spPr>
      </p:pic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4357694"/>
            <a:ext cx="2162175" cy="1785940"/>
          </a:xfrm>
          <a:prstGeom prst="rect">
            <a:avLst/>
          </a:prstGeom>
        </p:spPr>
      </p:pic>
      <p:pic>
        <p:nvPicPr>
          <p:cNvPr id="13" name="Рисунок 12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4286256"/>
            <a:ext cx="2238378" cy="1785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948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788" y="188640"/>
            <a:ext cx="794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2973710" cy="223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88" y="4293096"/>
            <a:ext cx="3017076" cy="19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4214818"/>
            <a:ext cx="3204355" cy="213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596" y="428604"/>
            <a:ext cx="54292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Миграция </a:t>
            </a:r>
            <a:r>
              <a:rPr lang="ru-RU" sz="2400" dirty="0" smtClean="0"/>
              <a:t>-передвижение населения по территории.               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Депопуляция</a:t>
            </a:r>
            <a:r>
              <a:rPr lang="ru-RU" sz="2400" u="sng" dirty="0" smtClean="0">
                <a:latin typeface="Tahoma" pitchFamily="34" charset="0"/>
              </a:rPr>
              <a:t>-</a:t>
            </a:r>
            <a:r>
              <a:rPr lang="ru-RU" sz="2400" dirty="0" smtClean="0"/>
              <a:t> уменьшение численности населения.</a:t>
            </a:r>
          </a:p>
          <a:p>
            <a:pPr>
              <a:spcBef>
                <a:spcPct val="50000"/>
              </a:spcBef>
              <a:defRPr/>
            </a:pPr>
            <a:r>
              <a:rPr lang="ru-RU" sz="24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Космополит</a:t>
            </a:r>
            <a:r>
              <a:rPr lang="ru-RU" sz="2400" dirty="0" smtClean="0"/>
              <a:t>- человек, чувствующий себя частью человечества в целом, а не какого-либо одного </a:t>
            </a:r>
            <a:r>
              <a:rPr lang="ru-RU" sz="2400" dirty="0" smtClean="0"/>
              <a:t>этноса</a:t>
            </a:r>
          </a:p>
          <a:p>
            <a:pPr>
              <a:spcBef>
                <a:spcPct val="50000"/>
              </a:spcBef>
              <a:defRPr/>
            </a:pPr>
            <a:endParaRPr lang="ru-RU" dirty="0" smtClean="0"/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89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908720"/>
            <a:ext cx="587372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МИГРАЦИИ НАСЕЛЕНИЯ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6636" y="2202512"/>
            <a:ext cx="4033476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Внешние</a:t>
            </a:r>
          </a:p>
          <a:p>
            <a:r>
              <a:rPr lang="ru-RU" sz="2800" b="1" dirty="0" smtClean="0"/>
              <a:t>(международные)</a:t>
            </a:r>
          </a:p>
          <a:p>
            <a:r>
              <a:rPr lang="ru-RU" sz="2800" b="1" dirty="0" smtClean="0"/>
              <a:t>миграции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47137" y="2276872"/>
            <a:ext cx="2646878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Внутренние</a:t>
            </a:r>
          </a:p>
          <a:p>
            <a:r>
              <a:rPr lang="ru-RU" sz="2800" b="1" dirty="0" smtClean="0"/>
              <a:t>миграции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187671"/>
            <a:ext cx="209704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эмиграции</a:t>
            </a:r>
            <a:endParaRPr lang="ru-RU" sz="2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228184" y="1556792"/>
            <a:ext cx="432048" cy="521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833169" y="1556792"/>
            <a:ext cx="254019" cy="6020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60178" y="3861048"/>
            <a:ext cx="9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928275" y="4230380"/>
            <a:ext cx="238719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иммиграции</a:t>
            </a:r>
            <a:endParaRPr lang="ru-RU" sz="24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854588" y="3655205"/>
            <a:ext cx="0" cy="4105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482786" y="3634394"/>
            <a:ext cx="0" cy="4533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75212" y="4614317"/>
            <a:ext cx="2644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Причины миграций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91467" y="5337591"/>
            <a:ext cx="3087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экономические</a:t>
            </a:r>
            <a:endParaRPr lang="ru-RU" sz="2400" b="1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907704" y="5756175"/>
            <a:ext cx="2675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политические</a:t>
            </a:r>
            <a:endParaRPr lang="ru-RU" sz="24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3059832" y="6269614"/>
            <a:ext cx="2829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национальные</a:t>
            </a:r>
            <a:endParaRPr lang="ru-RU" sz="2400" b="1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10729" y="5845768"/>
            <a:ext cx="2536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религиозные</a:t>
            </a:r>
            <a:endParaRPr lang="ru-RU" sz="2400" b="1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07967" y="6175993"/>
            <a:ext cx="283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экологические</a:t>
            </a:r>
            <a:endParaRPr lang="ru-RU" sz="2400" b="1" i="1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4139952" y="5168631"/>
            <a:ext cx="1504829" cy="1545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5481602" y="5495468"/>
            <a:ext cx="690797" cy="321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4810729" y="5321330"/>
            <a:ext cx="1163702" cy="3482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6376615" y="5495468"/>
            <a:ext cx="567234" cy="3630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7463455" y="5768301"/>
            <a:ext cx="396563" cy="4667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9931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434598"/>
            <a:ext cx="87849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Миграционные волны:</a:t>
            </a:r>
          </a:p>
          <a:p>
            <a:pPr algn="ctr"/>
            <a:endParaRPr lang="ru-RU" sz="3200" b="1" i="1" dirty="0" smtClean="0"/>
          </a:p>
          <a:p>
            <a:r>
              <a:rPr lang="ru-RU" sz="2800" b="1" dirty="0" smtClean="0"/>
              <a:t>1. Эпоха Великих географических открытий (Средние века).</a:t>
            </a:r>
          </a:p>
          <a:p>
            <a:r>
              <a:rPr lang="ru-RU" sz="2800" b="1" dirty="0" smtClean="0"/>
              <a:t>2. Развитие капитализма, колонизация.</a:t>
            </a:r>
          </a:p>
          <a:p>
            <a:r>
              <a:rPr lang="ru-RU" sz="2800" b="1" dirty="0" smtClean="0"/>
              <a:t>3. Вторая половина </a:t>
            </a:r>
            <a:r>
              <a:rPr lang="en-US" sz="2800" b="1" dirty="0" smtClean="0"/>
              <a:t>XX – </a:t>
            </a:r>
            <a:r>
              <a:rPr lang="ru-RU" sz="2800" b="1" dirty="0" smtClean="0"/>
              <a:t>начало </a:t>
            </a:r>
            <a:r>
              <a:rPr lang="en-US" sz="2800" b="1" dirty="0" smtClean="0"/>
              <a:t>XXI </a:t>
            </a:r>
            <a:r>
              <a:rPr lang="ru-RU" sz="2800" b="1" dirty="0" err="1" smtClean="0"/>
              <a:t>в.в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9172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225</TotalTime>
  <Words>335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   ГЕОГРАФИЯ НАСЕЛЕНИЯ МИРА  РАЗМЕЩЕНИЕ И ПЛОТНОСТЬ НАСЕЛЕНИЯ. МИГРАЦИЯ</vt:lpstr>
      <vt:lpstr>Слайд 2</vt:lpstr>
      <vt:lpstr>Размещение населения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Заполните таблицу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РАЗМЕЩЕНИЕ И МИГРАЦИИ  НАСЕЛЕНИЯ</dc:title>
  <dc:creator>Сергей</dc:creator>
  <cp:lastModifiedBy>pk</cp:lastModifiedBy>
  <cp:revision>25</cp:revision>
  <dcterms:created xsi:type="dcterms:W3CDTF">2011-10-26T15:25:35Z</dcterms:created>
  <dcterms:modified xsi:type="dcterms:W3CDTF">2013-11-16T18:41:30Z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643243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