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2" r:id="rId5"/>
    <p:sldId id="265" r:id="rId6"/>
    <p:sldId id="266" r:id="rId7"/>
    <p:sldId id="263" r:id="rId8"/>
    <p:sldId id="267" r:id="rId9"/>
    <p:sldId id="259" r:id="rId10"/>
    <p:sldId id="261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1A9A-5B14-432D-9CAF-7FB688DAEDF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134-B730-452A-86D2-45970B3EA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1882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1A9A-5B14-432D-9CAF-7FB688DAEDF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134-B730-452A-86D2-45970B3EA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9305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1A9A-5B14-432D-9CAF-7FB688DAEDF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134-B730-452A-86D2-45970B3EA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839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1A9A-5B14-432D-9CAF-7FB688DAEDF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134-B730-452A-86D2-45970B3EA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22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1A9A-5B14-432D-9CAF-7FB688DAEDF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134-B730-452A-86D2-45970B3EA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6569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1A9A-5B14-432D-9CAF-7FB688DAEDF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134-B730-452A-86D2-45970B3EA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8788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1A9A-5B14-432D-9CAF-7FB688DAEDF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134-B730-452A-86D2-45970B3EA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0341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1A9A-5B14-432D-9CAF-7FB688DAEDF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134-B730-452A-86D2-45970B3EA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4465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1A9A-5B14-432D-9CAF-7FB688DAEDF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134-B730-452A-86D2-45970B3EA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9167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1A9A-5B14-432D-9CAF-7FB688DAEDF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134-B730-452A-86D2-45970B3EA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378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1A9A-5B14-432D-9CAF-7FB688DAEDF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23134-B730-452A-86D2-45970B3EA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2601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C1A9A-5B14-432D-9CAF-7FB688DAEDF6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23134-B730-452A-86D2-45970B3EA8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121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aiss.gov.ru/UserFiles/031511_054261784650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7737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Экзогенные процессы на территории </a:t>
            </a:r>
            <a:r>
              <a:rPr lang="ru-RU" dirty="0" smtClean="0">
                <a:solidFill>
                  <a:srgbClr val="002060"/>
                </a:solidFill>
              </a:rPr>
              <a:t>Республики </a:t>
            </a:r>
            <a:r>
              <a:rPr lang="ru-RU" dirty="0" smtClean="0">
                <a:solidFill>
                  <a:srgbClr val="002060"/>
                </a:solidFill>
              </a:rPr>
              <a:t>Мордовия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Выполнил: учитель географии </a:t>
            </a:r>
            <a:r>
              <a:rPr lang="ru-RU" dirty="0" err="1" smtClean="0">
                <a:solidFill>
                  <a:schemeClr val="tx1"/>
                </a:solidFill>
              </a:rPr>
              <a:t>Подмарева</a:t>
            </a:r>
            <a:r>
              <a:rPr lang="ru-RU" dirty="0" smtClean="0">
                <a:solidFill>
                  <a:schemeClr val="tx1"/>
                </a:solidFill>
              </a:rPr>
              <a:t> Лилия Леонидовна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4089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pPr marL="0" indent="450850" algn="just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В целом локальные участки развития различных видов ЭГП объединены в районы их активизации: </a:t>
            </a:r>
            <a:r>
              <a:rPr lang="ru-RU" dirty="0" smtClean="0"/>
              <a:t>1) </a:t>
            </a:r>
            <a:r>
              <a:rPr lang="ru-RU" dirty="0" err="1" smtClean="0"/>
              <a:t>леткинский</a:t>
            </a:r>
            <a:r>
              <a:rPr lang="ru-RU" dirty="0" smtClean="0"/>
              <a:t> (верховья р. Летки и правобережье р. </a:t>
            </a:r>
            <a:r>
              <a:rPr lang="ru-RU" dirty="0" err="1" smtClean="0"/>
              <a:t>Сивини</a:t>
            </a:r>
            <a:r>
              <a:rPr lang="ru-RU" dirty="0" smtClean="0"/>
              <a:t>); 2) </a:t>
            </a:r>
            <a:r>
              <a:rPr lang="ru-RU" dirty="0" err="1" smtClean="0"/>
              <a:t>картлейско-инницкий</a:t>
            </a:r>
            <a:r>
              <a:rPr lang="ru-RU" dirty="0" smtClean="0"/>
              <a:t> (</a:t>
            </a:r>
            <a:r>
              <a:rPr lang="ru-RU" dirty="0" err="1" smtClean="0"/>
              <a:t>Сивинско</a:t>
            </a:r>
            <a:r>
              <a:rPr lang="ru-RU" dirty="0" smtClean="0"/>
              <a:t> </a:t>
            </a:r>
            <a:r>
              <a:rPr lang="ru-RU" dirty="0" err="1" smtClean="0"/>
              <a:t>Инсарский</a:t>
            </a:r>
            <a:r>
              <a:rPr lang="ru-RU" dirty="0" smtClean="0"/>
              <a:t> водораздел);3) </a:t>
            </a:r>
            <a:r>
              <a:rPr lang="ru-RU" dirty="0" err="1" smtClean="0"/>
              <a:t>шишкеевский</a:t>
            </a:r>
            <a:r>
              <a:rPr lang="ru-RU" dirty="0" smtClean="0"/>
              <a:t> (правобережье р. </a:t>
            </a:r>
            <a:r>
              <a:rPr lang="ru-RU" dirty="0" err="1" smtClean="0"/>
              <a:t>Шишкеевки</a:t>
            </a:r>
            <a:r>
              <a:rPr lang="ru-RU" dirty="0" smtClean="0"/>
              <a:t>); 4) </a:t>
            </a:r>
            <a:r>
              <a:rPr lang="ru-RU" dirty="0" err="1" smtClean="0"/>
              <a:t>лямбирский</a:t>
            </a:r>
            <a:r>
              <a:rPr lang="ru-RU" dirty="0" smtClean="0"/>
              <a:t> (среднее течение р. </a:t>
            </a:r>
            <a:r>
              <a:rPr lang="ru-RU" dirty="0" err="1" smtClean="0"/>
              <a:t>Пензятки</a:t>
            </a:r>
            <a:r>
              <a:rPr lang="ru-RU" dirty="0" smtClean="0"/>
              <a:t>); 5) </a:t>
            </a:r>
            <a:r>
              <a:rPr lang="ru-RU" dirty="0" err="1" smtClean="0"/>
              <a:t>мельчарский</a:t>
            </a:r>
            <a:r>
              <a:rPr lang="ru-RU" dirty="0" smtClean="0"/>
              <a:t> (правобережье оврага </a:t>
            </a:r>
            <a:r>
              <a:rPr lang="ru-RU" dirty="0" err="1" smtClean="0"/>
              <a:t>Мельчарка</a:t>
            </a:r>
            <a:r>
              <a:rPr lang="ru-RU" dirty="0" smtClean="0"/>
              <a:t> и р. Инсар); 6) </a:t>
            </a:r>
            <a:r>
              <a:rPr lang="ru-RU" dirty="0" err="1" smtClean="0"/>
              <a:t>тавлинский</a:t>
            </a:r>
            <a:r>
              <a:rPr lang="ru-RU" dirty="0" smtClean="0"/>
              <a:t> (правобережье р. </a:t>
            </a:r>
            <a:r>
              <a:rPr lang="ru-RU" dirty="0" err="1" smtClean="0"/>
              <a:t>Тавлы</a:t>
            </a:r>
            <a:r>
              <a:rPr lang="ru-RU" dirty="0" smtClean="0"/>
              <a:t>); 7) </a:t>
            </a:r>
            <a:r>
              <a:rPr lang="ru-RU" dirty="0" err="1" smtClean="0"/>
              <a:t>карнайский</a:t>
            </a:r>
            <a:r>
              <a:rPr lang="ru-RU" dirty="0" smtClean="0"/>
              <a:t> (правобережье р. </a:t>
            </a:r>
            <a:r>
              <a:rPr lang="ru-RU" dirty="0" err="1" smtClean="0"/>
              <a:t>Карнай</a:t>
            </a:r>
            <a:r>
              <a:rPr lang="ru-RU" dirty="0" smtClean="0"/>
              <a:t> и р. </a:t>
            </a:r>
            <a:r>
              <a:rPr lang="ru-RU" dirty="0" err="1" smtClean="0"/>
              <a:t>Пырма</a:t>
            </a:r>
            <a:r>
              <a:rPr lang="ru-RU" dirty="0" smtClean="0"/>
              <a:t>). Полевые исследования показали, что по большинству участков отмечается снижение активности ЭГП, связанное преимущественно с проведением противоэрозионных мероприятий и изменением характера землепользования. Качественный анализ эффективности мер по снижению активности </a:t>
            </a:r>
            <a:r>
              <a:rPr lang="ru-RU" dirty="0" err="1" smtClean="0"/>
              <a:t>оврагообразования</a:t>
            </a:r>
            <a:r>
              <a:rPr lang="ru-RU" dirty="0" smtClean="0"/>
              <a:t> и связанного с ним </a:t>
            </a:r>
            <a:r>
              <a:rPr lang="ru-RU" dirty="0" err="1" smtClean="0"/>
              <a:t>оползнеобразования</a:t>
            </a:r>
            <a:r>
              <a:rPr lang="ru-RU" dirty="0" smtClean="0"/>
              <a:t> показывает, что наибольший эффект оказывает регулировка стока путем создания одиночных прудов и каскадов прудов. Однако отмечен ряд эрозионных форм, образованных при нештатном сбросе вод в результате переполнения прудов и прорыва плотин. Тенденций дальнейшего роста таких форм не отмечено. Значительным эффектом по стабилизации ЭГП обладают </a:t>
            </a:r>
            <a:r>
              <a:rPr lang="ru-RU" dirty="0" err="1" smtClean="0"/>
              <a:t>закустаривание</a:t>
            </a:r>
            <a:r>
              <a:rPr lang="ru-RU" dirty="0" smtClean="0"/>
              <a:t> оврагов и промоин, посадка лесополос в верховьях оврагов и вдоль их бортов, в ряде случаев – засыпка наиболее активных эрозионных форм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9848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48113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Активный размыв берегов следует ожидать в г. Краснослободск и </a:t>
            </a:r>
            <a:r>
              <a:rPr lang="ru-RU" dirty="0" err="1" smtClean="0"/>
              <a:t>г.о</a:t>
            </a:r>
            <a:r>
              <a:rPr lang="ru-RU" dirty="0" smtClean="0"/>
              <a:t>. Саранск. Карстовые явления: наиболее подвержены </a:t>
            </a:r>
            <a:r>
              <a:rPr lang="ru-RU" dirty="0" err="1" smtClean="0"/>
              <a:t>Темниковский</a:t>
            </a:r>
            <a:r>
              <a:rPr lang="ru-RU" dirty="0" smtClean="0"/>
              <a:t>, </a:t>
            </a:r>
            <a:r>
              <a:rPr lang="ru-RU" dirty="0" err="1" smtClean="0"/>
              <a:t>Старошайговский</a:t>
            </a:r>
            <a:r>
              <a:rPr lang="ru-RU" dirty="0" smtClean="0"/>
              <a:t> муниципальные районы и городское поселение </a:t>
            </a:r>
            <a:r>
              <a:rPr lang="ru-RU" dirty="0" err="1" smtClean="0"/>
              <a:t>Ковылкино</a:t>
            </a:r>
            <a:r>
              <a:rPr lang="ru-RU" dirty="0" smtClean="0"/>
              <a:t>. Это около 20% территории республики.</a:t>
            </a:r>
            <a:endParaRPr lang="ru-RU" dirty="0"/>
          </a:p>
        </p:txBody>
      </p:sp>
      <p:pic>
        <p:nvPicPr>
          <p:cNvPr id="1026" name="Picture 2" descr="http://img1.1tv.ru/imgsize640x360/PR201304102125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6096000" cy="3429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55151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717032"/>
            <a:ext cx="8219256" cy="3140968"/>
          </a:xfrm>
        </p:spPr>
        <p:txBody>
          <a:bodyPr>
            <a:normAutofit fontScale="85000" lnSpcReduction="10000"/>
          </a:bodyPr>
          <a:lstStyle/>
          <a:p>
            <a:pPr marL="0" indent="450850" algn="just">
              <a:buNone/>
            </a:pPr>
            <a:r>
              <a:rPr lang="ru-RU" dirty="0" smtClean="0"/>
              <a:t>Для Республики Мордовия </a:t>
            </a:r>
            <a:r>
              <a:rPr lang="ru-RU" dirty="0" smtClean="0"/>
              <a:t> </a:t>
            </a:r>
            <a:r>
              <a:rPr lang="ru-RU" dirty="0" smtClean="0"/>
              <a:t>характерны явления связанные с экзогенными процессами, среди которых выделяются оползневые, карстовые и размыв берегов. С ними связана деформация и разрушение жилых домов, хозяйственных объектов, инженерных коммуникаций, размыв пахотных земель, лугов, леса. Более всего поражены процессами склоны р. Мокши и левый берег р. </a:t>
            </a:r>
            <a:r>
              <a:rPr lang="ru-RU" dirty="0" err="1" smtClean="0"/>
              <a:t>Саранки</a:t>
            </a:r>
            <a:r>
              <a:rPr lang="ru-RU" dirty="0" smtClean="0"/>
              <a:t> в г. о. Саранск.</a:t>
            </a:r>
            <a:endParaRPr lang="ru-RU" dirty="0"/>
          </a:p>
        </p:txBody>
      </p:sp>
      <p:pic>
        <p:nvPicPr>
          <p:cNvPr id="10242" name="Picture 2" descr="http://www.monitoring.nn.ru/img/imag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8640"/>
            <a:ext cx="5827184" cy="3384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94977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0"/>
            <a:ext cx="4139952" cy="6741368"/>
          </a:xfrm>
        </p:spPr>
        <p:txBody>
          <a:bodyPr>
            <a:normAutofit fontScale="55000" lnSpcReduction="20000"/>
          </a:bodyPr>
          <a:lstStyle/>
          <a:p>
            <a:pPr marL="0" indent="450850" algn="just">
              <a:buNone/>
            </a:pPr>
            <a:r>
              <a:rPr lang="ru-RU" b="1" dirty="0">
                <a:solidFill>
                  <a:srgbClr val="00B050"/>
                </a:solidFill>
              </a:rPr>
              <a:t>Линейная и плоскостная эрозия</a:t>
            </a:r>
            <a:r>
              <a:rPr lang="ru-RU" dirty="0"/>
              <a:t>. Особенно </a:t>
            </a:r>
            <a:r>
              <a:rPr lang="ru-RU" dirty="0" smtClean="0"/>
              <a:t>сильно </a:t>
            </a:r>
            <a:r>
              <a:rPr lang="ru-RU" dirty="0"/>
              <a:t>расчленены оврагами </a:t>
            </a:r>
            <a:r>
              <a:rPr lang="ru-RU" dirty="0" err="1"/>
              <a:t>останцово</a:t>
            </a:r>
            <a:r>
              <a:rPr lang="ru-RU" dirty="0"/>
              <a:t>-водораздельные массивы южной и юго-восточной Мордовии, а также левобережье Мокши. На водно-ледниковой равнине эрозионные процессы локализованы преимущественно на крутых коренных склонах долин, где под </a:t>
            </a:r>
            <a:r>
              <a:rPr lang="ru-RU" dirty="0" smtClean="0"/>
              <a:t>действием </a:t>
            </a:r>
            <a:r>
              <a:rPr lang="ru-RU" dirty="0"/>
              <a:t>временных водотоков формируются рытвины и промоины. Растущая овражная сеть причиняет </a:t>
            </a:r>
            <a:r>
              <a:rPr lang="ru-RU" dirty="0" smtClean="0"/>
              <a:t>значительный </a:t>
            </a:r>
            <a:r>
              <a:rPr lang="ru-RU" dirty="0"/>
              <a:t>вред сельскому хозяйству, уменьшая площадь пахотных земель.</a:t>
            </a:r>
          </a:p>
          <a:p>
            <a:pPr marL="0" indent="450850" algn="just">
              <a:buNone/>
            </a:pPr>
            <a:r>
              <a:rPr lang="ru-RU" dirty="0"/>
              <a:t>На склонах эрозионно-денудационных и </a:t>
            </a:r>
            <a:r>
              <a:rPr lang="ru-RU" dirty="0" smtClean="0"/>
              <a:t>вторичных </a:t>
            </a:r>
            <a:r>
              <a:rPr lang="ru-RU" dirty="0"/>
              <a:t>моренных </a:t>
            </a:r>
            <a:r>
              <a:rPr lang="ru-RU" dirty="0" smtClean="0"/>
              <a:t>равнин восточной </a:t>
            </a:r>
            <a:r>
              <a:rPr lang="ru-RU" dirty="0"/>
              <a:t>и центральной </a:t>
            </a:r>
            <a:r>
              <a:rPr lang="ru-RU" dirty="0" smtClean="0"/>
              <a:t>Мордовии </a:t>
            </a:r>
            <a:r>
              <a:rPr lang="ru-RU" dirty="0"/>
              <a:t>активен плоскостной </a:t>
            </a:r>
            <a:r>
              <a:rPr lang="ru-RU" dirty="0" smtClean="0"/>
              <a:t>смыв. Развитию </a:t>
            </a:r>
            <a:r>
              <a:rPr lang="ru-RU" dirty="0"/>
              <a:t>этого </a:t>
            </a:r>
            <a:r>
              <a:rPr lang="ru-RU" dirty="0" smtClean="0"/>
              <a:t>процесса </a:t>
            </a:r>
            <a:r>
              <a:rPr lang="ru-RU" dirty="0"/>
              <a:t>способствует целый ряд факторов: </a:t>
            </a:r>
            <a:r>
              <a:rPr lang="ru-RU" dirty="0" smtClean="0"/>
              <a:t>ливневые осадки</a:t>
            </a:r>
            <a:r>
              <a:rPr lang="ru-RU" dirty="0"/>
              <a:t>, холмистый характер рельефа, </a:t>
            </a:r>
            <a:r>
              <a:rPr lang="ru-RU" dirty="0" smtClean="0"/>
              <a:t>распространение легкоразмываемых </a:t>
            </a:r>
            <a:r>
              <a:rPr lang="ru-RU" dirty="0"/>
              <a:t>отложений. В условиях </a:t>
            </a:r>
            <a:r>
              <a:rPr lang="ru-RU" dirty="0" smtClean="0"/>
              <a:t>ненарушенного растительного </a:t>
            </a:r>
            <a:r>
              <a:rPr lang="ru-RU" dirty="0"/>
              <a:t>покрова склоновая эрозия развита слабо. </a:t>
            </a:r>
            <a:r>
              <a:rPr lang="ru-RU" dirty="0" smtClean="0"/>
              <a:t>На сельскохозяйственных </a:t>
            </a:r>
            <a:r>
              <a:rPr lang="ru-RU" dirty="0"/>
              <a:t>землях </a:t>
            </a:r>
            <a:r>
              <a:rPr lang="ru-RU" dirty="0" smtClean="0"/>
              <a:t>плоскостная </a:t>
            </a:r>
            <a:r>
              <a:rPr lang="ru-RU" dirty="0"/>
              <a:t>эрозия усиливается весной, во время таяния снегов, и летом, в период </a:t>
            </a:r>
            <a:r>
              <a:rPr lang="ru-RU" dirty="0" smtClean="0"/>
              <a:t>выпадения ливневых дождей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026" name="Picture 2" descr="http://www.udec.ru/big-images/geomats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958" y="11489"/>
            <a:ext cx="4422821" cy="320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kirov.ru/files/1203/im_2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99021"/>
            <a:ext cx="4464496" cy="3258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4029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453" y="5085381"/>
            <a:ext cx="8928992" cy="1700808"/>
          </a:xfrm>
        </p:spPr>
        <p:txBody>
          <a:bodyPr>
            <a:normAutofit fontScale="70000" lnSpcReduction="20000"/>
          </a:bodyPr>
          <a:lstStyle/>
          <a:p>
            <a:pPr marL="0" indent="450850" algn="just">
              <a:buNone/>
            </a:pPr>
            <a:r>
              <a:rPr lang="ru-RU" b="1" dirty="0">
                <a:solidFill>
                  <a:srgbClr val="00B050"/>
                </a:solidFill>
              </a:rPr>
              <a:t>Карстовые процессы</a:t>
            </a:r>
            <a:r>
              <a:rPr lang="ru-RU" dirty="0"/>
              <a:t> развиваются в области не-глубокого залегания </a:t>
            </a:r>
            <a:r>
              <a:rPr lang="ru-RU" dirty="0" err="1" smtClean="0"/>
              <a:t>ассельских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err="1" smtClean="0"/>
              <a:t>верхнекаменноугольных</a:t>
            </a:r>
            <a:r>
              <a:rPr lang="ru-RU" dirty="0" smtClean="0"/>
              <a:t> </a:t>
            </a:r>
            <a:r>
              <a:rPr lang="ru-RU" dirty="0"/>
              <a:t>пород. Западины карстового происхождения </a:t>
            </a:r>
            <a:r>
              <a:rPr lang="ru-RU" dirty="0" smtClean="0"/>
              <a:t>представляют </a:t>
            </a:r>
            <a:r>
              <a:rPr lang="ru-RU" dirty="0"/>
              <a:t>собой чашеобразные углубления, иногда </a:t>
            </a:r>
            <a:r>
              <a:rPr lang="ru-RU" dirty="0" smtClean="0"/>
              <a:t>заполненные </a:t>
            </a:r>
            <a:r>
              <a:rPr lang="ru-RU" dirty="0"/>
              <a:t>водой, как, например, озеро </a:t>
            </a:r>
            <a:r>
              <a:rPr lang="ru-RU" dirty="0" err="1"/>
              <a:t>Ендовище</a:t>
            </a:r>
            <a:r>
              <a:rPr lang="ru-RU" dirty="0"/>
              <a:t> в </a:t>
            </a:r>
            <a:r>
              <a:rPr lang="ru-RU" dirty="0" err="1"/>
              <a:t>Темниковском</a:t>
            </a:r>
            <a:r>
              <a:rPr lang="ru-RU" dirty="0"/>
              <a:t> районе. Западины имеют округлую форму с пологими и плоскими склонами с диаметром до 20, иногда до 50 м.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1409"/>
            <a:ext cx="7427333" cy="4833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31871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509120"/>
            <a:ext cx="8964488" cy="2348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B050"/>
                </a:solidFill>
              </a:rPr>
              <a:t>Заболачивание и подтопление</a:t>
            </a:r>
            <a:r>
              <a:rPr lang="ru-RU" dirty="0"/>
              <a:t>. </a:t>
            </a:r>
            <a:endParaRPr lang="ru-RU" dirty="0" smtClean="0"/>
          </a:p>
          <a:p>
            <a:pPr marL="0" indent="0" algn="just">
              <a:buNone/>
            </a:pPr>
            <a:r>
              <a:rPr lang="ru-RU" sz="2000" dirty="0" smtClean="0"/>
              <a:t>Формирование </a:t>
            </a:r>
            <a:r>
              <a:rPr lang="ru-RU" sz="2000" dirty="0"/>
              <a:t>болот зависит от деятельности поверхностных и </a:t>
            </a:r>
            <a:r>
              <a:rPr lang="ru-RU" sz="2000" dirty="0" smtClean="0"/>
              <a:t>подземных </a:t>
            </a:r>
            <a:r>
              <a:rPr lang="ru-RU" sz="2000" dirty="0"/>
              <a:t>вод. Заболачивание развито преимущественно в долинах рек (поймах и </a:t>
            </a:r>
            <a:r>
              <a:rPr lang="ru-RU" sz="2000" dirty="0" err="1" smtClean="0"/>
              <a:t>притыловых</a:t>
            </a:r>
            <a:r>
              <a:rPr lang="ru-RU" sz="2000" dirty="0" smtClean="0"/>
              <a:t> </a:t>
            </a:r>
            <a:r>
              <a:rPr lang="ru-RU" sz="2000" dirty="0"/>
              <a:t>частях террас</a:t>
            </a:r>
            <a:r>
              <a:rPr lang="ru-RU" sz="2000" dirty="0" smtClean="0"/>
              <a:t>),нижних частях пологих </a:t>
            </a:r>
            <a:r>
              <a:rPr lang="ru-RU" sz="2000" dirty="0"/>
              <a:t>склонов на участках разгрузки подземных вод или затрудненного стока дождевых.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0648"/>
            <a:ext cx="576064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31849942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6176" y="764704"/>
            <a:ext cx="2987824" cy="5174035"/>
          </a:xfrm>
        </p:spPr>
        <p:txBody>
          <a:bodyPr>
            <a:normAutofit fontScale="92500"/>
          </a:bodyPr>
          <a:lstStyle/>
          <a:p>
            <a:pPr indent="0" marL="0">
              <a:buNone/>
            </a:pPr>
            <a:r>
              <a:rPr b="1" dirty="0" lang="ru-RU">
                <a:solidFill>
                  <a:srgbClr val="00B050"/>
                </a:solidFill>
              </a:rPr>
              <a:t>Эоловые формы рельефа </a:t>
            </a:r>
            <a:r>
              <a:rPr dirty="0" lang="ru-RU"/>
              <a:t>— древние дюны </a:t>
            </a:r>
            <a:r>
              <a:rPr dirty="0" lang="ru-RU" smtClean="0"/>
              <a:t>распространены </a:t>
            </a:r>
            <a:r>
              <a:rPr dirty="0" lang="ru-RU"/>
              <a:t>на </a:t>
            </a:r>
            <a:r>
              <a:rPr dirty="0" lang="ru-RU" smtClean="0"/>
              <a:t>водно - ледниковых </a:t>
            </a:r>
            <a:r>
              <a:rPr dirty="0" lang="ru-RU"/>
              <a:t>равнинах и надпойменных террасах долин Вада, Мокши, Алатыря, Суры.</a:t>
            </a:r>
          </a:p>
          <a:p>
            <a:endParaRPr dirty="0" lang="ru-RU"/>
          </a:p>
        </p:txBody>
      </p:sp>
      <p:pic>
        <p:nvPicPr>
          <p:cNvPr descr="http://popovgeo.professorjournal.ru/image/image_gallery?uuid=454bd4d4-56d3-4409-bb8d-83b144045aa5&amp;groupId=20138&amp;t=1272281366706" id="4098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323528" y="1052736"/>
            <a:ext cx="5328592" cy="462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7515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0"/>
            <a:ext cx="4427984" cy="6858000"/>
          </a:xfrm>
        </p:spPr>
        <p:txBody>
          <a:bodyPr>
            <a:normAutofit fontScale="40000" lnSpcReduction="20000"/>
          </a:bodyPr>
          <a:lstStyle/>
          <a:p>
            <a:pPr marL="0" indent="450850" algn="just">
              <a:buNone/>
            </a:pPr>
            <a:r>
              <a:rPr lang="ru-RU" b="1" dirty="0">
                <a:solidFill>
                  <a:srgbClr val="00B050"/>
                </a:solidFill>
              </a:rPr>
              <a:t>Суффозионные процессы </a:t>
            </a:r>
            <a:r>
              <a:rPr lang="ru-RU" dirty="0"/>
              <a:t>характерны для водно- ледниковых и вторичных моренных равнин. </a:t>
            </a:r>
            <a:r>
              <a:rPr lang="ru-RU" dirty="0" smtClean="0"/>
              <a:t>Западины </a:t>
            </a:r>
            <a:r>
              <a:rPr lang="ru-RU" dirty="0"/>
              <a:t>суффозионного происхождения чаще имеют </a:t>
            </a:r>
            <a:r>
              <a:rPr lang="ru-RU" dirty="0" smtClean="0"/>
              <a:t>диаметр </a:t>
            </a:r>
            <a:r>
              <a:rPr lang="ru-RU" dirty="0"/>
              <a:t>до 10 м, иногда достигают 30 м. Они </a:t>
            </a:r>
            <a:r>
              <a:rPr lang="ru-RU" dirty="0" smtClean="0"/>
              <a:t>группируются </a:t>
            </a:r>
            <a:r>
              <a:rPr lang="ru-RU" dirty="0"/>
              <a:t>отдельными очагами или располагаются </a:t>
            </a:r>
            <a:r>
              <a:rPr lang="ru-RU" dirty="0" smtClean="0"/>
              <a:t>цепочками </a:t>
            </a:r>
            <a:r>
              <a:rPr lang="ru-RU" dirty="0"/>
              <a:t>по потоку грунтовых вод.</a:t>
            </a:r>
          </a:p>
          <a:p>
            <a:pPr marL="0" indent="450850" algn="just">
              <a:buNone/>
            </a:pPr>
            <a:r>
              <a:rPr lang="ru-RU" dirty="0">
                <a:solidFill>
                  <a:srgbClr val="00B050"/>
                </a:solidFill>
              </a:rPr>
              <a:t>Суффозионно-карстовые процессы</a:t>
            </a:r>
            <a:r>
              <a:rPr lang="ru-RU" dirty="0"/>
              <a:t> </a:t>
            </a:r>
            <a:r>
              <a:rPr lang="ru-RU" dirty="0" smtClean="0"/>
              <a:t>проявляются </a:t>
            </a:r>
            <a:r>
              <a:rPr lang="ru-RU" dirty="0"/>
              <a:t>в области распространения верхнемеловых </a:t>
            </a:r>
            <a:r>
              <a:rPr lang="ru-RU" dirty="0" smtClean="0"/>
              <a:t>осадков </a:t>
            </a:r>
            <a:r>
              <a:rPr lang="ru-RU" dirty="0"/>
              <a:t>(</a:t>
            </a:r>
            <a:r>
              <a:rPr lang="ru-RU" dirty="0" err="1"/>
              <a:t>маастрихтская</a:t>
            </a:r>
            <a:r>
              <a:rPr lang="ru-RU" dirty="0"/>
              <a:t> и </a:t>
            </a:r>
            <a:r>
              <a:rPr lang="ru-RU" dirty="0" err="1" smtClean="0"/>
              <a:t>туронкампанская</a:t>
            </a:r>
            <a:r>
              <a:rPr lang="ru-RU" dirty="0" smtClean="0"/>
              <a:t> </a:t>
            </a:r>
            <a:r>
              <a:rPr lang="ru-RU" dirty="0"/>
              <a:t>терригенно- карбонатные свиты) в юго-восточной и южной </a:t>
            </a:r>
            <a:r>
              <a:rPr lang="ru-RU" dirty="0" smtClean="0"/>
              <a:t>Мордовии</a:t>
            </a:r>
            <a:r>
              <a:rPr lang="ru-RU" dirty="0"/>
              <a:t>. На этих участках широко представлены </a:t>
            </a:r>
            <a:r>
              <a:rPr lang="ru-RU" dirty="0" smtClean="0"/>
              <a:t>небольшие </a:t>
            </a:r>
            <a:r>
              <a:rPr lang="ru-RU" dirty="0"/>
              <a:t>воронки округлой формы диаметром до 3 м, заросшие влаголюбивой растительностью.</a:t>
            </a:r>
          </a:p>
          <a:p>
            <a:pPr marL="0" indent="450850" algn="just">
              <a:buNone/>
            </a:pPr>
            <a:r>
              <a:rPr lang="ru-RU" dirty="0"/>
              <a:t>Наибольшую опасность в настоящее время представляют оползни и эрозионные процессы. Зафиксированы случаи разрушительного воздействия на жилые дома суффозионно-карстовых процессов (</a:t>
            </a:r>
            <a:r>
              <a:rPr lang="ru-RU" dirty="0" err="1"/>
              <a:t>с.Теньгушево</a:t>
            </a:r>
            <a:r>
              <a:rPr lang="ru-RU" dirty="0"/>
              <a:t>, </a:t>
            </a:r>
            <a:r>
              <a:rPr lang="ru-RU" dirty="0" err="1"/>
              <a:t>с.Лесное</a:t>
            </a:r>
            <a:r>
              <a:rPr lang="ru-RU" dirty="0"/>
              <a:t> </a:t>
            </a:r>
            <a:r>
              <a:rPr lang="ru-RU" dirty="0" err="1"/>
              <a:t>Цыбаево</a:t>
            </a:r>
            <a:r>
              <a:rPr lang="ru-RU" dirty="0"/>
              <a:t>). В случае нарастания активности этих процессов, под угрозой окажется значительная часть западных районов республики. </a:t>
            </a:r>
          </a:p>
          <a:p>
            <a:pPr marL="0" indent="450850" algn="just">
              <a:buNone/>
            </a:pPr>
            <a:r>
              <a:rPr lang="ru-RU" dirty="0">
                <a:solidFill>
                  <a:srgbClr val="00B050"/>
                </a:solidFill>
              </a:rPr>
              <a:t>Суффозионно-карстовые</a:t>
            </a:r>
            <a:r>
              <a:rPr lang="ru-RU" dirty="0"/>
              <a:t> процессы весьма опасны и трудно предсказуемы, тем более их недостаточная изученность на территории Республики Мордовия усугубляет эту опасность. Их развитие негативно проявляется как на уже застроенных территориях, так и при строительстве новых транспортных и других линейных коммуникаций.</a:t>
            </a:r>
          </a:p>
          <a:p>
            <a:pPr marL="0" indent="450850" algn="just">
              <a:buNone/>
            </a:pPr>
            <a:r>
              <a:rPr lang="ru-RU" dirty="0"/>
              <a:t>По результатам наблюдений по </a:t>
            </a:r>
            <a:r>
              <a:rPr lang="ru-RU" dirty="0" smtClean="0"/>
              <a:t>оползневым процессам </a:t>
            </a:r>
            <a:r>
              <a:rPr lang="ru-RU" dirty="0"/>
              <a:t>в последние годы можно сделать вывод, что около половины возникших оползней были вызваны техногенными факторами и, как правило, приурочены к жилым домам, хозяйственным объектам, водопроводящим коммуникациям, находящимся в оползневой зоне и поэтому являются не предсказуемыми.</a:t>
            </a:r>
          </a:p>
          <a:p>
            <a:pPr marL="0" indent="450850" algn="just">
              <a:buNone/>
            </a:pPr>
            <a:r>
              <a:rPr lang="ru-RU" dirty="0"/>
              <a:t>В целом по республике можно дать прогноз, что максимально подвержены оползневым процессам будут </a:t>
            </a:r>
            <a:r>
              <a:rPr lang="ru-RU" dirty="0" err="1"/>
              <a:t>Темниковский</a:t>
            </a:r>
            <a:r>
              <a:rPr lang="ru-RU" dirty="0"/>
              <a:t>, </a:t>
            </a:r>
            <a:r>
              <a:rPr lang="ru-RU" dirty="0" err="1"/>
              <a:t>Ардатовский</a:t>
            </a:r>
            <a:r>
              <a:rPr lang="ru-RU" dirty="0"/>
              <a:t>, </a:t>
            </a:r>
            <a:r>
              <a:rPr lang="ru-RU" dirty="0" err="1"/>
              <a:t>Краснослободский</a:t>
            </a:r>
            <a:r>
              <a:rPr lang="ru-RU" dirty="0"/>
              <a:t>, </a:t>
            </a:r>
            <a:r>
              <a:rPr lang="ru-RU" dirty="0" err="1"/>
              <a:t>Ичалковский</a:t>
            </a:r>
            <a:r>
              <a:rPr lang="ru-RU" dirty="0"/>
              <a:t> муниципальные районы и </a:t>
            </a:r>
            <a:r>
              <a:rPr lang="ru-RU" dirty="0" err="1"/>
              <a:t>г.о</a:t>
            </a:r>
            <a:r>
              <a:rPr lang="ru-RU" dirty="0"/>
              <a:t>. Саранск. 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413246" cy="2761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242" y="3429000"/>
            <a:ext cx="4375516" cy="3178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88563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0"/>
            <a:ext cx="4355976" cy="6858000"/>
          </a:xfrm>
        </p:spPr>
        <p:txBody>
          <a:bodyPr>
            <a:normAutofit/>
          </a:bodyPr>
          <a:lstStyle/>
          <a:p>
            <a:pPr marL="0" indent="450850" algn="just">
              <a:buNone/>
            </a:pPr>
            <a:r>
              <a:rPr lang="ru-RU" sz="1600" b="1" dirty="0" err="1">
                <a:solidFill>
                  <a:srgbClr val="00B050"/>
                </a:solidFill>
              </a:rPr>
              <a:t>Оползнеобразование</a:t>
            </a:r>
            <a:r>
              <a:rPr lang="ru-RU" sz="1600" dirty="0"/>
              <a:t>. Наиболее активно оползни развиваются на вторичных моренных равнинах — в </a:t>
            </a:r>
            <a:r>
              <a:rPr lang="ru-RU" sz="1600" dirty="0" smtClean="0"/>
              <a:t>левобережье </a:t>
            </a:r>
            <a:r>
              <a:rPr lang="ru-RU" sz="1600" dirty="0"/>
              <a:t>Мокши и правобережье Алатыря, </a:t>
            </a:r>
            <a:r>
              <a:rPr lang="ru-RU" sz="1600" dirty="0" smtClean="0"/>
              <a:t>меньше </a:t>
            </a:r>
            <a:r>
              <a:rPr lang="ru-RU" sz="1600" dirty="0"/>
              <a:t>— в пределах склонов долин притоков Инсара, </a:t>
            </a:r>
            <a:r>
              <a:rPr lang="ru-RU" sz="1600" dirty="0" err="1"/>
              <a:t>Иссы</a:t>
            </a:r>
            <a:r>
              <a:rPr lang="ru-RU" sz="1600" dirty="0"/>
              <a:t>, Рудни и </a:t>
            </a:r>
            <a:r>
              <a:rPr lang="ru-RU" sz="1600" dirty="0" err="1"/>
              <a:t>Сивини</a:t>
            </a:r>
            <a:r>
              <a:rPr lang="ru-RU" sz="1600" dirty="0"/>
              <a:t>. Они тяготеют к участкам </a:t>
            </a:r>
            <a:r>
              <a:rPr lang="ru-RU" sz="1600" dirty="0" smtClean="0"/>
              <a:t>разгрузки </a:t>
            </a:r>
            <a:r>
              <a:rPr lang="ru-RU" sz="1600" dirty="0"/>
              <a:t>подземных вод, подмываемых склонов, долин рек, бортов оврагов и балок, крутых склонов. </a:t>
            </a:r>
            <a:r>
              <a:rPr lang="ru-RU" sz="1600" dirty="0" smtClean="0"/>
              <a:t>Встречаются </a:t>
            </a:r>
            <a:r>
              <a:rPr lang="ru-RU" sz="1600" dirty="0"/>
              <a:t>блоковые оползни, но более широкое </a:t>
            </a:r>
            <a:r>
              <a:rPr lang="ru-RU" sz="1600" dirty="0" smtClean="0"/>
              <a:t>распространение </a:t>
            </a:r>
            <a:r>
              <a:rPr lang="ru-RU" sz="1600" dirty="0"/>
              <a:t>имеют поверхностные оползни или </a:t>
            </a:r>
            <a:r>
              <a:rPr lang="ru-RU" sz="1600" dirty="0" err="1" smtClean="0"/>
              <a:t>оплывины</a:t>
            </a:r>
            <a:r>
              <a:rPr lang="ru-RU" sz="1600" dirty="0" smtClean="0"/>
              <a:t> </a:t>
            </a:r>
            <a:r>
              <a:rPr lang="ru-RU" sz="1600" dirty="0"/>
              <a:t>с глубиной залегания поверхности скольжения до 1 — 1,5 м и высотой стенок отрыва от 0,6 до 15 м. Оползневые склоны имеют протяженность до 2 — 3 км. Древним оползням свойственны </a:t>
            </a:r>
            <a:r>
              <a:rPr lang="ru-RU" sz="1600" dirty="0" err="1"/>
              <a:t>циркообразные</a:t>
            </a:r>
            <a:r>
              <a:rPr lang="ru-RU" sz="1600" dirty="0"/>
              <a:t> </a:t>
            </a:r>
            <a:r>
              <a:rPr lang="ru-RU" sz="1600" dirty="0" smtClean="0"/>
              <a:t>формы </a:t>
            </a:r>
            <a:r>
              <a:rPr lang="ru-RU" sz="1600" dirty="0"/>
              <a:t>с террасовидными уступами. Они большей частью задернованы, но встречаются также свежие, с </a:t>
            </a:r>
            <a:r>
              <a:rPr lang="ru-RU" sz="1600" dirty="0" smtClean="0"/>
              <a:t>обнаженными </a:t>
            </a:r>
            <a:r>
              <a:rPr lang="ru-RU" sz="1600" dirty="0"/>
              <a:t>стенками отрыва, крутизна которых </a:t>
            </a:r>
            <a:r>
              <a:rPr lang="ru-RU" sz="1600" dirty="0" smtClean="0"/>
              <a:t>составляет </a:t>
            </a:r>
            <a:r>
              <a:rPr lang="ru-RU" sz="1600" dirty="0"/>
              <a:t>45 — 60 град. Поверхность оползневых </a:t>
            </a:r>
            <a:r>
              <a:rPr lang="ru-RU" sz="1600" dirty="0" smtClean="0"/>
              <a:t>накоплений </a:t>
            </a:r>
            <a:r>
              <a:rPr lang="ru-RU" sz="1600" dirty="0"/>
              <a:t>бугристая, с общим наклоном к руслу или </a:t>
            </a:r>
            <a:r>
              <a:rPr lang="ru-RU" sz="1600" dirty="0" smtClean="0"/>
              <a:t>тальвегу</a:t>
            </a:r>
            <a:r>
              <a:rPr lang="ru-RU" sz="1600" dirty="0"/>
              <a:t>. Разрушительный характер процессы оползания грунтов имеют в г. </a:t>
            </a:r>
            <a:r>
              <a:rPr lang="ru-RU" sz="1600" dirty="0" smtClean="0"/>
              <a:t>Краснослободске</a:t>
            </a:r>
            <a:r>
              <a:rPr lang="ru-RU" sz="1600" dirty="0"/>
              <a:t>, </a:t>
            </a:r>
            <a:r>
              <a:rPr lang="ru-RU" sz="1600" dirty="0" err="1" smtClean="0"/>
              <a:t>Темникове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6146" name="Picture 2" descr="http://i.obozrevatel.ua/4/1372612/4955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25" y="188640"/>
            <a:ext cx="4627283" cy="3084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25" y="3361575"/>
            <a:ext cx="4627283" cy="347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23116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564904"/>
            <a:ext cx="8291264" cy="3561259"/>
          </a:xfrm>
        </p:spPr>
        <p:txBody>
          <a:bodyPr>
            <a:normAutofit fontScale="85000" lnSpcReduction="20000"/>
          </a:bodyPr>
          <a:lstStyle/>
          <a:p>
            <a:pPr marL="0" indent="450850" algn="just">
              <a:buNone/>
            </a:pPr>
            <a:r>
              <a:rPr lang="ru-RU" dirty="0"/>
              <a:t>М</a:t>
            </a:r>
            <a:r>
              <a:rPr lang="ru-RU" dirty="0" smtClean="0"/>
              <a:t>аксимально подвержены оползневым процессам будут </a:t>
            </a:r>
            <a:r>
              <a:rPr lang="ru-RU" dirty="0" err="1" smtClean="0"/>
              <a:t>Темниковский</a:t>
            </a:r>
            <a:r>
              <a:rPr lang="ru-RU" dirty="0" smtClean="0"/>
              <a:t>, </a:t>
            </a:r>
            <a:r>
              <a:rPr lang="ru-RU" dirty="0" err="1" smtClean="0"/>
              <a:t>Ардатовский</a:t>
            </a:r>
            <a:r>
              <a:rPr lang="ru-RU" dirty="0" smtClean="0"/>
              <a:t>, </a:t>
            </a:r>
            <a:r>
              <a:rPr lang="ru-RU" dirty="0" err="1" smtClean="0"/>
              <a:t>Краснослободский</a:t>
            </a:r>
            <a:r>
              <a:rPr lang="ru-RU" dirty="0" smtClean="0"/>
              <a:t>, </a:t>
            </a:r>
            <a:r>
              <a:rPr lang="ru-RU" dirty="0" err="1" smtClean="0"/>
              <a:t>Ичалковский</a:t>
            </a:r>
            <a:r>
              <a:rPr lang="ru-RU" dirty="0" smtClean="0"/>
              <a:t> муниципальные районы и </a:t>
            </a:r>
            <a:r>
              <a:rPr lang="ru-RU" dirty="0" err="1" smtClean="0"/>
              <a:t>г.о</a:t>
            </a:r>
            <a:r>
              <a:rPr lang="ru-RU" dirty="0" smtClean="0"/>
              <a:t>. Саранск. Наиболее опасными участками, на которых наиболее вероятно возникновение оползневой активности являются: </a:t>
            </a:r>
          </a:p>
          <a:p>
            <a:pPr marL="0" indent="450850" algn="just">
              <a:buNone/>
            </a:pPr>
            <a:r>
              <a:rPr lang="ru-RU" dirty="0" smtClean="0"/>
              <a:t>1</a:t>
            </a:r>
            <a:r>
              <a:rPr lang="ru-RU" dirty="0" smtClean="0"/>
              <a:t>) 49 километр федеральной трассы Саранск–Москва;</a:t>
            </a:r>
          </a:p>
          <a:p>
            <a:pPr marL="0" indent="450850" algn="just">
              <a:buNone/>
            </a:pPr>
            <a:r>
              <a:rPr lang="ru-RU" dirty="0" smtClean="0"/>
              <a:t>2</a:t>
            </a:r>
            <a:r>
              <a:rPr lang="ru-RU" dirty="0" smtClean="0"/>
              <a:t>) с. Подгорное </a:t>
            </a:r>
            <a:r>
              <a:rPr lang="ru-RU" dirty="0" err="1" smtClean="0"/>
              <a:t>Канаково</a:t>
            </a:r>
            <a:r>
              <a:rPr lang="ru-RU" dirty="0" smtClean="0"/>
              <a:t>, с. Лесное </a:t>
            </a:r>
            <a:r>
              <a:rPr lang="ru-RU" dirty="0" err="1" smtClean="0"/>
              <a:t>Цыбаево</a:t>
            </a:r>
            <a:r>
              <a:rPr lang="ru-RU" dirty="0" smtClean="0"/>
              <a:t>, г. Краснослободск, </a:t>
            </a:r>
            <a:r>
              <a:rPr lang="ru-RU" dirty="0" err="1" smtClean="0"/>
              <a:t>г.о</a:t>
            </a:r>
            <a:r>
              <a:rPr lang="ru-RU" dirty="0" smtClean="0"/>
              <a:t>. Саранск, </a:t>
            </a:r>
            <a:r>
              <a:rPr lang="ru-RU" dirty="0" err="1" smtClean="0"/>
              <a:t>с.Макаровка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https://encrypted-tbn2.gstatic.com/images?q=tbn:ANd9GcRr-kQ_TkpXfNexYCfWl7YcqyxC8HGgE6N1vQElw257oXfR6yw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-1"/>
            <a:ext cx="3240360" cy="2427143"/>
          </a:xfrm>
          <a:prstGeom prst="rect">
            <a:avLst/>
          </a:prstGeom>
          <a:noFill/>
        </p:spPr>
      </p:pic>
      <p:pic>
        <p:nvPicPr>
          <p:cNvPr id="3076" name="Picture 4" descr="http://www.monitoring.nn.ru/img/Formosovo_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0"/>
            <a:ext cx="3280552" cy="2457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429331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1010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Экзогенные процессы на территории Республики Мордовия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Экзогенные процессы на территории республики Мордовия</dc:title>
  <dc:creator>admin</dc:creator>
  <cp:lastModifiedBy>Admin</cp:lastModifiedBy>
  <cp:revision>9</cp:revision>
  <dcterms:created xsi:type="dcterms:W3CDTF">2013-04-05T02:16:16Z</dcterms:created>
  <dcterms:modified xsi:type="dcterms:W3CDTF">2014-10-21T16:11:47Z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698743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