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Default ContentType="audio/wav" Extension="wav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notesSlide+xml" PartName="/ppt/notesSlides/notesSlide1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7" r:id="rId2"/>
    <p:sldId id="258" r:id="rId3"/>
    <p:sldId id="259" r:id="rId4"/>
    <p:sldId id="272" r:id="rId5"/>
    <p:sldId id="271" r:id="rId6"/>
    <p:sldId id="261" r:id="rId7"/>
    <p:sldId id="262" r:id="rId8"/>
    <p:sldId id="263" r:id="rId9"/>
    <p:sldId id="277" r:id="rId10"/>
    <p:sldId id="276" r:id="rId11"/>
    <p:sldId id="278" r:id="rId12"/>
    <p:sldId id="275" r:id="rId13"/>
    <p:sldId id="273" r:id="rId14"/>
    <p:sldId id="274" r:id="rId15"/>
    <p:sldId id="264" r:id="rId16"/>
    <p:sldId id="265" r:id="rId17"/>
    <p:sldId id="266" r:id="rId18"/>
    <p:sldId id="267" r:id="rId19"/>
    <p:sldId id="268" r:id="rId20"/>
    <p:sldId id="269" r:id="rId21"/>
    <p:sldId id="280" r:id="rId22"/>
    <p:sldId id="281" r:id="rId23"/>
    <p:sldId id="270" r:id="rId24"/>
    <p:sldId id="27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8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2F66FE-C713-4FFE-B680-5F0EB7819C25}" type="datetimeFigureOut">
              <a:rPr lang="ru-RU" smtClean="0"/>
              <a:pPr/>
              <a:t>18.09.2011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816EAB-B09F-4B0A-9013-E1A13DA0630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16EAB-B09F-4B0A-9013-E1A13DA06304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18.09.2011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762000"/>
            <a:ext cx="8001000" cy="3657600"/>
          </a:xfrm>
        </p:spPr>
        <p:txBody>
          <a:bodyPr>
            <a:noAutofit/>
          </a:bodyPr>
          <a:lstStyle/>
          <a:p>
            <a:r>
              <a:rPr lang="ru-RU" sz="7200" dirty="0" smtClean="0"/>
              <a:t>Домашний адрес. </a:t>
            </a:r>
            <a:r>
              <a:rPr lang="en-US" sz="7200" dirty="0" smtClean="0"/>
              <a:t/>
            </a:r>
            <a:br>
              <a:rPr lang="en-US" sz="7200" dirty="0" smtClean="0"/>
            </a:br>
            <a:r>
              <a:rPr lang="ru-RU" sz="7200" dirty="0" smtClean="0"/>
              <a:t>Адрес школы.</a:t>
            </a:r>
            <a:br>
              <a:rPr lang="ru-RU" sz="7200" dirty="0" smtClean="0"/>
            </a:br>
            <a:r>
              <a:rPr lang="ru-RU" sz="7200" dirty="0" smtClean="0"/>
              <a:t>5 класс.</a:t>
            </a:r>
            <a:endParaRPr lang="ru-RU" sz="7200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2428860" y="5929330"/>
            <a:ext cx="6400800" cy="709602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Учитель географии ГС(К)ОУ «Специальная (коррекционная) общеобразовательная школа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интернат 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VIII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вида Республики Алтай» Милованова И.А.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338" name="Picture 2" descr="C:\Documents and Settings\Admin.MICROSOF-D3A5C2\Рабочий стол\pic_184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429000"/>
            <a:ext cx="3143240" cy="23521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880"/>
                            </p:stCondLst>
                            <p:childTnLst>
                              <p:par>
                                <p:cTn id="1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880"/>
                            </p:stCondLst>
                            <p:childTnLst>
                              <p:par>
                                <p:cTn id="22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 build="p"/>
      <p:bldP spid="4" grpId="1" build="allAtOnce"/>
    </p:bld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dirty="0"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dirty="0" lang="ru-RU"/>
          </a:p>
        </p:txBody>
      </p:sp>
      <p:pic>
        <p:nvPicPr>
          <p:cNvPr descr="C:\Documents and Settings\Admin.MICROSOF-D3A5C2\Рабочий стол\0a305a8c30b9c1eb41af75658b5516d1.jpeg" id="5122" name="Picture 2"/>
          <p:cNvPicPr>
            <a:picLocks noChangeArrowheads="1" noChangeAspect="1"/>
          </p:cNvPicPr>
          <p:nvPr/>
        </p:nvPicPr>
        <p:blipFill>
          <a:blip r:embed="rId2"/>
          <a:srcRect b="96"/>
          <a:stretch>
            <a:fillRect/>
          </a:stretch>
        </p:blipFill>
        <p:spPr bwMode="auto">
          <a:xfrm>
            <a:off x="0" y="-2"/>
            <a:ext cx="4500562" cy="6858001"/>
          </a:xfrm>
          <a:prstGeom prst="rect">
            <a:avLst/>
          </a:prstGeom>
          <a:noFill/>
        </p:spPr>
      </p:pic>
      <p:pic>
        <p:nvPicPr>
          <p:cNvPr descr="C:\Documents and Settings\Admin.MICROSOF-D3A5C2\Рабочий стол\x_2218e108.jpg" id="5124" name="Picture 4"/>
          <p:cNvPicPr>
            <a:picLocks noChangeArrowheads="1"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81504" y="3857628"/>
            <a:ext cx="4762495" cy="3000372"/>
          </a:xfrm>
          <a:prstGeom prst="rect">
            <a:avLst/>
          </a:prstGeom>
          <a:noFill/>
        </p:spPr>
      </p:pic>
      <p:pic>
        <p:nvPicPr>
          <p:cNvPr descr="C:\Documents and Settings\Admin.MICROSOF-D3A5C2\Рабочий стол\368095.jpeg" id="5125" name="Picture 5"/>
          <p:cNvPicPr>
            <a:picLocks noChangeArrowheads="1"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0"/>
            <a:ext cx="4857751" cy="38576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:\Documents and Settings\Admin.MICROSOF-D3A5C2\Рабочий стол\letters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35177" cy="6858000"/>
          </a:xfrm>
          <a:prstGeom prst="rect">
            <a:avLst/>
          </a:prstGeom>
          <a:noFill/>
        </p:spPr>
      </p:pic>
      <p:pic>
        <p:nvPicPr>
          <p:cNvPr id="7171" name="Picture 3" descr="C:\Documents and Settings\Admin.MICROSOF-D3A5C2\Рабочий стол\Letters1941-45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86462" y="0"/>
            <a:ext cx="9230462" cy="6858000"/>
          </a:xfrm>
          <a:prstGeom prst="rect">
            <a:avLst/>
          </a:prstGeom>
          <a:noFill/>
        </p:spPr>
      </p:pic>
      <p:pic>
        <p:nvPicPr>
          <p:cNvPr id="7172" name="Picture 4" descr="C:\Documents and Settings\Admin.MICROSOF-D3A5C2\Рабочий стол\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85784" y="1"/>
            <a:ext cx="942978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descr="C:\Documents and Settings\Admin.MICROSOF-D3A5C2\Рабочий стол\mzl.voiihtqo.320x480-75.jpg" id="4098" name="Picture 2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descr="C:\Documents and Settings\Admin.MICROSOF-D3A5C2\Рабочий стол\1302765905_pochtovye-golubi-zivotnoe.ru.gif" id="4099" name="Picture 3"/>
          <p:cNvPicPr>
            <a:picLocks noChangeArrowheads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0"/>
            <a:ext cx="9624623" cy="6858000"/>
          </a:xfrm>
          <a:prstGeom prst="rect">
            <a:avLst/>
          </a:prstGeom>
          <a:noFill/>
        </p:spPr>
      </p:pic>
      <p:pic>
        <p:nvPicPr>
          <p:cNvPr descr="C:\Documents and Settings\Admin.MICROSOF-D3A5C2\Рабочий стол\Soviet_Union_stamp_1957_CPA_2060.jpg" id="4100" name="Picture 4"/>
          <p:cNvPicPr>
            <a:picLocks noChangeArrowheads="1"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" y="0"/>
            <a:ext cx="915741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21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4)" transition="in">
                                      <p:cBhvr>
                                        <p:cTn dur="2000" id="7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21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4)" transition="in">
                                      <p:cBhvr>
                                        <p:cTn dur="2000" id="12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id="15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17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18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Admin.MICROSOF-D3A5C2\Рабочий стол\6a00d8354695d253ef00e553697cf48834-800w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86050" y="928662"/>
            <a:ext cx="4743470" cy="5929338"/>
          </a:xfrm>
          <a:prstGeom prst="rect">
            <a:avLst/>
          </a:prstGeom>
          <a:noFill/>
        </p:spPr>
      </p:pic>
      <p:pic>
        <p:nvPicPr>
          <p:cNvPr id="2051" name="Picture 3" descr="C:\Documents and Settings\Admin.MICROSOF-D3A5C2\Рабочий стол\0b096befb6d01e1dd583fdd2bfe131c9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85784" y="0"/>
            <a:ext cx="9429784" cy="70723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Admin.MICROSOF-D3A5C2\Рабочий стол\774394-santa-039-s-mail-cancelle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261523" cy="6858000"/>
          </a:xfrm>
          <a:prstGeom prst="rect">
            <a:avLst/>
          </a:prstGeom>
          <a:noFill/>
        </p:spPr>
      </p:pic>
      <p:pic>
        <p:nvPicPr>
          <p:cNvPr id="3075" name="Picture 3" descr="C:\Documents and Settings\Admin.MICROSOF-D3A5C2\Рабочий стол\2113544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0"/>
            <a:ext cx="9322623" cy="6858000"/>
          </a:xfrm>
          <a:prstGeom prst="rect">
            <a:avLst/>
          </a:prstGeom>
          <a:noFill/>
        </p:spPr>
      </p:pic>
      <p:pic>
        <p:nvPicPr>
          <p:cNvPr id="3076" name="Picture 4" descr="C:\Documents and Settings\Admin.MICROSOF-D3A5C2\Рабочий стол\0_1f089_1a9db693_XL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326734" cy="6858000"/>
          </a:xfrm>
          <a:prstGeom prst="rect">
            <a:avLst/>
          </a:prstGeom>
          <a:noFill/>
        </p:spPr>
      </p:pic>
      <p:pic>
        <p:nvPicPr>
          <p:cNvPr id="3078" name="Picture 6" descr="C:\Documents and Settings\Admin.MICROSOF-D3A5C2\Рабочий стол\7be4da2352ac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42977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dirty="0" smtClean="0"/>
              <a:t>        Адрес  школы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2984"/>
            <a:ext cx="9144000" cy="571501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Индекс  649000</a:t>
            </a:r>
          </a:p>
          <a:p>
            <a:pPr>
              <a:buNone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Россия</a:t>
            </a:r>
          </a:p>
          <a:p>
            <a:pPr>
              <a:buNone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Республика Алтай </a:t>
            </a:r>
          </a:p>
          <a:p>
            <a:pPr>
              <a:buNone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г.Горно-Алтайск</a:t>
            </a:r>
          </a:p>
          <a:p>
            <a:pPr>
              <a:buNone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пр.Коммунистический</a:t>
            </a:r>
          </a:p>
          <a:p>
            <a:pPr>
              <a:buNone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д.115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04800"/>
            <a:ext cx="8229600" cy="8382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 </a:t>
            </a:r>
          </a:p>
        </p:txBody>
      </p:sp>
      <p:sp>
        <p:nvSpPr>
          <p:cNvPr id="3075" name="Text Box 4"/>
          <p:cNvSpPr txBox="1">
            <a:spLocks noChangeArrowheads="1"/>
          </p:cNvSpPr>
          <p:nvPr/>
        </p:nvSpPr>
        <p:spPr bwMode="auto">
          <a:xfrm>
            <a:off x="152400" y="5181600"/>
            <a:ext cx="8839200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dirty="0"/>
              <a:t> Индекс- последовательность букв и цифр ускоряет сортировку</a:t>
            </a:r>
          </a:p>
          <a:p>
            <a:r>
              <a:rPr lang="ru-RU" dirty="0"/>
              <a:t> </a:t>
            </a:r>
          </a:p>
        </p:txBody>
      </p:sp>
      <p:pic>
        <p:nvPicPr>
          <p:cNvPr id="3076" name="Picture 6" descr="Картинка 9 из 290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685800"/>
            <a:ext cx="6096000" cy="437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 noGrp="1"/>
          </p:cNvSpPr>
          <p:nvPr>
            <p:ph type="title"/>
          </p:nvPr>
        </p:nvSpPr>
        <p:spPr>
          <a:xfrm>
            <a:off x="304800" y="304800"/>
            <a:ext cx="8229600" cy="8382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 </a:t>
            </a:r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152400" y="5181600"/>
            <a:ext cx="8839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/>
              <a:t>  </a:t>
            </a:r>
            <a:r>
              <a:rPr lang="ru-RU"/>
              <a:t> </a:t>
            </a:r>
          </a:p>
        </p:txBody>
      </p:sp>
      <p:pic>
        <p:nvPicPr>
          <p:cNvPr descr="Картинка 13 из 4628" id="4100" name="Picture 6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71480"/>
            <a:ext cx="9119843" cy="6286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500166" y="857232"/>
            <a:ext cx="6143668" cy="4524315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ru-RU" smtClean="0" sz="9600"/>
              <a:t> МАРКИ  </a:t>
            </a:r>
          </a:p>
          <a:p>
            <a:r>
              <a:rPr b="1" dirty="0" lang="ru-RU" smtClean="0" sz="9600"/>
              <a:t>      НА КОНВЕРТ</a:t>
            </a:r>
            <a:endParaRPr b="1" dirty="0" lang="ru-RU" sz="9600"/>
          </a:p>
        </p:txBody>
      </p:sp>
      <p:pic>
        <p:nvPicPr>
          <p:cNvPr descr="C:\Documents and Settings\Admin.MICROSOF-D3A5C2\Рабочий стол\kiev_-kuplyu_pochtovye_marki_starye_otkrytki_konverty_dorogo_kuplyu_pochtovye_marki_kiev_ukraina_12560.jpeg" id="8194" name="Picture 2"/>
          <p:cNvPicPr>
            <a:picLocks noChangeArrowheads="1" noChangeAspect="1"/>
          </p:cNvPicPr>
          <p:nvPr/>
        </p:nvPicPr>
        <p:blipFill>
          <a:blip r:embed="rId3"/>
          <a:srcRect b="131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descr="C:\Documents and Settings\Admin.MICROSOF-D3A5C2\Рабочий стол\cf943cd75beb3da4ae65e601282f8754_600.jpg" id="8195" name="Picture 3"/>
          <p:cNvPicPr>
            <a:picLocks noChangeArrowheads="1"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descr="C:\Documents and Settings\Admin.MICROSOF-D3A5C2\Рабочий стол\1984-10837182-mlist_hi__235___238___248___224___228___232_.jpg" id="8196" name="Picture 4"/>
          <p:cNvPicPr>
            <a:picLocks noChangeArrowheads="1"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" y="0"/>
            <a:ext cx="9204369" cy="6858000"/>
          </a:xfrm>
          <a:prstGeom prst="rect">
            <a:avLst/>
          </a:prstGeom>
          <a:noFill/>
        </p:spPr>
      </p:pic>
      <p:pic>
        <p:nvPicPr>
          <p:cNvPr descr="C:\Documents and Settings\Admin.MICROSOF-D3A5C2\Рабочий стол\01_unikalnuyu-kollekciyu-marok-prodadut-za-4-mln-dollarov.jpg" id="8198" name="Picture 6"/>
          <p:cNvPicPr>
            <a:picLocks noChangeArrowheads="1"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45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2000" fill="hold" id="8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#ppt_w*sin(2.5*pi*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9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0">
                      <p:stCondLst>
                        <p:cond delay="indefinite"/>
                      </p:stCondLst>
                      <p:childTnLst>
                        <p:par>
                          <p:cTn fill="hold" id="11">
                            <p:stCondLst>
                              <p:cond delay="0"/>
                            </p:stCondLst>
                            <p:childTnLst>
                              <p:par>
                                <p:cTn fill="hold" grpId="1" id="12" nodeType="clickEffect" presetClass="exit" presetID="2" presetSubtype="4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dur="500" id="13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id="14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6">
                      <p:stCondLst>
                        <p:cond delay="indefinite"/>
                      </p:stCondLst>
                      <p:childTnLst>
                        <p:par>
                          <p:cTn fill="hold" id="17">
                            <p:stCondLst>
                              <p:cond delay="0"/>
                            </p:stCondLst>
                            <p:childTnLst>
                              <p:par>
                                <p:cTn fill="hold" id="18" nodeType="clickEffect" presetClass="entr" presetID="1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2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1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2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#ppt_x+(cos(-2*pi*(1-$))*-#ppt_x-sin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3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+(sin(-2*pi*(1-$))*-#ppt_x+cos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4">
                      <p:stCondLst>
                        <p:cond delay="indefinite"/>
                      </p:stCondLst>
                      <p:childTnLst>
                        <p:par>
                          <p:cTn fill="hold" id="25">
                            <p:stCondLst>
                              <p:cond delay="0"/>
                            </p:stCondLst>
                            <p:childTnLst>
                              <p:par>
                                <p:cTn fill="hold" id="26" nodeType="clickEffect" presetClass="entr" presetID="1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28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9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0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#ppt_x+(cos(-2*pi*(1-$))*-#ppt_x-sin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1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+(sin(-2*pi*(1-$))*-#ppt_x+cos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2">
                      <p:stCondLst>
                        <p:cond delay="indefinite"/>
                      </p:stCondLst>
                      <p:childTnLst>
                        <p:par>
                          <p:cTn fill="hold" id="33">
                            <p:stCondLst>
                              <p:cond delay="0"/>
                            </p:stCondLst>
                            <p:childTnLst>
                              <p:par>
                                <p:cTn fill="hold" id="34" nodeType="clickEffect" presetClass="entr" presetID="1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36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7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8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#ppt_x+(cos(-2*pi*(1-$))*-#ppt_x-sin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9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+(sin(-2*pi*(1-$))*-#ppt_x+cos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0">
                      <p:stCondLst>
                        <p:cond delay="indefinite"/>
                      </p:stCondLst>
                      <p:childTnLst>
                        <p:par>
                          <p:cTn fill="hold" id="41">
                            <p:stCondLst>
                              <p:cond delay="0"/>
                            </p:stCondLst>
                            <p:childTnLst>
                              <p:par>
                                <p:cTn fill="hold" id="42" nodeType="clickEffect" presetClass="entr" presetID="1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44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45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46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#ppt_x+(cos(-2*pi*(1-$))*-#ppt_x-sin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47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+(sin(-2*pi*(1-$))*-#ppt_x+cos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8">
                      <p:stCondLst>
                        <p:cond delay="indefinite"/>
                      </p:stCondLst>
                      <p:childTnLst>
                        <p:par>
                          <p:cTn fill="hold" id="49">
                            <p:stCondLst>
                              <p:cond delay="0"/>
                            </p:stCondLst>
                            <p:childTnLst>
                              <p:par>
                                <p:cTn fill="hold" id="50" nodeType="clickEffect" presetClass="entr" presetID="1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52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53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54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#ppt_x+(cos(-2*pi*(1-$))*-#ppt_x-sin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55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+(sin(-2*pi*(1-$))*-#ppt_x+cos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5"/>
      <p:bldP grpId="1" spid="5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04800"/>
            <a:ext cx="8229600" cy="8382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 </a:t>
            </a: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152400" y="5181600"/>
            <a:ext cx="883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/>
              <a:t>   </a:t>
            </a:r>
            <a:endParaRPr lang="ru-RU"/>
          </a:p>
        </p:txBody>
      </p:sp>
      <p:pic>
        <p:nvPicPr>
          <p:cNvPr id="5125" name="Picture 8" descr="Картинка 8 из 28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67275" y="4143375"/>
            <a:ext cx="427672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 descr="C:\Documents and Settings\Admin.MICROSOF-D3A5C2\Рабочий стол\letter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986020" cy="6858000"/>
          </a:xfrm>
          <a:prstGeom prst="rect">
            <a:avLst/>
          </a:prstGeom>
          <a:noFill/>
        </p:spPr>
      </p:pic>
      <p:pic>
        <p:nvPicPr>
          <p:cNvPr id="5124" name="Picture 6" descr="Картинка 7 из 462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24400" y="0"/>
            <a:ext cx="4419600" cy="294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28604"/>
            <a:ext cx="9144000" cy="642939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000" b="1" dirty="0" smtClean="0"/>
              <a:t>                Домашний адрес </a:t>
            </a:r>
          </a:p>
          <a:p>
            <a:pPr>
              <a:buNone/>
            </a:pPr>
            <a:r>
              <a:rPr lang="ru-RU" sz="4000" b="1" dirty="0" smtClean="0"/>
              <a:t>         (план-схема на доске):</a:t>
            </a:r>
          </a:p>
          <a:p>
            <a:pPr>
              <a:buNone/>
            </a:pPr>
            <a:r>
              <a:rPr lang="ru-RU" sz="4000" b="1" dirty="0" smtClean="0"/>
              <a:t>Индекс</a:t>
            </a:r>
          </a:p>
          <a:p>
            <a:pPr>
              <a:buNone/>
            </a:pPr>
            <a:r>
              <a:rPr lang="ru-RU" sz="4000" b="1" dirty="0" smtClean="0"/>
              <a:t>Название района республики</a:t>
            </a:r>
          </a:p>
          <a:p>
            <a:pPr>
              <a:buNone/>
            </a:pPr>
            <a:r>
              <a:rPr lang="ru-RU" sz="4000" b="1" dirty="0" smtClean="0"/>
              <a:t>Название города (села, деревни)</a:t>
            </a:r>
          </a:p>
          <a:p>
            <a:pPr>
              <a:buNone/>
            </a:pPr>
            <a:r>
              <a:rPr lang="ru-RU" sz="4000" b="1" dirty="0" smtClean="0"/>
              <a:t>Название улицы</a:t>
            </a:r>
          </a:p>
          <a:p>
            <a:pPr>
              <a:buNone/>
            </a:pPr>
            <a:r>
              <a:rPr lang="ru-RU" sz="4000" b="1" dirty="0" smtClean="0"/>
              <a:t>Номер дома и квартиры</a:t>
            </a:r>
          </a:p>
          <a:p>
            <a:pPr>
              <a:buNone/>
            </a:pPr>
            <a:r>
              <a:rPr lang="ru-RU" sz="4000" b="1" dirty="0" smtClean="0"/>
              <a:t>Фамилия и имя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638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/>
              <a:t>На доске - схема (план) ответа:</a:t>
            </a:r>
          </a:p>
          <a:p>
            <a:r>
              <a:rPr lang="ru-RU" sz="4400" b="1" dirty="0" smtClean="0"/>
              <a:t>Я живу в ……………………………</a:t>
            </a:r>
          </a:p>
          <a:p>
            <a:r>
              <a:rPr lang="ru-RU" sz="4400" b="1" dirty="0" smtClean="0"/>
              <a:t>Название моей улицы-…………………………</a:t>
            </a:r>
          </a:p>
          <a:p>
            <a:r>
              <a:rPr lang="ru-RU" sz="4400" b="1" dirty="0" smtClean="0"/>
              <a:t>Дом, в котором я живу…………………………………..</a:t>
            </a:r>
          </a:p>
          <a:p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8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96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42918"/>
            <a:ext cx="9144000" cy="6215082"/>
          </a:xfrm>
        </p:spPr>
        <p:txBody>
          <a:bodyPr/>
          <a:lstStyle/>
          <a:p>
            <a:pPr lvl="0">
              <a:buNone/>
            </a:pPr>
            <a:r>
              <a:rPr lang="ru-RU" sz="4400" b="1" dirty="0" smtClean="0"/>
              <a:t>Найти в тетради и прочитать адрес нашей школы.</a:t>
            </a:r>
          </a:p>
          <a:p>
            <a:pPr lvl="0">
              <a:buNone/>
            </a:pPr>
            <a:r>
              <a:rPr lang="ru-RU" dirty="0" smtClean="0"/>
              <a:t> </a:t>
            </a:r>
            <a:r>
              <a:rPr lang="ru-RU" sz="4400" b="1" dirty="0" smtClean="0"/>
              <a:t>Прочитать свой домашний адрес.</a:t>
            </a:r>
          </a:p>
          <a:p>
            <a:pPr lvl="0">
              <a:buNone/>
            </a:pPr>
            <a:r>
              <a:rPr lang="ru-RU" sz="4400" b="1" dirty="0" smtClean="0"/>
              <a:t>При наличии времени - заполнить на конверте</a:t>
            </a:r>
          </a:p>
          <a:p>
            <a:pPr lvl="0">
              <a:buNone/>
            </a:pPr>
            <a:r>
              <a:rPr lang="ru-RU" sz="4400" b="1" dirty="0" smtClean="0"/>
              <a:t>1)адрес школы</a:t>
            </a:r>
          </a:p>
          <a:p>
            <a:pPr>
              <a:buNone/>
            </a:pPr>
            <a:r>
              <a:rPr lang="ru-RU" sz="4400" b="1" dirty="0" smtClean="0"/>
              <a:t> 2) домашний адрес</a:t>
            </a:r>
          </a:p>
          <a:p>
            <a:endParaRPr lang="ru-RU" dirty="0"/>
          </a:p>
        </p:txBody>
      </p:sp>
      <p:pic>
        <p:nvPicPr>
          <p:cNvPr id="10243" name="Picture 3" descr="C:\Documents and Settings\Admin.MICROSOF-D3A5C2\Рабочий стол\envelop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5072074"/>
            <a:ext cx="2682406" cy="13795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Documents and Settings\Admin.MICROSOF-D3A5C2\Рабочий стол\lis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9198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Documents and Settings\Admin.MICROSOF-D3A5C2\Рабочий стол\pochta_1_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485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9" name="Group 29"/>
          <p:cNvGraphicFramePr>
            <a:graphicFrameLocks noGrp="1"/>
          </p:cNvGraphicFramePr>
          <p:nvPr/>
        </p:nvGraphicFramePr>
        <p:xfrm>
          <a:off x="1143000" y="609600"/>
          <a:ext cx="3505200" cy="2286000"/>
        </p:xfrm>
        <a:graphic>
          <a:graphicData uri="http://schemas.openxmlformats.org/drawingml/2006/table">
            <a:tbl>
              <a:tblPr/>
              <a:tblGrid>
                <a:gridCol w="3505200"/>
              </a:tblGrid>
              <a:tr h="114300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Кому: </a:t>
                      </a:r>
                      <a:r>
                        <a:rPr kumimoji="0" lang="ru-RU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Ивановой Анне Николаевне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Куда: </a:t>
                      </a:r>
                      <a:r>
                        <a:rPr kumimoji="0" lang="ru-RU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Череповец ул.Октябрьская д. 99 кв. 53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162901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176" name="AutoShape 31" descr="ru109cv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7" name="AutoShape 33" descr="Картинка 36 из 10172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8" name="AutoShape 35" descr="Картинка 36 из 10172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9" name="AutoShape 37" descr="Картинка 36 из 10172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7180" name="Picture 49" descr="Картинка 80 из 24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595313"/>
            <a:ext cx="7696200" cy="550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81" name="Text Box 61"/>
          <p:cNvSpPr txBox="1">
            <a:spLocks noChangeArrowheads="1"/>
          </p:cNvSpPr>
          <p:nvPr/>
        </p:nvSpPr>
        <p:spPr bwMode="auto">
          <a:xfrm>
            <a:off x="1524000" y="762000"/>
            <a:ext cx="3667125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i="1" dirty="0">
                <a:solidFill>
                  <a:srgbClr val="000000"/>
                </a:solidFill>
                <a:latin typeface="Times New Roman" pitchFamily="18" charset="0"/>
              </a:rPr>
              <a:t>Ивановой Анастасии</a:t>
            </a:r>
          </a:p>
          <a:p>
            <a:r>
              <a:rPr lang="ru-RU" sz="2000" i="1" dirty="0">
                <a:solidFill>
                  <a:srgbClr val="000000"/>
                </a:solidFill>
                <a:latin typeface="Times New Roman" pitchFamily="18" charset="0"/>
              </a:rPr>
              <a:t>г. Горно-Алтайск</a:t>
            </a:r>
          </a:p>
          <a:p>
            <a:r>
              <a:rPr lang="ru-RU" sz="2000" i="1" dirty="0">
                <a:solidFill>
                  <a:srgbClr val="000000"/>
                </a:solidFill>
                <a:latin typeface="Times New Roman" pitchFamily="18" charset="0"/>
              </a:rPr>
              <a:t>проспект Коммунистический</a:t>
            </a:r>
          </a:p>
          <a:p>
            <a:r>
              <a:rPr lang="ru-RU" sz="2000" i="1" dirty="0">
                <a:solidFill>
                  <a:srgbClr val="000000"/>
                </a:solidFill>
                <a:latin typeface="Times New Roman" pitchFamily="18" charset="0"/>
              </a:rPr>
              <a:t>д.115</a:t>
            </a:r>
          </a:p>
          <a:p>
            <a:r>
              <a:rPr lang="ru-RU" sz="2000" i="1" dirty="0">
                <a:solidFill>
                  <a:srgbClr val="000000"/>
                </a:solidFill>
                <a:latin typeface="Times New Roman" pitchFamily="18" charset="0"/>
              </a:rPr>
              <a:t>                      </a:t>
            </a:r>
            <a:r>
              <a:rPr lang="en-US" sz="2000" i="1" dirty="0" smtClean="0">
                <a:solidFill>
                  <a:srgbClr val="000000"/>
                </a:solidFill>
                <a:latin typeface="Times New Roman" pitchFamily="18" charset="0"/>
              </a:rPr>
              <a:t>649000</a:t>
            </a:r>
            <a:endParaRPr lang="ru-RU" sz="2000" i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7182" name="Rectangle 63"/>
          <p:cNvSpPr>
            <a:spLocks noChangeArrowheads="1"/>
          </p:cNvSpPr>
          <p:nvPr/>
        </p:nvSpPr>
        <p:spPr bwMode="auto">
          <a:xfrm>
            <a:off x="4800600" y="2971800"/>
            <a:ext cx="3352800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i="1">
                <a:solidFill>
                  <a:srgbClr val="000000"/>
                </a:solidFill>
                <a:latin typeface="Times New Roman" pitchFamily="18" charset="0"/>
              </a:rPr>
              <a:t>Ивановой</a:t>
            </a:r>
          </a:p>
          <a:p>
            <a:r>
              <a:rPr lang="ru-RU" sz="2000" i="1">
                <a:solidFill>
                  <a:srgbClr val="000000"/>
                </a:solidFill>
                <a:latin typeface="Times New Roman" pitchFamily="18" charset="0"/>
              </a:rPr>
              <a:t> Анне Николаевне</a:t>
            </a:r>
          </a:p>
          <a:p>
            <a:r>
              <a:rPr lang="ru-RU" sz="2000" i="1">
                <a:solidFill>
                  <a:srgbClr val="000000"/>
                </a:solidFill>
                <a:latin typeface="Times New Roman" pitchFamily="18" charset="0"/>
              </a:rPr>
              <a:t> РА Чемальский район</a:t>
            </a:r>
          </a:p>
          <a:p>
            <a:r>
              <a:rPr lang="ru-RU" sz="2000" i="1">
                <a:solidFill>
                  <a:srgbClr val="000000"/>
                </a:solidFill>
                <a:latin typeface="Times New Roman" pitchFamily="18" charset="0"/>
              </a:rPr>
              <a:t> с.Чемал</a:t>
            </a:r>
          </a:p>
          <a:p>
            <a:r>
              <a:rPr lang="ru-RU" sz="2000" i="1">
                <a:solidFill>
                  <a:srgbClr val="000000"/>
                </a:solidFill>
                <a:latin typeface="Times New Roman" pitchFamily="18" charset="0"/>
              </a:rPr>
              <a:t> ул.Октябрьская д. 9  кв. 5</a:t>
            </a:r>
          </a:p>
          <a:p>
            <a:endParaRPr lang="ru-RU" sz="2000" i="1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ru-RU" sz="2000" i="1">
                <a:solidFill>
                  <a:srgbClr val="000000"/>
                </a:solidFill>
                <a:latin typeface="Times New Roman" pitchFamily="18" charset="0"/>
              </a:rPr>
              <a:t>162901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Admin.MICROSOF-D3A5C2\Рабочий стол\letter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118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20391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Назвать полное название нашей школы( несколько учеников)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0" y="1357298"/>
            <a:ext cx="9144000" cy="60939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ГС(С)КОУ «Специальная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(Коррекционная)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Общеобразовательная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Школа-интернат </a:t>
            </a:r>
            <a:endParaRPr lang="en-US" sz="4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VIII </a:t>
            </a:r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вида</a:t>
            </a:r>
            <a:endParaRPr lang="en-US" sz="4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Республики Алтай»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arm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500"/>
                            </p:stCondLst>
                            <p:childTnLst>
                              <p:par>
                                <p:cTn id="15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91F4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91F4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980"/>
                            </p:stCondLst>
                            <p:childTnLst>
                              <p:par>
                                <p:cTn id="20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91F4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91F4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860"/>
                            </p:stCondLst>
                            <p:childTnLst>
                              <p:par>
                                <p:cTn id="25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91F4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91F4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640"/>
                            </p:stCondLst>
                            <p:childTnLst>
                              <p:par>
                                <p:cTn id="30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91F4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91F4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500"/>
                            </p:stCondLst>
                            <p:childTnLst>
                              <p:par>
                                <p:cTn id="35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91F4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91F4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9260"/>
                            </p:stCondLst>
                            <p:childTnLst>
                              <p:par>
                                <p:cTn id="40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91F4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91F4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9900"/>
                            </p:stCondLst>
                            <p:childTnLst>
                              <p:par>
                                <p:cTn id="45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91F4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91F4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04088"/>
            <a:ext cx="9144000" cy="5510994"/>
          </a:xfrm>
        </p:spPr>
        <p:txBody>
          <a:bodyPr>
            <a:normAutofit/>
          </a:bodyPr>
          <a:lstStyle/>
          <a:p>
            <a:r>
              <a:rPr lang="ru-RU" sz="8800" b="1" dirty="0" smtClean="0"/>
              <a:t>Назвать- что</a:t>
            </a:r>
            <a:r>
              <a:rPr lang="en-US" sz="8800" b="1" dirty="0" smtClean="0"/>
              <a:t> </a:t>
            </a:r>
            <a:r>
              <a:rPr lang="ru-RU" sz="8800" b="1" dirty="0" smtClean="0"/>
              <a:t>   </a:t>
            </a:r>
            <a:br>
              <a:rPr lang="ru-RU" sz="8800" b="1" dirty="0" smtClean="0"/>
            </a:br>
            <a:r>
              <a:rPr lang="ru-RU" sz="8800" b="1" dirty="0" smtClean="0"/>
              <a:t>  изображено на </a:t>
            </a:r>
            <a:br>
              <a:rPr lang="ru-RU" sz="8800" b="1" dirty="0" smtClean="0"/>
            </a:br>
            <a:r>
              <a:rPr lang="ru-RU" sz="8800" b="1" dirty="0" smtClean="0"/>
              <a:t>      следующих </a:t>
            </a:r>
            <a:br>
              <a:rPr lang="ru-RU" sz="8800" b="1" dirty="0" smtClean="0"/>
            </a:br>
            <a:r>
              <a:rPr lang="ru-RU" sz="8800" b="1" dirty="0" smtClean="0"/>
              <a:t>            слайдах.</a:t>
            </a:r>
            <a:endParaRPr lang="ru-RU" sz="8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:\Documents and Settings\Admin.MICROSOF-D3A5C2\Рабочий стол\0000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210861" cy="6858000"/>
          </a:xfrm>
          <a:prstGeom prst="rect">
            <a:avLst/>
          </a:prstGeom>
          <a:noFill/>
        </p:spPr>
      </p:pic>
      <p:pic>
        <p:nvPicPr>
          <p:cNvPr id="6" name="Picture 4" descr="P104012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Содержимое 3" descr="49955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21140" cy="6858000"/>
          </a:xfrm>
          <a:prstGeom prst="rect">
            <a:avLst/>
          </a:prstGeom>
        </p:spPr>
      </p:pic>
      <p:pic>
        <p:nvPicPr>
          <p:cNvPr id="8" name="Содержимое 7" descr="13742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Содержимое 3" descr="624572989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9066"/>
            <a:ext cx="9144000" cy="6848934"/>
          </a:xfrm>
          <a:prstGeom prst="rect">
            <a:avLst/>
          </a:prstGeom>
        </p:spPr>
      </p:pic>
      <p:pic>
        <p:nvPicPr>
          <p:cNvPr id="10" name="Picture 2" descr="C:\Documents and Settings\Admin.MICROSOF-D3A5C2\Рабочий стол\information_items_1238721192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-50800" y="0"/>
            <a:ext cx="9347200" cy="7010400"/>
          </a:xfrm>
          <a:prstGeom prst="rect">
            <a:avLst/>
          </a:prstGeom>
          <a:noFill/>
        </p:spPr>
      </p:pic>
      <p:pic>
        <p:nvPicPr>
          <p:cNvPr id="11" name="Picture 2" descr="C:\Documents and Settings\Admin.MICROSOF-D3A5C2\Рабочий стол\rossiya_gornoaltaisk_3_12742727812835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-50800" y="0"/>
            <a:ext cx="9347200" cy="7010400"/>
          </a:xfrm>
          <a:prstGeom prst="rect">
            <a:avLst/>
          </a:prstGeom>
          <a:noFill/>
        </p:spPr>
      </p:pic>
      <p:pic>
        <p:nvPicPr>
          <p:cNvPr id="12" name="Picture 4" descr="P104014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-1" y="0"/>
            <a:ext cx="9144001" cy="7143776"/>
          </a:xfrm>
          <a:prstGeom prst="rect">
            <a:avLst/>
          </a:prstGeom>
          <a:noFill/>
        </p:spPr>
      </p:pic>
      <p:pic>
        <p:nvPicPr>
          <p:cNvPr id="13" name="Picture 4" descr="музей им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-1" y="0"/>
            <a:ext cx="9525035" cy="7143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8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1153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Вписать в клеточки название города в котором мы живем.</a:t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9" y="2714620"/>
          <a:ext cx="8301033" cy="26432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8541"/>
                <a:gridCol w="638541"/>
                <a:gridCol w="638541"/>
                <a:gridCol w="638541"/>
                <a:gridCol w="638541"/>
                <a:gridCol w="638541"/>
                <a:gridCol w="638541"/>
                <a:gridCol w="638541"/>
                <a:gridCol w="638541"/>
                <a:gridCol w="638541"/>
                <a:gridCol w="638541"/>
                <a:gridCol w="638541"/>
                <a:gridCol w="638541"/>
              </a:tblGrid>
              <a:tr h="2643206">
                <a:tc>
                  <a:txBody>
                    <a:bodyPr/>
                    <a:lstStyle/>
                    <a:p>
                      <a:endParaRPr lang="ru-RU" sz="4400" dirty="0" smtClean="0"/>
                    </a:p>
                    <a:p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286248" y="3714752"/>
            <a:ext cx="6479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3643314"/>
            <a:ext cx="5757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Г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3643314"/>
            <a:ext cx="7585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14480" y="3571876"/>
            <a:ext cx="6286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85984" y="3643314"/>
            <a:ext cx="7585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928926" y="3643314"/>
            <a:ext cx="7585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714744" y="3714752"/>
            <a:ext cx="4267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-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857752" y="3714752"/>
            <a:ext cx="6976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Л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00694" y="3714752"/>
            <a:ext cx="6142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Т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143636" y="3786190"/>
            <a:ext cx="6479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715140" y="3714752"/>
            <a:ext cx="7617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Й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358082" y="3714752"/>
            <a:ext cx="6415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072462" y="3643314"/>
            <a:ext cx="6912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04088"/>
            <a:ext cx="9144000" cy="5010928"/>
          </a:xfrm>
        </p:spPr>
        <p:txBody>
          <a:bodyPr>
            <a:normAutofit/>
          </a:bodyPr>
          <a:lstStyle/>
          <a:p>
            <a:r>
              <a:rPr lang="ru-RU" dirty="0" smtClean="0"/>
              <a:t>  </a:t>
            </a:r>
            <a:r>
              <a:rPr lang="ru-RU" sz="7300" b="1" dirty="0" smtClean="0"/>
              <a:t>Ребята , а зачем нам нужно знать правильный адрес школы и своего дома?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57166"/>
            <a:ext cx="9144000" cy="596743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/>
              <a:t>Словарная работа: Адресат.</a:t>
            </a:r>
          </a:p>
          <a:p>
            <a:pPr>
              <a:buNone/>
            </a:pPr>
            <a:r>
              <a:rPr lang="ru-RU" sz="4000" b="1" dirty="0" smtClean="0"/>
              <a:t>  Расскажите, кого называют адресатом. Кто может быть адресатом? (Человек, которому посылают письмо. Мама, бабушка, друг, сестра, брат, учитель, ветеран и. д.)</a:t>
            </a:r>
            <a:endParaRPr lang="ru-RU" sz="4000" b="1" dirty="0"/>
          </a:p>
        </p:txBody>
      </p:sp>
      <p:pic>
        <p:nvPicPr>
          <p:cNvPr id="1026" name="Picture 2" descr="C:\Documents and Settings\Admin.MICROSOF-D3A5C2\Рабочий стол\11971542601675001438kuba_Envelope_2.svg.hi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00700" y="4529145"/>
            <a:ext cx="2243300" cy="2328855"/>
          </a:xfrm>
          <a:prstGeom prst="rect">
            <a:avLst/>
          </a:prstGeom>
          <a:noFill/>
        </p:spPr>
      </p:pic>
      <p:pic>
        <p:nvPicPr>
          <p:cNvPr id="1027" name="Picture 3" descr="C:\Documents and Settings\Admin.MICROSOF-D3A5C2\Рабочий стол\6935593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4268797"/>
            <a:ext cx="3236504" cy="25892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Documents and Settings\Admin.MICROSOF-D3A5C2\Рабочий стол\7d3145420d74364489e47f36c814ca87_6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7" name="Picture 3" descr="C:\Documents and Settings\Admin.MICROSOF-D3A5C2\Рабочий стол\googlemapenvelop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0"/>
            <a:ext cx="3000364" cy="2253000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Солнцестояние">
      <a:dk1>
        <a:sysClr val="windowText" lastClr="000000"/>
      </a:dk1>
      <a:lt1>
        <a:sysClr val="window" lastClr="F4F4F4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79</TotalTime>
  <Words>288</Words>
  <PresentationFormat>Экран (4:3)</PresentationFormat>
  <Paragraphs>77</Paragraphs>
  <Slides>24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Поток</vt:lpstr>
      <vt:lpstr>Домашний адрес.  Адрес школы. 5 класс.</vt:lpstr>
      <vt:lpstr>Слайд 2</vt:lpstr>
      <vt:lpstr>Назвать полное название нашей школы( несколько учеников) </vt:lpstr>
      <vt:lpstr>Назвать- что       изображено на        следующих              слайдах.</vt:lpstr>
      <vt:lpstr>Слайд 5</vt:lpstr>
      <vt:lpstr>Вписать в клеточки название города в котором мы живем. </vt:lpstr>
      <vt:lpstr>  Ребята , а зачем нам нужно знать правильный адрес школы и своего дома?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        Адрес  школы</vt:lpstr>
      <vt:lpstr> </vt:lpstr>
      <vt:lpstr> </vt:lpstr>
      <vt:lpstr> 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Домашний адрес.  Адрес школы. 5 класс.</dc:title>
  <cp:lastModifiedBy>Admin</cp:lastModifiedBy>
  <cp:revision>10</cp:revision>
  <dcterms:modified xsi:type="dcterms:W3CDTF">2011-09-18T04:51:49Z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7559050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