
<file path=[Content_Types].xml><?xml version="1.0" encoding="utf-8"?>
<Types xmlns="http://schemas.openxmlformats.org/package/2006/content-types">
  <Default ContentType="image/jpeg" Extension="jpeg"/>
  <Default ContentType="application/vnd.openxmlformats-package.relationships+xml" Extension="rels"/>
  <Default ContentType="application/xml" Extension="xml"/>
  <Default ContentType="application/vnd.openxmlformats-officedocument.spreadsheetml.sheet" Extension="xlsx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drawingml.chart+xml" PartName="/ppt/charts/chart1.xml"/>
  <Override ContentType="application/vnd.openxmlformats-officedocument.drawingml.chart+xml" PartName="/ppt/charts/chart2.xml"/>
  <Override ContentType="application/vnd.openxmlformats-officedocument.drawingml.chart+xml" PartName="/ppt/charts/chart3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04" r:id="rId1"/>
  </p:sldMasterIdLst>
  <p:notesMasterIdLst>
    <p:notesMasterId r:id="rId18"/>
  </p:notes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8" r:id="rId12"/>
    <p:sldId id="266" r:id="rId13"/>
    <p:sldId id="274" r:id="rId14"/>
    <p:sldId id="276" r:id="rId15"/>
    <p:sldId id="277" r:id="rId16"/>
    <p:sldId id="26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7240" autoAdjust="0"/>
  </p:normalViewPr>
  <p:slideViewPr>
    <p:cSldViewPr>
      <p:cViewPr varScale="1">
        <p:scale>
          <a:sx n="56" d="100"/>
          <a:sy n="56" d="100"/>
        </p:scale>
        <p:origin x="-90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cat>
            <c:strRef>
              <c:f>Лист1!$A$2:$A$7</c:f>
              <c:strCache>
                <c:ptCount val="6"/>
                <c:pt idx="0">
                  <c:v>Кв. 1</c:v>
                </c:pt>
                <c:pt idx="1">
                  <c:v>Кв. 2</c:v>
                </c:pt>
                <c:pt idx="2">
                  <c:v>Кв. 3</c:v>
                </c:pt>
                <c:pt idx="3">
                  <c:v>Кв. 4</c:v>
                </c:pt>
                <c:pt idx="4">
                  <c:v>кв.5</c:v>
                </c:pt>
                <c:pt idx="5">
                  <c:v>Кв.6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230</c:v>
                </c:pt>
                <c:pt idx="1">
                  <c:v>73</c:v>
                </c:pt>
                <c:pt idx="2">
                  <c:v>18</c:v>
                </c:pt>
                <c:pt idx="3">
                  <c:v>12</c:v>
                </c:pt>
                <c:pt idx="4">
                  <c:v>11</c:v>
                </c:pt>
                <c:pt idx="5">
                  <c:v>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cat>
            <c:strRef>
              <c:f>Лист1!$A$2:$A$5</c:f>
              <c:strCache>
                <c:ptCount val="4"/>
                <c:pt idx="0">
                  <c:v>Кв. 1</c:v>
                </c:pt>
                <c:pt idx="1">
                  <c:v>Кв. 2</c:v>
                </c:pt>
                <c:pt idx="2">
                  <c:v>Кв. 3</c:v>
                </c:pt>
                <c:pt idx="3">
                  <c:v>Кв. 4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33</c:v>
                </c:pt>
                <c:pt idx="1">
                  <c:v>114</c:v>
                </c:pt>
                <c:pt idx="2">
                  <c:v>83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egendEntry>
        <c:idx val="3"/>
        <c:delete val="1"/>
      </c:legendEntry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cat>
            <c:strRef>
              <c:f>Лист1!$A$2:$A$5</c:f>
              <c:strCache>
                <c:ptCount val="4"/>
                <c:pt idx="0">
                  <c:v>Кв. 1</c:v>
                </c:pt>
                <c:pt idx="1">
                  <c:v>Кв. 2</c:v>
                </c:pt>
                <c:pt idx="2">
                  <c:v>Кв. 3</c:v>
                </c:pt>
                <c:pt idx="3">
                  <c:v>Кв. 4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35</c:v>
                </c:pt>
                <c:pt idx="1">
                  <c:v>230</c:v>
                </c:pt>
                <c:pt idx="2">
                  <c:v>73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egendEntry>
        <c:idx val="3"/>
        <c:delete val="1"/>
      </c:legendEntry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19D98F-BA4D-4079-B620-9F0A0AFB85EC}" type="datetimeFigureOut">
              <a:rPr lang="ru-RU" smtClean="0"/>
              <a:pPr/>
              <a:t>08.12.2014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B52B2F-440B-4A6A-AC6B-047EB4C5C1A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09839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B52B2F-440B-4A6A-AC6B-047EB4C5C1A1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B52B2F-440B-4A6A-AC6B-047EB4C5C1A1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C5934-3936-4785-9A1E-300163198B2C}" type="datetimeFigureOut">
              <a:rPr lang="ru-RU" smtClean="0"/>
              <a:pPr/>
              <a:t>08.12.2014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B091-1678-4901-ADA5-9E555DD369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C5934-3936-4785-9A1E-300163198B2C}" type="datetimeFigureOut">
              <a:rPr lang="ru-RU" smtClean="0"/>
              <a:pPr/>
              <a:t>08.12.2014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B091-1678-4901-ADA5-9E555DD369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C5934-3936-4785-9A1E-300163198B2C}" type="datetimeFigureOut">
              <a:rPr lang="ru-RU" smtClean="0"/>
              <a:pPr/>
              <a:t>08.12.2014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B091-1678-4901-ADA5-9E555DD369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C5934-3936-4785-9A1E-300163198B2C}" type="datetimeFigureOut">
              <a:rPr lang="ru-RU" smtClean="0"/>
              <a:pPr/>
              <a:t>08.12.2014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B091-1678-4901-ADA5-9E555DD369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C5934-3936-4785-9A1E-300163198B2C}" type="datetimeFigureOut">
              <a:rPr lang="ru-RU" smtClean="0"/>
              <a:pPr/>
              <a:t>08.12.2014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B091-1678-4901-ADA5-9E555DD369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C5934-3936-4785-9A1E-300163198B2C}" type="datetimeFigureOut">
              <a:rPr lang="ru-RU" smtClean="0"/>
              <a:pPr/>
              <a:t>08.12.2014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B091-1678-4901-ADA5-9E555DD369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C5934-3936-4785-9A1E-300163198B2C}" type="datetimeFigureOut">
              <a:rPr lang="ru-RU" smtClean="0"/>
              <a:pPr/>
              <a:t>08.12.2014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B091-1678-4901-ADA5-9E555DD369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C5934-3936-4785-9A1E-300163198B2C}" type="datetimeFigureOut">
              <a:rPr lang="ru-RU" smtClean="0"/>
              <a:pPr/>
              <a:t>08.12.2014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8D4B091-1678-4901-ADA5-9E555DD369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C5934-3936-4785-9A1E-300163198B2C}" type="datetimeFigureOut">
              <a:rPr lang="ru-RU" smtClean="0"/>
              <a:pPr/>
              <a:t>08.12.2014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B091-1678-4901-ADA5-9E555DD369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C5934-3936-4785-9A1E-300163198B2C}" type="datetimeFigureOut">
              <a:rPr lang="ru-RU" smtClean="0"/>
              <a:pPr/>
              <a:t>08.12.2014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88D4B091-1678-4901-ADA5-9E555DD369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12DC5934-3936-4785-9A1E-300163198B2C}" type="datetimeFigureOut">
              <a:rPr lang="ru-RU" smtClean="0"/>
              <a:pPr/>
              <a:t>08.12.2014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B091-1678-4901-ADA5-9E555DD369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12DC5934-3936-4785-9A1E-300163198B2C}" type="datetimeFigureOut">
              <a:rPr lang="ru-RU" smtClean="0"/>
              <a:pPr/>
              <a:t>08.12.2014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88D4B091-1678-4901-ADA5-9E555DD3693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105" r:id="rId1"/>
    <p:sldLayoutId id="2147484106" r:id="rId2"/>
    <p:sldLayoutId id="2147484107" r:id="rId3"/>
    <p:sldLayoutId id="2147484108" r:id="rId4"/>
    <p:sldLayoutId id="2147484109" r:id="rId5"/>
    <p:sldLayoutId id="2147484110" r:id="rId6"/>
    <p:sldLayoutId id="2147484111" r:id="rId7"/>
    <p:sldLayoutId id="2147484112" r:id="rId8"/>
    <p:sldLayoutId id="2147484113" r:id="rId9"/>
    <p:sldLayoutId id="2147484114" r:id="rId10"/>
    <p:sldLayoutId id="2147484115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8"/>
            <a:ext cx="7772400" cy="2643206"/>
          </a:xfrm>
        </p:spPr>
        <p:txBody>
          <a:bodyPr>
            <a:noAutofit/>
          </a:bodyPr>
          <a:lstStyle/>
          <a:p>
            <a:pPr algn="ctr"/>
            <a:r>
              <a:rPr lang="ru-RU" sz="2000" dirty="0">
                <a:solidFill>
                  <a:schemeClr val="tx1">
                    <a:lumMod val="95000"/>
                  </a:schemeClr>
                </a:solidFill>
              </a:rPr>
              <a:t>Отдел образования администрации муниципального района</a:t>
            </a:r>
            <a:br>
              <a:rPr lang="ru-RU" sz="2000" dirty="0">
                <a:solidFill>
                  <a:schemeClr val="tx1">
                    <a:lumMod val="95000"/>
                  </a:schemeClr>
                </a:solidFill>
              </a:rPr>
            </a:br>
            <a:r>
              <a:rPr lang="ru-RU" sz="2000" dirty="0" err="1">
                <a:solidFill>
                  <a:schemeClr val="tx1">
                    <a:lumMod val="95000"/>
                  </a:schemeClr>
                </a:solidFill>
              </a:rPr>
              <a:t>Зианчуринский</a:t>
            </a:r>
            <a:r>
              <a:rPr lang="ru-RU" sz="2000" dirty="0">
                <a:solidFill>
                  <a:schemeClr val="tx1">
                    <a:lumMod val="95000"/>
                  </a:schemeClr>
                </a:solidFill>
              </a:rPr>
              <a:t> </a:t>
            </a:r>
            <a:r>
              <a:rPr lang="ru-RU" sz="2000" dirty="0" smtClean="0">
                <a:solidFill>
                  <a:schemeClr val="tx1">
                    <a:lumMod val="95000"/>
                  </a:schemeClr>
                </a:solidFill>
              </a:rPr>
              <a:t>  район   Республики  Башкортостан</a:t>
            </a:r>
            <a:br>
              <a:rPr lang="ru-RU" sz="2000" dirty="0" smtClean="0">
                <a:solidFill>
                  <a:schemeClr val="tx1">
                    <a:lumMod val="95000"/>
                  </a:schemeClr>
                </a:solidFill>
              </a:rPr>
            </a:br>
            <a:r>
              <a:rPr lang="ru-RU" sz="2000" dirty="0" smtClean="0">
                <a:solidFill>
                  <a:schemeClr val="tx1">
                    <a:lumMod val="95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tx1">
                    <a:lumMod val="95000"/>
                  </a:schemeClr>
                </a:solidFill>
              </a:rPr>
            </a:br>
            <a:r>
              <a:rPr lang="ru-RU" sz="2000" dirty="0" smtClean="0">
                <a:solidFill>
                  <a:schemeClr val="tx1">
                    <a:lumMod val="95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tx1">
                    <a:lumMod val="95000"/>
                  </a:schemeClr>
                </a:solidFill>
              </a:rPr>
            </a:br>
            <a:r>
              <a:rPr lang="ru-RU" sz="2000" b="1" i="1" cap="all" dirty="0" smtClean="0">
                <a:solidFill>
                  <a:schemeClr val="tx1">
                    <a:lumMod val="95000"/>
                  </a:schemeClr>
                </a:solidFill>
              </a:rPr>
              <a:t>ИССЛЕДОВАТЕЛЬСКАЯ </a:t>
            </a:r>
            <a:r>
              <a:rPr lang="ru-RU" sz="2000" b="1" i="1" cap="all" dirty="0">
                <a:solidFill>
                  <a:schemeClr val="tx1">
                    <a:lumMod val="95000"/>
                  </a:schemeClr>
                </a:solidFill>
              </a:rPr>
              <a:t>РАБОТА НА ТЕМУ:</a:t>
            </a:r>
            <a:r>
              <a:rPr lang="ru-RU" sz="2000" b="1" cap="all" dirty="0">
                <a:solidFill>
                  <a:schemeClr val="bg1">
                    <a:lumMod val="95000"/>
                    <a:lumOff val="5000"/>
                  </a:schemeClr>
                </a:solidFill>
              </a:rPr>
              <a:t/>
            </a:r>
            <a:br>
              <a:rPr lang="ru-RU" sz="2000" b="1" cap="all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 </a:t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071678"/>
            <a:ext cx="7415242" cy="4071966"/>
          </a:xfrm>
        </p:spPr>
        <p:txBody>
          <a:bodyPr>
            <a:normAutofit fontScale="85000" lnSpcReduction="10000"/>
          </a:bodyPr>
          <a:lstStyle/>
          <a:p>
            <a:endParaRPr lang="ru-RU" sz="2000" b="1" i="1" cap="all" dirty="0" smtClean="0"/>
          </a:p>
          <a:p>
            <a:endParaRPr lang="ru-RU" sz="2000" b="1" i="1" cap="all" dirty="0"/>
          </a:p>
          <a:p>
            <a:endParaRPr lang="ru-RU" sz="2000" b="1" i="1" cap="all" dirty="0"/>
          </a:p>
          <a:p>
            <a:pPr algn="ctr"/>
            <a:r>
              <a:rPr lang="ru-RU" sz="4000" b="1" cap="all" dirty="0" smtClean="0"/>
              <a:t>Демографическая ситуация </a:t>
            </a:r>
          </a:p>
          <a:p>
            <a:pPr algn="ctr"/>
            <a:r>
              <a:rPr lang="ru-RU" sz="4000" b="1" cap="all" dirty="0" smtClean="0"/>
              <a:t>в    деревне     </a:t>
            </a:r>
            <a:r>
              <a:rPr lang="ru-RU" sz="4000" b="1" cap="all" dirty="0" err="1" smtClean="0"/>
              <a:t>Умбетове</a:t>
            </a:r>
            <a:endParaRPr lang="ru-RU" sz="4300" b="1" cap="all" dirty="0"/>
          </a:p>
          <a:p>
            <a:pPr algn="r"/>
            <a:endParaRPr lang="ru-RU" sz="1800" b="1" cap="all" dirty="0"/>
          </a:p>
          <a:p>
            <a:pPr algn="r"/>
            <a:endParaRPr lang="ru-RU" sz="1800" b="1" cap="all" dirty="0" smtClean="0"/>
          </a:p>
          <a:p>
            <a:pPr algn="r"/>
            <a:endParaRPr lang="ru-RU" sz="1800" b="1" cap="all" dirty="0"/>
          </a:p>
          <a:p>
            <a:pPr algn="r"/>
            <a:endParaRPr lang="ru-RU" sz="1800" b="1" cap="all" dirty="0" smtClean="0"/>
          </a:p>
          <a:p>
            <a:endParaRPr lang="ru-RU" sz="2000" b="1" cap="all" dirty="0"/>
          </a:p>
          <a:p>
            <a:pPr algn="r"/>
            <a:r>
              <a:rPr lang="ru-RU" sz="2100" b="1" dirty="0" smtClean="0"/>
              <a:t>Учитель  географии </a:t>
            </a:r>
            <a:r>
              <a:rPr lang="en-US" sz="2100" b="1" dirty="0" smtClean="0"/>
              <a:t>  </a:t>
            </a:r>
            <a:r>
              <a:rPr lang="ru-RU" sz="2100" b="1" dirty="0" smtClean="0"/>
              <a:t>: </a:t>
            </a:r>
          </a:p>
          <a:p>
            <a:pPr algn="r"/>
            <a:r>
              <a:rPr lang="ru-RU" sz="2100" b="1" dirty="0" err="1" smtClean="0"/>
              <a:t>Тляумуратова</a:t>
            </a:r>
            <a:r>
              <a:rPr lang="ru-RU" sz="2100" b="1" dirty="0" smtClean="0"/>
              <a:t> Лилия </a:t>
            </a:r>
            <a:r>
              <a:rPr lang="ru-RU" sz="2100" b="1" dirty="0" err="1" smtClean="0"/>
              <a:t>Ю</a:t>
            </a:r>
            <a:r>
              <a:rPr lang="ru-RU" sz="2100" b="1" dirty="0" err="1" smtClean="0"/>
              <a:t>лдыбаевна</a:t>
            </a:r>
            <a:endParaRPr lang="ru-RU" sz="2100" dirty="0"/>
          </a:p>
          <a:p>
            <a:endParaRPr lang="ru-RU" sz="20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58204" cy="1797040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Естественный прирост  населения – это  разница  между  рождаемостью  и смертностью. Начиная с 2012 года наблюдается положительный естественный прирост населения. Такое распределение  рождаемости и смертности характерно для расширенного типа воспроизводства населения. </a:t>
            </a:r>
            <a:endParaRPr lang="ru-RU" sz="2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2571744"/>
          <a:ext cx="8115328" cy="38576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66900"/>
                <a:gridCol w="1866900"/>
                <a:gridCol w="1866900"/>
                <a:gridCol w="2514628"/>
              </a:tblGrid>
              <a:tr h="96441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Годы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Рождаемость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Смертность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Естественный прирост</a:t>
                      </a:r>
                      <a:endParaRPr lang="ru-RU" dirty="0"/>
                    </a:p>
                  </a:txBody>
                  <a:tcPr/>
                </a:tc>
              </a:tr>
              <a:tr h="96441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2010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-11</a:t>
                      </a:r>
                      <a:endParaRPr lang="ru-RU" dirty="0"/>
                    </a:p>
                  </a:txBody>
                  <a:tcPr/>
                </a:tc>
              </a:tr>
              <a:tr h="96441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2011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-1</a:t>
                      </a:r>
                      <a:endParaRPr lang="ru-RU" dirty="0"/>
                    </a:p>
                  </a:txBody>
                  <a:tcPr/>
                </a:tc>
              </a:tr>
              <a:tr h="96441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2012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+1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01080" cy="114300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/>
              <a:t>Возрастная структура населения</a:t>
            </a:r>
            <a:r>
              <a:rPr lang="ru-RU" sz="2800" dirty="0" smtClean="0"/>
              <a:t>.</a:t>
            </a:r>
            <a:br>
              <a:rPr lang="ru-RU" sz="2800" dirty="0" smtClean="0"/>
            </a:br>
            <a:endParaRPr lang="ru-RU" sz="2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143000"/>
          <a:ext cx="8329614" cy="55757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76538"/>
                <a:gridCol w="2776538"/>
                <a:gridCol w="2776538"/>
              </a:tblGrid>
              <a:tr h="49357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Возраст, (лет)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Годы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Численность населения</a:t>
                      </a:r>
                      <a:endParaRPr lang="ru-RU" dirty="0"/>
                    </a:p>
                  </a:txBody>
                  <a:tcPr/>
                </a:tc>
              </a:tr>
              <a:tr h="49357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87-90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1923-1925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</a:tr>
              <a:tr h="49357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78-86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1926-1934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13</a:t>
                      </a:r>
                      <a:endParaRPr lang="ru-RU" dirty="0"/>
                    </a:p>
                  </a:txBody>
                  <a:tcPr/>
                </a:tc>
              </a:tr>
              <a:tr h="49357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68-77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1935-1944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</a:t>
                      </a:r>
                      <a:endParaRPr lang="ru-RU" dirty="0"/>
                    </a:p>
                  </a:txBody>
                  <a:tcPr/>
                </a:tc>
              </a:tr>
              <a:tr h="49357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58-67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1945-1954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30</a:t>
                      </a:r>
                      <a:endParaRPr lang="ru-RU" dirty="0"/>
                    </a:p>
                  </a:txBody>
                  <a:tcPr/>
                </a:tc>
              </a:tr>
              <a:tr h="49357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48-57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1955-1964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103</a:t>
                      </a:r>
                      <a:endParaRPr lang="ru-RU" dirty="0"/>
                    </a:p>
                  </a:txBody>
                  <a:tcPr/>
                </a:tc>
              </a:tr>
              <a:tr h="49357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38-47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1965-1974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47</a:t>
                      </a:r>
                      <a:endParaRPr lang="ru-RU" dirty="0"/>
                    </a:p>
                  </a:txBody>
                  <a:tcPr/>
                </a:tc>
              </a:tr>
              <a:tr h="49357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28-37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1975-1984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26</a:t>
                      </a:r>
                      <a:endParaRPr lang="ru-RU" dirty="0"/>
                    </a:p>
                  </a:txBody>
                  <a:tcPr/>
                </a:tc>
              </a:tr>
              <a:tr h="49357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18-27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1985-1994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82</a:t>
                      </a:r>
                      <a:endParaRPr lang="ru-RU" dirty="0"/>
                    </a:p>
                  </a:txBody>
                  <a:tcPr/>
                </a:tc>
              </a:tr>
              <a:tr h="49357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8-17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1995-2004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35</a:t>
                      </a:r>
                      <a:endParaRPr lang="ru-RU" dirty="0"/>
                    </a:p>
                  </a:txBody>
                  <a:tcPr/>
                </a:tc>
              </a:tr>
              <a:tr h="49357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0-7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2005-2012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19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572560" cy="2285992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ПО ВОЗРАСТНОЙ СТРУКТУРЕ:</a:t>
            </a:r>
            <a:br>
              <a:rPr lang="ru-RU" sz="2000" dirty="0" smtClean="0"/>
            </a:br>
            <a:r>
              <a:rPr lang="ru-RU" sz="2000" dirty="0" smtClean="0"/>
              <a:t>-лица моложе трудоспособного возраста  составляет  35 человек; </a:t>
            </a:r>
            <a:br>
              <a:rPr lang="ru-RU" sz="2000" dirty="0" smtClean="0"/>
            </a:br>
            <a:r>
              <a:rPr lang="ru-RU" sz="2000" dirty="0" smtClean="0"/>
              <a:t>- лица в трудоспособном возрасте- 230 человек,  </a:t>
            </a:r>
            <a:br>
              <a:rPr lang="ru-RU" sz="2000" dirty="0" smtClean="0"/>
            </a:br>
            <a:r>
              <a:rPr lang="ru-RU" sz="2000" dirty="0" smtClean="0"/>
              <a:t>-лица старше трудоспособного возраста – 73 человека,</a:t>
            </a:r>
            <a:br>
              <a:rPr lang="ru-RU" sz="2000" dirty="0" smtClean="0"/>
            </a:br>
            <a:r>
              <a:rPr lang="ru-RU" sz="2000" b="1" dirty="0" smtClean="0"/>
              <a:t>Вывод</a:t>
            </a:r>
            <a:r>
              <a:rPr lang="ru-RU" sz="2000" b="1" i="1" dirty="0" smtClean="0"/>
              <a:t>: население деревни стареет.</a:t>
            </a:r>
            <a:endParaRPr lang="ru-RU" sz="2000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2357430"/>
          <a:ext cx="8329642" cy="45005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Соотношение семей    по количеству детей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 В деревне проживают люди имеющие по одному , двум, трем и более детей ( в расчет взяты семьи, дети которых учатся в школе, до 18 лет). </a:t>
            </a:r>
          </a:p>
          <a:p>
            <a:r>
              <a:rPr lang="ru-RU" dirty="0" smtClean="0"/>
              <a:t>Семьи,  имеющие одного ребенка – 15.</a:t>
            </a:r>
          </a:p>
          <a:p>
            <a:r>
              <a:rPr lang="ru-RU" dirty="0" smtClean="0"/>
              <a:t>Семьи,  имеющие двух детей- 12.</a:t>
            </a:r>
          </a:p>
          <a:p>
            <a:r>
              <a:rPr lang="ru-RU" dirty="0" smtClean="0"/>
              <a:t>Семьи, имеющие трех детей- 1.</a:t>
            </a:r>
          </a:p>
          <a:p>
            <a:r>
              <a:rPr lang="ru-RU" dirty="0" smtClean="0"/>
              <a:t>Семьи, имеющие 4 и более детей- 1.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320"/>
            <a:ext cx="8686800" cy="658368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171" name="Picture 3" descr="C:\Users\1\Desktop\Новая папка (13)\DSC_00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 descr="C:\Users\1\Desktop\щзщззщ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оророр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8000" y="381000"/>
            <a:ext cx="8128000" cy="6096000"/>
          </a:xfrm>
          <a:prstGeom prst="rect">
            <a:avLst/>
          </a:prstGeom>
          <a:noFill/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2357430"/>
            <a:ext cx="8186766" cy="2214578"/>
          </a:xfrm>
        </p:spPr>
        <p:txBody>
          <a:bodyPr/>
          <a:lstStyle/>
          <a:p>
            <a:pPr algn="ctr"/>
            <a:r>
              <a:rPr lang="ru-RU" b="1" i="1" dirty="0" smtClean="0"/>
              <a:t>СПАСИБО ЗА ВНИМАНИЕ .</a:t>
            </a:r>
            <a:endParaRPr lang="ru-RU" b="1" i="1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14282" y="357166"/>
            <a:ext cx="8929718" cy="1428760"/>
          </a:xfrm>
        </p:spPr>
        <p:txBody>
          <a:bodyPr>
            <a:normAutofit/>
          </a:bodyPr>
          <a:lstStyle/>
          <a:p>
            <a:pPr algn="ctr"/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  <p:pic>
        <p:nvPicPr>
          <p:cNvPr id="1029" name="Picture 5" descr="C:\Users\1\Desktop\getImage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500042"/>
            <a:ext cx="9144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2"/>
                </a:solidFill>
              </a:rPr>
              <a:t>Объект  исследования: </a:t>
            </a:r>
            <a:r>
              <a:rPr lang="ru-RU" sz="2000" dirty="0" smtClean="0">
                <a:solidFill>
                  <a:schemeClr val="accent2"/>
                </a:solidFill>
              </a:rPr>
              <a:t>деревня  </a:t>
            </a:r>
            <a:r>
              <a:rPr lang="ru-RU" sz="2000" dirty="0" err="1" smtClean="0">
                <a:solidFill>
                  <a:schemeClr val="accent2"/>
                </a:solidFill>
              </a:rPr>
              <a:t>Умбетово</a:t>
            </a:r>
            <a:r>
              <a:rPr lang="ru-RU" sz="2000" dirty="0" smtClean="0">
                <a:solidFill>
                  <a:schemeClr val="accent2"/>
                </a:solidFill>
              </a:rPr>
              <a:t>  </a:t>
            </a:r>
            <a:br>
              <a:rPr lang="ru-RU" sz="2000" dirty="0" smtClean="0">
                <a:solidFill>
                  <a:schemeClr val="accent2"/>
                </a:solidFill>
              </a:rPr>
            </a:br>
            <a:r>
              <a:rPr lang="ru-RU" sz="2000" dirty="0" err="1" smtClean="0">
                <a:solidFill>
                  <a:schemeClr val="accent2"/>
                </a:solidFill>
              </a:rPr>
              <a:t>Муйнакского</a:t>
            </a:r>
            <a:r>
              <a:rPr lang="ru-RU" sz="2000" dirty="0" smtClean="0">
                <a:solidFill>
                  <a:schemeClr val="accent2"/>
                </a:solidFill>
              </a:rPr>
              <a:t>   сельского совета.</a:t>
            </a:r>
          </a:p>
          <a:p>
            <a:pPr algn="ctr"/>
            <a:r>
              <a:rPr lang="ru-RU" sz="2000" dirty="0" smtClean="0">
                <a:solidFill>
                  <a:schemeClr val="accent2"/>
                </a:solidFill>
              </a:rPr>
              <a:t/>
            </a:r>
            <a:br>
              <a:rPr lang="ru-RU" sz="2000" dirty="0" smtClean="0">
                <a:solidFill>
                  <a:schemeClr val="accent2"/>
                </a:solidFill>
              </a:rPr>
            </a:br>
            <a:r>
              <a:rPr lang="ru-RU" sz="2000" b="1" dirty="0" smtClean="0">
                <a:solidFill>
                  <a:schemeClr val="accent2"/>
                </a:solidFill>
              </a:rPr>
              <a:t>Предмет исследования</a:t>
            </a:r>
            <a:r>
              <a:rPr lang="ru-RU" sz="2000" dirty="0" smtClean="0">
                <a:solidFill>
                  <a:schemeClr val="accent2"/>
                </a:solidFill>
              </a:rPr>
              <a:t>: демографические процессы происходящие в данном населенном пункте.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439850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/>
              <a:t>Цель исследовательской  работы</a:t>
            </a:r>
            <a:r>
              <a:rPr lang="ru-RU" sz="2000" dirty="0" smtClean="0"/>
              <a:t> –рассмотреть демографическую ситуацию и  изучить демографические проблемы деревни </a:t>
            </a:r>
            <a:r>
              <a:rPr lang="ru-RU" sz="2000" dirty="0" err="1" smtClean="0"/>
              <a:t>Умбетово</a:t>
            </a:r>
            <a:r>
              <a:rPr lang="ru-RU" sz="2000" dirty="0" smtClean="0"/>
              <a:t>.</a:t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57364"/>
            <a:ext cx="7467600" cy="426879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900" b="1" dirty="0" smtClean="0"/>
              <a:t>  Задачи:</a:t>
            </a:r>
            <a:endParaRPr lang="ru-RU" sz="1900" dirty="0" smtClean="0"/>
          </a:p>
          <a:p>
            <a:pPr lvl="0">
              <a:buNone/>
            </a:pPr>
            <a:r>
              <a:rPr lang="ru-RU" sz="1900" dirty="0" smtClean="0"/>
              <a:t>1. Провести перепись населения деревни.</a:t>
            </a:r>
          </a:p>
          <a:p>
            <a:pPr lvl="0">
              <a:buNone/>
            </a:pPr>
            <a:r>
              <a:rPr lang="ru-RU" sz="1900" dirty="0" smtClean="0"/>
              <a:t>2. Проследить динамику численности населения за последние 3 года.</a:t>
            </a:r>
          </a:p>
          <a:p>
            <a:pPr lvl="0">
              <a:buNone/>
            </a:pPr>
            <a:r>
              <a:rPr lang="ru-RU" sz="1900" dirty="0" smtClean="0"/>
              <a:t>3. Рассмотреть возрастной, национальный состав и трудовые ресурсы сельского поселения.</a:t>
            </a:r>
          </a:p>
          <a:p>
            <a:pPr lvl="0">
              <a:buNone/>
            </a:pPr>
            <a:r>
              <a:rPr lang="ru-RU" sz="1900" dirty="0" smtClean="0"/>
              <a:t>4. Осуществить анализ статистических данных и</a:t>
            </a:r>
          </a:p>
          <a:p>
            <a:pPr lvl="0">
              <a:buNone/>
            </a:pPr>
            <a:r>
              <a:rPr lang="ru-RU" sz="1900" dirty="0" smtClean="0"/>
              <a:t>проанализировать демографические проблемы в деревне </a:t>
            </a:r>
            <a:r>
              <a:rPr lang="ru-RU" sz="1900" dirty="0" err="1" smtClean="0"/>
              <a:t>Умбетово</a:t>
            </a:r>
            <a:r>
              <a:rPr lang="ru-RU" sz="1900" dirty="0" smtClean="0"/>
              <a:t>.</a:t>
            </a:r>
          </a:p>
          <a:p>
            <a:pPr>
              <a:buNone/>
            </a:pPr>
            <a:endParaRPr lang="ru-RU" sz="1900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800" dirty="0" smtClean="0"/>
              <a:t> </a:t>
            </a:r>
            <a:r>
              <a:rPr lang="ru-RU" sz="2700" dirty="0" smtClean="0"/>
              <a:t>Глава 1. Из истории образования деревни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sz="27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900634"/>
          </a:xfrm>
        </p:spPr>
        <p:txBody>
          <a:bodyPr>
            <a:normAutofit fontScale="55000" lnSpcReduction="20000"/>
          </a:bodyPr>
          <a:lstStyle/>
          <a:p>
            <a:endParaRPr lang="ru-RU" dirty="0" smtClean="0"/>
          </a:p>
          <a:p>
            <a:r>
              <a:rPr lang="ru-RU" sz="3300" dirty="0" smtClean="0"/>
              <a:t>Жители моей деревни относятся к </a:t>
            </a:r>
            <a:r>
              <a:rPr lang="ru-RU" sz="3300" dirty="0" err="1" smtClean="0"/>
              <a:t>Усергенским</a:t>
            </a:r>
            <a:r>
              <a:rPr lang="ru-RU" sz="3300" dirty="0" smtClean="0"/>
              <a:t> башкирам. Много веков назад одна часть </a:t>
            </a:r>
            <a:r>
              <a:rPr lang="ru-RU" sz="3300" dirty="0" err="1" smtClean="0"/>
              <a:t>усергенских</a:t>
            </a:r>
            <a:r>
              <a:rPr lang="ru-RU" sz="3300" dirty="0" smtClean="0"/>
              <a:t> башкир жила на берегах Самары. </a:t>
            </a:r>
          </a:p>
          <a:p>
            <a:endParaRPr lang="ru-RU" sz="3300" dirty="0" smtClean="0"/>
          </a:p>
          <a:p>
            <a:r>
              <a:rPr lang="ru-RU" sz="3300" dirty="0" smtClean="0"/>
              <a:t>Им часто приходилось защищаться от воинов Казанского ханства. </a:t>
            </a:r>
          </a:p>
          <a:p>
            <a:r>
              <a:rPr lang="ru-RU" sz="3300" dirty="0" err="1" smtClean="0"/>
              <a:t>Сакмарские</a:t>
            </a:r>
            <a:r>
              <a:rPr lang="ru-RU" sz="3300" dirty="0" smtClean="0"/>
              <a:t> башкиры от врагов оборонялись дружно. Во главе рода стоял </a:t>
            </a:r>
            <a:r>
              <a:rPr lang="ru-RU" sz="3300" dirty="0" err="1" smtClean="0"/>
              <a:t>Умбет</a:t>
            </a:r>
            <a:r>
              <a:rPr lang="ru-RU" sz="3300" dirty="0" smtClean="0"/>
              <a:t> батыр. </a:t>
            </a:r>
          </a:p>
          <a:p>
            <a:endParaRPr lang="ru-RU" sz="3300" dirty="0" smtClean="0"/>
          </a:p>
          <a:p>
            <a:r>
              <a:rPr lang="ru-RU" sz="3300" dirty="0" smtClean="0"/>
              <a:t>По историческим документам  деревня образовалась   в 1555 году.</a:t>
            </a:r>
            <a:endParaRPr lang="ru-RU" dirty="0"/>
          </a:p>
        </p:txBody>
      </p:sp>
      <p:pic>
        <p:nvPicPr>
          <p:cNvPr id="3074" name="Picture 2" descr="C:\Users\1\Desktop\пр.jpe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714876" y="1643050"/>
            <a:ext cx="4000528" cy="4857784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1800" dirty="0"/>
          </a:p>
        </p:txBody>
      </p:sp>
      <p:pic>
        <p:nvPicPr>
          <p:cNvPr id="4098" name="Picture 2" descr="C:\Users\1\Desktop\ххх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214290"/>
            <a:ext cx="91440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rgbClr val="0070C0"/>
                </a:solidFill>
              </a:rPr>
              <a:t>В советские годы деревня была центральной усадьбой колхоза имени </a:t>
            </a:r>
            <a:r>
              <a:rPr lang="ru-RU" sz="2000" dirty="0" err="1" smtClean="0">
                <a:solidFill>
                  <a:srgbClr val="0070C0"/>
                </a:solidFill>
              </a:rPr>
              <a:t>Шагита</a:t>
            </a:r>
            <a:r>
              <a:rPr lang="ru-RU" sz="2000" dirty="0" smtClean="0">
                <a:solidFill>
                  <a:srgbClr val="0070C0"/>
                </a:solidFill>
              </a:rPr>
              <a:t>  </a:t>
            </a:r>
            <a:r>
              <a:rPr lang="ru-RU" sz="2000" dirty="0" err="1" smtClean="0">
                <a:solidFill>
                  <a:srgbClr val="0070C0"/>
                </a:solidFill>
              </a:rPr>
              <a:t>Худайбердина</a:t>
            </a:r>
            <a:r>
              <a:rPr lang="ru-RU" sz="2000" dirty="0" smtClean="0">
                <a:solidFill>
                  <a:srgbClr val="0070C0"/>
                </a:solidFill>
              </a:rPr>
              <a:t>. Активно велась строительство  жилья , колхоз и другие  учреждения пополнялись молодыми кадрами. Большая часть населения была занята в сельском хозяйстве: люди работали трактористами, шоферами, доярками, телятницами</a:t>
            </a:r>
            <a:endParaRPr lang="ru-RU" sz="20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2000" dirty="0"/>
          </a:p>
        </p:txBody>
      </p:sp>
      <p:pic>
        <p:nvPicPr>
          <p:cNvPr id="1026" name="Picture 2" descr="C:\Users\1\Desktop\кекеке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440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Сегодня  сельхозпредприятия не существует: ферма, мельница, зернохранилища разрушены,  мастерские и склады пустуют. Детский сад закрыт, в здание школы рассчитанном на  100   мест учатся  только 34 детей. Строительство жилья почти не ведется.  Всего в деревне 147 дворов,  из них   29  нежилые, и только  в 118 дворах проживают люди .</a:t>
            </a:r>
          </a:p>
          <a:p>
            <a:pPr algn="ctr"/>
            <a:endParaRPr lang="ru-RU" sz="2400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329642" cy="192880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На  октябрь 2012 года ,фактически  в деревне проживает  381  человек. Из них мужчин 200, женщин  181 . Вывод: на протяжение  2010 -2012 годы происходит   увеличение количество  нежилых дворов.  Молодые семьи не остаются в деревни. Причиной тому является отсутствие рабочих мест.</a:t>
            </a:r>
            <a:r>
              <a:rPr lang="ru-RU" sz="2000" i="1" dirty="0" smtClean="0"/>
              <a:t/>
            </a:r>
            <a:br>
              <a:rPr lang="ru-RU" sz="2000" i="1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2000218"/>
          <a:ext cx="8429686" cy="44291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7421"/>
                <a:gridCol w="1053711"/>
                <a:gridCol w="1032236"/>
                <a:gridCol w="1075185"/>
                <a:gridCol w="1053711"/>
                <a:gridCol w="1053711"/>
                <a:gridCol w="1053711"/>
              </a:tblGrid>
              <a:tr h="49666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годы</a:t>
                      </a:r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2010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2011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2012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57260">
                <a:tc>
                  <a:txBody>
                    <a:bodyPr/>
                    <a:lstStyle/>
                    <a:p>
                      <a:r>
                        <a:rPr lang="ru-RU" dirty="0" smtClean="0"/>
                        <a:t>Численность населения</a:t>
                      </a:r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380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383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381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24658">
                <a:tc>
                  <a:txBody>
                    <a:bodyPr/>
                    <a:lstStyle/>
                    <a:p>
                      <a:r>
                        <a:rPr lang="ru-RU" dirty="0" smtClean="0"/>
                        <a:t>Количество  жилых и нежилых дворов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125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24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124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25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118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29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496666">
                <a:tc>
                  <a:txBody>
                    <a:bodyPr/>
                    <a:lstStyle/>
                    <a:p>
                      <a:r>
                        <a:rPr lang="ru-RU" dirty="0" smtClean="0"/>
                        <a:t>Рождаемость</a:t>
                      </a:r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96666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Смертгость</a:t>
                      </a:r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12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57260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Естетственный</a:t>
                      </a:r>
                      <a:r>
                        <a:rPr lang="ru-RU" dirty="0" smtClean="0"/>
                        <a:t> прирост</a:t>
                      </a:r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-11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-1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+1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857364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В октябре 2012 года на территории деревни </a:t>
            </a:r>
            <a:r>
              <a:rPr lang="ru-RU" sz="2000" dirty="0" err="1" smtClean="0"/>
              <a:t>Умбетово</a:t>
            </a:r>
            <a:r>
              <a:rPr lang="ru-RU" sz="2000" dirty="0" smtClean="0"/>
              <a:t>  : трудоспособное население -</a:t>
            </a:r>
            <a:r>
              <a:rPr lang="ru-RU" sz="2000" b="1" dirty="0" smtClean="0"/>
              <a:t> 230</a:t>
            </a:r>
            <a:r>
              <a:rPr lang="ru-RU" sz="2000" dirty="0" smtClean="0"/>
              <a:t>  человек,  пенсионеры  </a:t>
            </a:r>
            <a:r>
              <a:rPr lang="ru-RU" sz="2000" b="1" dirty="0" smtClean="0"/>
              <a:t>-73 </a:t>
            </a:r>
            <a:r>
              <a:rPr lang="ru-RU" sz="2000" dirty="0" smtClean="0"/>
              <a:t>человек,  труженики тыла -</a:t>
            </a:r>
            <a:r>
              <a:rPr lang="ru-RU" sz="2000" b="1" dirty="0" smtClean="0"/>
              <a:t>18</a:t>
            </a:r>
            <a:r>
              <a:rPr lang="ru-RU" sz="2000" dirty="0" smtClean="0"/>
              <a:t> человек. Инвалидов -</a:t>
            </a:r>
            <a:r>
              <a:rPr lang="ru-RU" sz="2000" b="1" dirty="0" smtClean="0"/>
              <a:t>12 </a:t>
            </a:r>
            <a:r>
              <a:rPr lang="ru-RU" sz="2000" dirty="0" smtClean="0"/>
              <a:t>человек.  Детей дошкольного возраста -</a:t>
            </a:r>
            <a:r>
              <a:rPr lang="ru-RU" sz="2000" b="1" dirty="0" smtClean="0"/>
              <a:t>11,</a:t>
            </a:r>
            <a:r>
              <a:rPr lang="ru-RU" sz="2000" dirty="0" smtClean="0"/>
              <a:t>  школьники –</a:t>
            </a:r>
            <a:r>
              <a:rPr lang="ru-RU" sz="2000" b="1" dirty="0" smtClean="0"/>
              <a:t> 35</a:t>
            </a:r>
            <a:r>
              <a:rPr lang="ru-RU" sz="2000" dirty="0" smtClean="0"/>
              <a:t>, студенты</a:t>
            </a:r>
            <a:r>
              <a:rPr lang="ru-RU" sz="2000" b="1" dirty="0" smtClean="0"/>
              <a:t> -38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1600200"/>
          <a:ext cx="9144000" cy="5257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274638"/>
            <a:ext cx="8858280" cy="1725602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При работе со статистическом материалом , видно что большинство экономического активного населения работают далеко за пределами деревни. </a:t>
            </a:r>
            <a:br>
              <a:rPr lang="ru-RU" sz="2000" dirty="0" smtClean="0"/>
            </a:br>
            <a:r>
              <a:rPr lang="ru-RU" sz="2000" dirty="0" smtClean="0"/>
              <a:t>1-население работающие в деревне</a:t>
            </a:r>
            <a:br>
              <a:rPr lang="ru-RU" sz="2000" dirty="0" smtClean="0"/>
            </a:br>
            <a:r>
              <a:rPr lang="ru-RU" sz="2000" dirty="0" smtClean="0"/>
              <a:t>2-населения работающее за пределами деревни</a:t>
            </a:r>
            <a:br>
              <a:rPr lang="ru-RU" sz="2000" dirty="0" smtClean="0"/>
            </a:br>
            <a:r>
              <a:rPr lang="ru-RU" sz="2000" dirty="0" smtClean="0"/>
              <a:t>3-безработные</a:t>
            </a:r>
            <a:endParaRPr lang="ru-RU" sz="2000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28596" y="1928802"/>
          <a:ext cx="8286808" cy="49291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489</TotalTime>
  <Words>506</Words>
  <Application>Microsoft Office PowerPoint</Application>
  <PresentationFormat>Экран (4:3)</PresentationFormat>
  <Paragraphs>124</Paragraphs>
  <Slides>16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Техническая</vt:lpstr>
      <vt:lpstr>Отдел образования администрации муниципального района Зианчуринский   район   Республики  Башкортостан   ИССЛЕДОВАТЕЛЬСКАЯ РАБОТА НА ТЕМУ:    </vt:lpstr>
      <vt:lpstr>   </vt:lpstr>
      <vt:lpstr>Цель исследовательской  работы –рассмотреть демографическую ситуацию и  изучить демографические проблемы деревни Умбетово. </vt:lpstr>
      <vt:lpstr>     Глава 1. Из истории образования деревни      </vt:lpstr>
      <vt:lpstr>Презентация PowerPoint</vt:lpstr>
      <vt:lpstr>Презентация PowerPoint</vt:lpstr>
      <vt:lpstr> На  октябрь 2012 года ,фактически  в деревне проживает  381  человек. Из них мужчин 200, женщин  181 . Вывод: на протяжение  2010 -2012 годы происходит   увеличение количество  нежилых дворов.  Молодые семьи не остаются в деревни. Причиной тому является отсутствие рабочих мест.  </vt:lpstr>
      <vt:lpstr>В октябре 2012 года на территории деревни Умбетово  : трудоспособное население - 230  человек,  пенсионеры  -73 человек,  труженики тыла -18 человек. Инвалидов -12 человек.  Детей дошкольного возраста -11,  школьники – 35, студенты -38 </vt:lpstr>
      <vt:lpstr>При работе со статистическом материалом , видно что большинство экономического активного населения работают далеко за пределами деревни.  1-население работающие в деревне 2-населения работающее за пределами деревни 3-безработные</vt:lpstr>
      <vt:lpstr>Естественный прирост  населения – это  разница  между  рождаемостью  и смертностью. Начиная с 2012 года наблюдается положительный естественный прирост населения. Такое распределение  рождаемости и смертности характерно для расширенного типа воспроизводства населения. </vt:lpstr>
      <vt:lpstr>Возрастная структура населения. </vt:lpstr>
      <vt:lpstr>ПО ВОЗРАСТНОЙ СТРУКТУРЕ: -лица моложе трудоспособного возраста  составляет  35 человек;  - лица в трудоспособном возрасте- 230 человек,   -лица старше трудоспособного возраста – 73 человека, Вывод: население деревни стареет.</vt:lpstr>
      <vt:lpstr>Соотношение семей    по количеству детей</vt:lpstr>
      <vt:lpstr>Презентация PowerPoint</vt:lpstr>
      <vt:lpstr>Презентация PowerPoint</vt:lpstr>
      <vt:lpstr>СПАСИБО ЗА ВНИМАНИЕ .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Отдел образования администрации муниципального района Зианчуринский район Республики Башкортостан   ИССЛЕДОВАТЕЛЬСКАЯ РАБОТА НА ТЕМУ:</dc:title>
  <dc:creator>1</dc:creator>
  <cp:lastModifiedBy>Ven4ik</cp:lastModifiedBy>
  <cp:revision>52</cp:revision>
  <dcterms:created xsi:type="dcterms:W3CDTF">2013-01-09T15:30:06Z</dcterms:created>
  <dcterms:modified xsi:type="dcterms:W3CDTF">2014-12-08T16:13:46Z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549628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D5.0.3</vt:lpwstr>
  </property>
</Properties>
</file>