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8" r:id="rId4"/>
    <p:sldId id="269" r:id="rId5"/>
    <p:sldId id="259" r:id="rId6"/>
    <p:sldId id="264" r:id="rId7"/>
    <p:sldId id="257" r:id="rId8"/>
    <p:sldId id="265" r:id="rId9"/>
    <p:sldId id="260" r:id="rId10"/>
    <p:sldId id="261" r:id="rId11"/>
    <p:sldId id="267" r:id="rId12"/>
    <p:sldId id="268" r:id="rId13"/>
    <p:sldId id="262" r:id="rId14"/>
    <p:sldId id="266" r:id="rId15"/>
    <p:sldId id="263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840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10.12.2011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10.12.2011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10.12.2011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10.12.2011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10.12.2011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10.12.2011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10.12.2011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10.12.2011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10.12.2011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10.12.2011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30A2-AD78-4CC9-BE15-8116EDFD2ADA}" type="datetimeFigureOut">
              <a:rPr lang="ru-RU" smtClean="0"/>
              <a:pPr/>
              <a:t>10.12.2011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30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F30A2-AD78-4CC9-BE15-8116EDFD2ADA}" type="datetimeFigureOut">
              <a:rPr lang="ru-RU" smtClean="0"/>
              <a:pPr/>
              <a:t>10.12.2011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6E89F-26D8-4744-8C7B-CE0DA5248B9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285992"/>
            <a:ext cx="7772400" cy="1470025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Численность населения Земли. Расовый состав.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Народы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планеты</a:t>
            </a:r>
          </a:p>
        </p:txBody>
      </p:sp>
      <p:pic>
        <p:nvPicPr>
          <p:cNvPr id="5" name="Рисунок 4" descr="caf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0"/>
            <a:ext cx="30480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nt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0480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fra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72000"/>
            <a:ext cx="30480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swe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572000"/>
            <a:ext cx="30480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peo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1802" y="0"/>
            <a:ext cx="30480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peo1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71802" y="4572000"/>
            <a:ext cx="30480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Подзаголовок 2"/>
          <p:cNvSpPr>
            <a:spLocks noGrp="1"/>
          </p:cNvSpPr>
          <p:nvPr/>
        </p:nvSpPr>
        <p:spPr>
          <a:xfrm>
            <a:off x="2743200" y="3714752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200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642918"/>
            <a:ext cx="9161950" cy="5786478"/>
          </a:xfr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Равенство рас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1142984"/>
            <a:ext cx="5715008" cy="5429264"/>
          </a:xfrm>
        </p:spPr>
        <p:txBody>
          <a:bodyPr>
            <a:noAutofit/>
          </a:bodyPr>
          <a:lstStyle/>
          <a:p>
            <a:r>
              <a:rPr lang="ru-RU" sz="2000" dirty="0" smtClean="0"/>
              <a:t>Вклад Миклухо-Маклая в антропологию и этнографию был огромным.</a:t>
            </a:r>
          </a:p>
          <a:p>
            <a:r>
              <a:rPr lang="ru-RU" sz="2000" dirty="0" smtClean="0"/>
              <a:t> В своих путешествиях он собрал множество данных о народах Индонезии и Малайи, Филиппин, Австралии, Меланезии, Микронезии и западной Полинезии. </a:t>
            </a:r>
          </a:p>
          <a:p>
            <a:r>
              <a:rPr lang="ru-RU" sz="2000" dirty="0" smtClean="0"/>
              <a:t>Как антрополог Миклухо-Маклай проявил себя борцом против всех "теорий", постулирующих расовое неравенство, против концепций "низших" и "высших" рас.</a:t>
            </a:r>
          </a:p>
          <a:p>
            <a:r>
              <a:rPr lang="ru-RU" sz="2000" dirty="0" smtClean="0"/>
              <a:t> Он первым описал папуасов как определенный антропологический тип. </a:t>
            </a:r>
          </a:p>
          <a:p>
            <a:r>
              <a:rPr lang="ru-RU" sz="2000" dirty="0" smtClean="0"/>
              <a:t>Ученый показал, что папуасы такие же полноценные и полноправные представители человеческого рода, как англичане или немцы.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3457575" cy="4762500"/>
          </a:xfrm>
          <a:prstGeom prst="ellipse">
            <a:avLst/>
          </a:prstGeom>
          <a:ln w="190500" cap="rnd">
            <a:solidFill>
              <a:schemeClr val="bg2">
                <a:lumMod val="5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slop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500034" y="5643579"/>
            <a:ext cx="3017877" cy="1214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Николай Николаевич </a:t>
            </a:r>
          </a:p>
          <a:p>
            <a:pPr algn="ctr"/>
            <a:r>
              <a:rPr lang="ru-RU" sz="2400" dirty="0" smtClean="0"/>
              <a:t>Миклухо-Маклай</a:t>
            </a:r>
          </a:p>
          <a:p>
            <a:pPr algn="ctr"/>
            <a:r>
              <a:rPr lang="ru-RU" sz="2400" dirty="0" smtClean="0"/>
              <a:t>(1846-1888)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Миклухо-Маклай – человек с Луны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57430"/>
            <a:ext cx="8929718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Численность  населения Земли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" y="0"/>
            <a:ext cx="9429784" cy="6858000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Рост численности населения</a:t>
            </a:r>
            <a:endParaRPr lang="ru-RU" dirty="0"/>
          </a:p>
        </p:txBody>
      </p:sp>
      <p:pic>
        <p:nvPicPr>
          <p:cNvPr id="4" name="Содержимое 3" descr="09_clip_image0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000240"/>
            <a:ext cx="8101216" cy="3929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071670" y="2143116"/>
            <a:ext cx="4171335" cy="230832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Сейчас в мире 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проживают </a:t>
            </a:r>
          </a:p>
          <a:p>
            <a:pPr algn="ctr"/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млрд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чел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Самые крупные народы Мира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Group 360"/>
          <p:cNvGraphicFramePr>
            <a:graphicFrameLocks noGrp="1"/>
          </p:cNvGraphicFramePr>
          <p:nvPr/>
        </p:nvGraphicFramePr>
        <p:xfrm>
          <a:off x="0" y="1"/>
          <a:ext cx="9144001" cy="681355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062932"/>
                <a:gridCol w="1031467"/>
                <a:gridCol w="2055794"/>
                <a:gridCol w="1031465"/>
                <a:gridCol w="1959430"/>
                <a:gridCol w="1002913"/>
              </a:tblGrid>
              <a:tr h="618868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1990 г.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</a:t>
                      </a: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г.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2050 г. (прогноз)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08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Китай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1139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Китай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1292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Индия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1531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6188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Индия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851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Индия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1045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Китай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1395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6188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США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250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США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300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США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408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6188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Индонезия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188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Индонезия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231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Пакистан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348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6208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Бразилия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151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Бразилия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180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Индонезия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294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6188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Россия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148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Пакистан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154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Нигерия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258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6188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Япония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124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Россия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145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Бангладеш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255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6188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Пакистан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114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Бангладеш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133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Бразилия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233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6208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Бангладеш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110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Нигерия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130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Эфиопия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171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  <a:tr h="6188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Нигерия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87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Япония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127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Конго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152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Читать § 12</a:t>
            </a:r>
          </a:p>
          <a:p>
            <a:r>
              <a:rPr lang="ru-RU" dirty="0" smtClean="0"/>
              <a:t>Отвечать на вопросы стр. 71</a:t>
            </a:r>
          </a:p>
          <a:p>
            <a:r>
              <a:rPr lang="ru-RU" dirty="0" smtClean="0"/>
              <a:t>Приготовить презентацию «Народы мира»</a:t>
            </a:r>
            <a:endParaRPr lang="ru-RU" dirty="0"/>
          </a:p>
        </p:txBody>
      </p:sp>
      <p:pic>
        <p:nvPicPr>
          <p:cNvPr id="1026" name="Picture 2" descr="Картинка 461 из 11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357562"/>
            <a:ext cx="2857500" cy="32575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Узнать сколько людей на Земле</a:t>
            </a:r>
          </a:p>
          <a:p>
            <a:r>
              <a:rPr lang="ru-RU" dirty="0" smtClean="0"/>
              <a:t>Какова цвета население Земли</a:t>
            </a:r>
          </a:p>
          <a:p>
            <a:r>
              <a:rPr lang="ru-RU" dirty="0" smtClean="0"/>
              <a:t>Как люди разместились на Земле</a:t>
            </a:r>
          </a:p>
          <a:p>
            <a:r>
              <a:rPr lang="ru-RU" dirty="0" smtClean="0"/>
              <a:t>В каких странах и городах живут люди</a:t>
            </a:r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Человечество – единый биологический вид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85786" y="3244334"/>
            <a:ext cx="2449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Европеоидная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581362" y="3244334"/>
            <a:ext cx="2539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Монголоидная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429388" y="3244334"/>
            <a:ext cx="2064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Негроидная</a:t>
            </a:r>
            <a:endParaRPr lang="ru-RU" sz="2800" dirty="0"/>
          </a:p>
        </p:txBody>
      </p:sp>
      <p:cxnSp>
        <p:nvCxnSpPr>
          <p:cNvPr id="11" name="Прямая со стрелкой 10"/>
          <p:cNvCxnSpPr>
            <a:stCxn id="4" idx="2"/>
          </p:cNvCxnSpPr>
          <p:nvPr/>
        </p:nvCxnSpPr>
        <p:spPr>
          <a:xfrm rot="5400000">
            <a:off x="4286248" y="3000372"/>
            <a:ext cx="714380" cy="1588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9" idx="0"/>
          </p:cNvCxnSpPr>
          <p:nvPr/>
        </p:nvCxnSpPr>
        <p:spPr>
          <a:xfrm>
            <a:off x="5572132" y="2643182"/>
            <a:ext cx="1889751" cy="601152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7" idx="0"/>
          </p:cNvCxnSpPr>
          <p:nvPr/>
        </p:nvCxnSpPr>
        <p:spPr>
          <a:xfrm rot="10800000" flipV="1">
            <a:off x="2010642" y="2643182"/>
            <a:ext cx="1704103" cy="601152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>
          <a:xfrm>
            <a:off x="3071802" y="1785926"/>
            <a:ext cx="3143272" cy="85725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Расы</a:t>
            </a:r>
          </a:p>
          <a:p>
            <a:pPr algn="ctr"/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Рисунок 15" descr="pop2.gif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0" y="3857628"/>
            <a:ext cx="3048000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pop1.gif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2928926" y="3857628"/>
            <a:ext cx="3143272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pop3.gif"/>
          <p:cNvPicPr>
            <a:picLocks noChangeAspect="1"/>
          </p:cNvPicPr>
          <p:nvPr/>
        </p:nvPicPr>
        <p:blipFill>
          <a:blip r:embed="rId4">
            <a:lum bright="20000"/>
          </a:blip>
          <a:stretch>
            <a:fillRect/>
          </a:stretch>
        </p:blipFill>
        <p:spPr>
          <a:xfrm>
            <a:off x="6072198" y="3857628"/>
            <a:ext cx="3071802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Group 85"/>
          <p:cNvGraphicFramePr>
            <a:graphicFrameLocks/>
          </p:cNvGraphicFramePr>
          <p:nvPr/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214546"/>
                <a:gridCol w="2071702"/>
                <a:gridCol w="2517777"/>
                <a:gridCol w="2339975"/>
              </a:tblGrid>
              <a:tr h="83419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Европеоидная 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Монголоидная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Негроидная</a:t>
                      </a:r>
                    </a:p>
                  </a:txBody>
                  <a:tcPr horzOverflow="overflow"/>
                </a:tc>
              </a:tr>
              <a:tr h="1666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Северная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Южная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Центральная и Восточная Азия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Острова Южной Азии и юга Индо­стана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</a:tr>
              <a:tr h="4357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Заселяют Северную и Северо­западную территории материка; волосы и глаза светлые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Южная Европа, Юго-Западная Азия. Темные глаза и волосы, смуглая кожа (более древняя ветвь)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низкорослые, кожа желто-смуглая, темные узкие глаза, широкий нос, прямые темные волосы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темнокожие, плосколицые, темные волнистые волосы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Европеоиды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Содержимое 3" descr="ger4.gif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1071539" y="1357298"/>
            <a:ext cx="6762798" cy="50720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fra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1357298"/>
            <a:ext cx="6762797" cy="50720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gre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1357298"/>
            <a:ext cx="6667547" cy="50006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she1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1538" y="1357298"/>
            <a:ext cx="6762797" cy="50720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85728"/>
            <a:ext cx="9001156" cy="600076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Монголоиды</a:t>
            </a:r>
            <a:endParaRPr lang="ru-RU" sz="7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Содержимое 3" descr="peo6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142984"/>
            <a:ext cx="7143800" cy="5357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peo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1142984"/>
            <a:ext cx="7143800" cy="5357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asi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414" y="1142984"/>
            <a:ext cx="7143800" cy="5357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int3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2975" y="1142984"/>
            <a:ext cx="7239051" cy="5429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195" y="500042"/>
            <a:ext cx="9114805" cy="5715040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Негроиды</a:t>
            </a:r>
            <a:endParaRPr lang="ru-RU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Содержимое 3" descr="caf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357298"/>
            <a:ext cx="6858048" cy="51435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af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1357298"/>
            <a:ext cx="6858048" cy="51435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Зулусы.jpg"/>
          <p:cNvPicPr>
            <a:picLocks noChangeAspect="1"/>
          </p:cNvPicPr>
          <p:nvPr/>
        </p:nvPicPr>
        <p:blipFill>
          <a:blip r:embed="rId4">
            <a:lum bright="10000"/>
          </a:blip>
          <a:stretch>
            <a:fillRect/>
          </a:stretch>
        </p:blipFill>
        <p:spPr>
          <a:xfrm>
            <a:off x="1142976" y="1357298"/>
            <a:ext cx="7108931" cy="51435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318</Words>
  <Application>Microsoft Office PowerPoint</Application>
  <PresentationFormat>Экран (4:3)</PresentationFormat>
  <Paragraphs>109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Численность населения Земли. Расовый состав. Народы планеты</vt:lpstr>
      <vt:lpstr>Цель </vt:lpstr>
      <vt:lpstr>Человечество – единый биологический вид</vt:lpstr>
      <vt:lpstr>Слайд 4</vt:lpstr>
      <vt:lpstr>Европеоиды</vt:lpstr>
      <vt:lpstr>Слайд 6</vt:lpstr>
      <vt:lpstr>Монголоиды</vt:lpstr>
      <vt:lpstr>Слайд 8</vt:lpstr>
      <vt:lpstr>Негроиды</vt:lpstr>
      <vt:lpstr>Слайд 10</vt:lpstr>
      <vt:lpstr>Равенство рас</vt:lpstr>
      <vt:lpstr>Миклухо-Маклай – человек с Луны</vt:lpstr>
      <vt:lpstr>Численность  населения Земли</vt:lpstr>
      <vt:lpstr>Рост численности населения</vt:lpstr>
      <vt:lpstr>Самые крупные народы Мира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Численность населения Земли. Расовый состав.  Народы планеты</dc:title>
  <dc:creator>Нина Валентиновна</dc:creator>
  <cp:lastModifiedBy>User</cp:lastModifiedBy>
  <cp:revision>6</cp:revision>
  <dcterms:created xsi:type="dcterms:W3CDTF">2009-05-07T17:24:49Z</dcterms:created>
  <dcterms:modified xsi:type="dcterms:W3CDTF">2011-12-10T13:22:04Z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1402410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