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gif" Extension="gif"/>
  <Default ContentType="application/vnd.openxmlformats-officedocument.spreadsheetml.sheet" Extension="xlsx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drawingml.chart+xml" PartName="/ppt/charts/chart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2"/>
    </mc:Choice>
    <mc:Fallback>
      <c:style val="1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>
                <a:solidFill>
                  <a:srgbClr val="000000"/>
                </a:solidFill>
              </a:rPr>
              <a:t>Лесистость в мире</a:t>
            </a:r>
          </a:p>
        </c:rich>
      </c:tx>
      <c:layout/>
      <c:overlay val="0"/>
      <c:spPr>
        <a:noFill/>
      </c:sp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Лесистость в мире</c:v>
                </c:pt>
              </c:strCache>
            </c:strRef>
          </c:tx>
          <c:dPt>
            <c:idx val="0"/>
            <c:bubble3D val="0"/>
            <c:spPr>
              <a:solidFill>
                <a:schemeClr val="bg2">
                  <a:lumMod val="75000"/>
                </a:schemeClr>
              </a:solidFill>
              <a:ln>
                <a:solidFill>
                  <a:srgbClr val="000000"/>
                </a:solidFill>
              </a:ln>
            </c:spPr>
          </c:dPt>
          <c:dPt>
            <c:idx val="1"/>
            <c:bubble3D val="0"/>
            <c:spPr>
              <a:ln>
                <a:solidFill>
                  <a:srgbClr val="000000"/>
                </a:solidFill>
              </a:ln>
            </c:spPr>
          </c:dPt>
          <c:dPt>
            <c:idx val="2"/>
            <c:bubble3D val="0"/>
            <c:spPr>
              <a:ln>
                <a:solidFill>
                  <a:srgbClr val="000000"/>
                </a:solidFill>
              </a:ln>
            </c:spPr>
          </c:dPt>
          <c:dPt>
            <c:idx val="3"/>
            <c:bubble3D val="0"/>
            <c:spPr>
              <a:ln>
                <a:solidFill>
                  <a:srgbClr val="000000"/>
                </a:solidFill>
              </a:ln>
            </c:spPr>
          </c:dPt>
          <c:cat>
            <c:strRef>
              <c:f>Лист1!$A$2:$A$5</c:f>
              <c:strCache>
                <c:ptCount val="4"/>
                <c:pt idx="0">
                  <c:v>Южная Америка 39%</c:v>
                </c:pt>
                <c:pt idx="1">
                  <c:v>Европа 36%</c:v>
                </c:pt>
                <c:pt idx="2">
                  <c:v>Северная Америка 27%</c:v>
                </c:pt>
                <c:pt idx="3">
                  <c:v>Африка,Азия и Австралия менее 25%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0.39</c:v>
                </c:pt>
                <c:pt idx="1">
                  <c:v>0.36</c:v>
                </c:pt>
                <c:pt idx="2">
                  <c:v>0.27</c:v>
                </c:pt>
                <c:pt idx="3">
                  <c:v>0.25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4785105844341517"/>
          <c:y val="0.26186563235398086"/>
          <c:w val="0.3521489501312336"/>
          <c:h val="0.48565042841604705"/>
        </c:manualLayout>
      </c:layout>
      <c:overlay val="0"/>
      <c:txPr>
        <a:bodyPr/>
        <a:lstStyle/>
        <a:p>
          <a:pPr>
            <a:defRPr>
              <a:solidFill>
                <a:srgbClr val="000000"/>
              </a:solidFill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A9D5E-48B8-4E16-B0E9-938AF0870308}" type="datetimeFigureOut">
              <a:rPr lang="ru-RU" smtClean="0"/>
              <a:pPr/>
              <a:t>03.06.2013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4A324-80DB-471B-AAD9-D1570A7B3D5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A9D5E-48B8-4E16-B0E9-938AF0870308}" type="datetimeFigureOut">
              <a:rPr lang="ru-RU" smtClean="0"/>
              <a:pPr/>
              <a:t>03.06.2013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4A324-80DB-471B-AAD9-D1570A7B3D5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A9D5E-48B8-4E16-B0E9-938AF0870308}" type="datetimeFigureOut">
              <a:rPr lang="ru-RU" smtClean="0"/>
              <a:pPr/>
              <a:t>03.06.2013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4A324-80DB-471B-AAD9-D1570A7B3D5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A9D5E-48B8-4E16-B0E9-938AF0870308}" type="datetimeFigureOut">
              <a:rPr lang="ru-RU" smtClean="0"/>
              <a:pPr/>
              <a:t>03.06.2013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4A324-80DB-471B-AAD9-D1570A7B3D5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A9D5E-48B8-4E16-B0E9-938AF0870308}" type="datetimeFigureOut">
              <a:rPr lang="ru-RU" smtClean="0"/>
              <a:pPr/>
              <a:t>03.06.2013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4A324-80DB-471B-AAD9-D1570A7B3D5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A9D5E-48B8-4E16-B0E9-938AF0870308}" type="datetimeFigureOut">
              <a:rPr lang="ru-RU" smtClean="0"/>
              <a:pPr/>
              <a:t>03.06.2013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4A324-80DB-471B-AAD9-D1570A7B3D5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A9D5E-48B8-4E16-B0E9-938AF0870308}" type="datetimeFigureOut">
              <a:rPr lang="ru-RU" smtClean="0"/>
              <a:pPr/>
              <a:t>03.06.2013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4A324-80DB-471B-AAD9-D1570A7B3D5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A9D5E-48B8-4E16-B0E9-938AF0870308}" type="datetimeFigureOut">
              <a:rPr lang="ru-RU" smtClean="0"/>
              <a:pPr/>
              <a:t>03.06.2013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4A324-80DB-471B-AAD9-D1570A7B3D5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A9D5E-48B8-4E16-B0E9-938AF0870308}" type="datetimeFigureOut">
              <a:rPr lang="ru-RU" smtClean="0"/>
              <a:pPr/>
              <a:t>03.06.2013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4A324-80DB-471B-AAD9-D1570A7B3D5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A9D5E-48B8-4E16-B0E9-938AF0870308}" type="datetimeFigureOut">
              <a:rPr lang="ru-RU" smtClean="0"/>
              <a:pPr/>
              <a:t>03.06.2013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4A324-80DB-471B-AAD9-D1570A7B3D5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A9D5E-48B8-4E16-B0E9-938AF0870308}" type="datetimeFigureOut">
              <a:rPr lang="ru-RU" smtClean="0"/>
              <a:pPr/>
              <a:t>03.06.2013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3C4A324-80DB-471B-AAD9-D1570A7B3D5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77A9D5E-48B8-4E16-B0E9-938AF0870308}" type="datetimeFigureOut">
              <a:rPr lang="ru-RU" smtClean="0"/>
              <a:pPr/>
              <a:t>03.06.2013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3C4A324-80DB-471B-AAD9-D1570A7B3D5C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276872"/>
            <a:ext cx="9144000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700" dirty="0" smtClean="0"/>
              <a:t>Биологические ресурсы</a:t>
            </a:r>
            <a:r>
              <a:rPr lang="ru-RU" b="0" dirty="0" smtClean="0"/>
              <a:t/>
            </a:r>
            <a:br>
              <a:rPr lang="ru-RU" b="0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105400"/>
            <a:ext cx="7854696" cy="1752600"/>
          </a:xfrm>
        </p:spPr>
        <p:txBody>
          <a:bodyPr/>
          <a:lstStyle/>
          <a:p>
            <a:pPr algn="l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4008" y="3356992"/>
            <a:ext cx="4499992" cy="332764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  <a:r>
              <a:rPr lang="ru-RU" dirty="0" smtClean="0">
                <a:solidFill>
                  <a:srgbClr val="000000"/>
                </a:solidFill>
              </a:rPr>
              <a:t>Географически они относятся к Центральной и Южной Америке, Экваториальной Африке, а также к Индии, Шри-Ланке, Мьянме, Малайзии, Индонезии, островам Океании. В южном лесном поясе ведется заготовка лиственной древесины. </a:t>
            </a:r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4" name="Рисунок 3" descr="Dominica-Island_J7A_J79FCG_fores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260648"/>
            <a:ext cx="4139953" cy="2784401"/>
          </a:xfrm>
          <a:prstGeom prst="rect">
            <a:avLst/>
          </a:prstGeom>
        </p:spPr>
      </p:pic>
      <p:pic>
        <p:nvPicPr>
          <p:cNvPr id="5" name="Рисунок 4" descr="flickr-220279395-ima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2708920"/>
            <a:ext cx="3888432" cy="400506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23528" y="116632"/>
            <a:ext cx="403244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0000"/>
                </a:solidFill>
              </a:rPr>
              <a:t>Южный лесной пояс находится в основном в зоне тропического и экваториального климата. Там произрастают влажные вечнозеленые тропические леса, играющие роль «легких» планеты.</a:t>
            </a:r>
            <a:endParaRPr lang="ru-RU" sz="2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404664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>
                <a:solidFill>
                  <a:srgbClr val="000000"/>
                </a:solidFill>
              </a:rPr>
              <a:t>В настоящее время зеленый покров планеты находится в опасности. Широко известно выражение, что первое срубленное дерево означает начало цивилизации, а последнее — означает ее конец. Об этом необходимо помнить, так как за последние 200 лет площадь лесов сократилась как минимум в 2 раза. </a:t>
            </a:r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4" name="Рисунок 3" descr="crown_fi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5" y="3284984"/>
            <a:ext cx="4104456" cy="3284984"/>
          </a:xfrm>
          <a:prstGeom prst="rect">
            <a:avLst/>
          </a:prstGeom>
        </p:spPr>
      </p:pic>
      <p:pic>
        <p:nvPicPr>
          <p:cNvPr id="5" name="Рисунок 4" descr="772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3284984"/>
            <a:ext cx="3888432" cy="3312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013176"/>
            <a:ext cx="8229600" cy="1143000"/>
          </a:xfrm>
        </p:spPr>
        <p:txBody>
          <a:bodyPr>
            <a:noAutofit/>
          </a:bodyPr>
          <a:lstStyle/>
          <a:p>
            <a:r>
              <a:rPr lang="ru-RU" sz="3800" dirty="0" smtClean="0">
                <a:solidFill>
                  <a:srgbClr val="000000"/>
                </a:solidFill>
              </a:rPr>
              <a:t>Главные причины этого заключаются в следующем: вырубке лесов с целью получения древесины; вырубке лесов для расширения сельскохозяйственных угодий; вырубке лесов в связи со строительством; вырубке лесов на топливо; сокращении лесных массивов из-за загрязнения воздушной среды и почв. В последние годы эта проблема приобрела глобальный характер.</a:t>
            </a:r>
            <a:r>
              <a:rPr lang="ru-RU" sz="3800" dirty="0" smtClean="0"/>
              <a:t> </a:t>
            </a:r>
            <a:endParaRPr lang="ru-RU" sz="3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373216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000000"/>
                </a:solidFill>
              </a:rPr>
              <a:t>Данные проблемы являются глобальными, и решать их необходимо при широком международном сотрудничестве, так как они не имеют государственных границ. Действуя в этом направлении,</a:t>
            </a:r>
            <a:r>
              <a:rPr lang="ru-RU" sz="4000" smtClean="0">
                <a:solidFill>
                  <a:srgbClr val="000000"/>
                </a:solidFill>
              </a:rPr>
              <a:t> ООН </a:t>
            </a:r>
            <a:r>
              <a:rPr lang="ru-RU" sz="4000" dirty="0" smtClean="0">
                <a:solidFill>
                  <a:srgbClr val="000000"/>
                </a:solidFill>
              </a:rPr>
              <a:t>приняла международный документ — «Всемирную стратегию охраны природы». </a:t>
            </a:r>
            <a:endParaRPr lang="ru-RU" sz="4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941168"/>
            <a:ext cx="8229600" cy="1143000"/>
          </a:xfrm>
        </p:spPr>
        <p:txBody>
          <a:bodyPr>
            <a:noAutofit/>
          </a:bodyPr>
          <a:lstStyle/>
          <a:p>
            <a:r>
              <a:rPr lang="ru-RU" sz="6000" dirty="0" smtClean="0"/>
              <a:t>Биологические ресурсы - разновидность природных ресурсов и составная часть национального богатства любой страны. 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0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686800" cy="1143000"/>
          </a:xfrm>
        </p:spPr>
        <p:txBody>
          <a:bodyPr>
            <a:noAutofit/>
          </a:bodyPr>
          <a:lstStyle/>
          <a:p>
            <a:r>
              <a:rPr lang="ru-RU" sz="6600" dirty="0" smtClean="0"/>
              <a:t>Биологические ресурсы</a:t>
            </a:r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4800" dirty="0" smtClean="0">
                <a:solidFill>
                  <a:srgbClr val="000000"/>
                </a:solidFill>
              </a:rPr>
              <a:t>включают в себя растительные и животные организмы, причем растительные составляют более значительную долю их. </a:t>
            </a:r>
            <a:endParaRPr lang="ru-RU" sz="4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0000"/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49288"/>
            <a:ext cx="8686800" cy="640871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dirty="0" smtClean="0"/>
              <a:t>  </a:t>
            </a:r>
            <a:r>
              <a:rPr lang="ru-RU" sz="4000" dirty="0" smtClean="0">
                <a:solidFill>
                  <a:srgbClr val="000000"/>
                </a:solidFill>
              </a:rPr>
              <a:t>Они представлены как культурными, так и дикорастущими растениями. Насчитывается почти 6 тыс. видов культурных растений, но наиболее распространенных видов сельскохозяйственных культур на Земле лишь 80-90, а самых распространенных — всего 15-20. </a:t>
            </a:r>
            <a:endParaRPr lang="ru-RU" sz="4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3190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3200" dirty="0" smtClean="0">
                <a:solidFill>
                  <a:srgbClr val="000000"/>
                </a:solidFill>
              </a:rPr>
              <a:t>Среди растительных ресурсов выделяют прежде всего лесные, относящиеся к категории возобновляемых, но исчерпаемых природных ресурсов. Лесные ресурсы характеризуются размерами лесной площади и запасами древесины. Размеры лесной площади мира 40 млн. км2. На одного жителя планеты в среднем приходится около 1 га леса. Общий запас древесины в лесах мира составляет 350 млрд. м3. </a:t>
            </a:r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457200" y="476672"/>
            <a:ext cx="3970784" cy="584792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0000"/>
                </a:solidFill>
              </a:rPr>
              <a:t>Древесина издавна широко использовалась как строительный и поделочный материал. Половина всей заготавливаемой древесины идет на дрова. С возникновением земледелия леса сводились под сельскохозяйственные земли.</a:t>
            </a:r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6" name="Рисунок 5" descr="YeniseiRiverShipping-124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5976" y="404664"/>
            <a:ext cx="4416490" cy="3312368"/>
          </a:xfrm>
          <a:prstGeom prst="rect">
            <a:avLst/>
          </a:prstGeom>
        </p:spPr>
      </p:pic>
      <p:pic>
        <p:nvPicPr>
          <p:cNvPr id="7" name="Рисунок 6" descr="785443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5976" y="3717032"/>
            <a:ext cx="4392488" cy="28083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39952" y="548680"/>
            <a:ext cx="4546848" cy="57759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   </a:t>
            </a:r>
            <a:r>
              <a:rPr lang="ru-RU" sz="2800" dirty="0" smtClean="0">
                <a:solidFill>
                  <a:srgbClr val="000000"/>
                </a:solidFill>
              </a:rPr>
              <a:t>Лесами покрыто менее 30% суши. При этом наибольшая площадь лесов сохранилась в Азии, наименьшая — в Австралии. Однако размеры континентов неодинаковы, поэтому важно учитывать лесистость региона, то есть отношение лесопокрытой площади к общей территории. </a:t>
            </a:r>
            <a:endParaRPr lang="ru-RU" sz="2800" dirty="0">
              <a:solidFill>
                <a:srgbClr val="000000"/>
              </a:solidFill>
            </a:endParaRPr>
          </a:p>
        </p:txBody>
      </p:sp>
      <p:pic>
        <p:nvPicPr>
          <p:cNvPr id="5" name="Рисунок 4" descr="LocationAsi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140" y="259182"/>
            <a:ext cx="4290836" cy="3025802"/>
          </a:xfrm>
          <a:prstGeom prst="rect">
            <a:avLst/>
          </a:prstGeom>
        </p:spPr>
      </p:pic>
      <p:pic>
        <p:nvPicPr>
          <p:cNvPr id="6" name="Рисунок 5" descr="oz_physical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3789040"/>
            <a:ext cx="3604737" cy="27960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7504" y="116632"/>
          <a:ext cx="8784976" cy="63367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251520" y="332656"/>
            <a:ext cx="3826768" cy="599194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rgbClr val="000000"/>
                </a:solidFill>
              </a:rPr>
              <a:t>Леса мира образуют два огромных по протяженности пояса — северный и южный. Северный находится в зоне умеренного и отчасти субтропического пояса. В этом поясе ведется заготовка особо ценной древесины хвойных пород. Основные лесозаготовки ведутся в США, Канаде, Финляндии, Швеции, России. </a:t>
            </a:r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5" name="Рисунок 4" descr="1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332656"/>
            <a:ext cx="4019550" cy="3067050"/>
          </a:xfrm>
          <a:prstGeom prst="rect">
            <a:avLst/>
          </a:prstGeom>
        </p:spPr>
      </p:pic>
      <p:pic>
        <p:nvPicPr>
          <p:cNvPr id="6" name="Рисунок 5" descr="13972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429000"/>
            <a:ext cx="4032448" cy="29454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1">
      <a:dk1>
        <a:srgbClr val="7CCA62"/>
      </a:dk1>
      <a:lt1>
        <a:srgbClr val="CAE9C0"/>
      </a:lt1>
      <a:dk2>
        <a:srgbClr val="387025"/>
      </a:dk2>
      <a:lt2>
        <a:srgbClr val="DBF5F9"/>
      </a:lt2>
      <a:accent1>
        <a:srgbClr val="B0DFA0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117</TotalTime>
  <Words>243</Words>
  <Application>Microsoft Office PowerPoint</Application>
  <PresentationFormat>Экран (4:3)</PresentationFormat>
  <Paragraphs>15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Биологические ресурсы </vt:lpstr>
      <vt:lpstr>Биологические ресурсы - разновидность природных ресурсов и составная часть национального богатства любой страны. </vt:lpstr>
      <vt:lpstr>Биологические ресурсы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Главные причины этого заключаются в следующем: вырубке лесов с целью получения древесины; вырубке лесов для расширения сельскохозяйственных угодий; вырубке лесов в связи со строительством; вырубке лесов на топливо; сокращении лесных массивов из-за загрязнения воздушной среды и почв. В последние годы эта проблема приобрела глобальный характер. </vt:lpstr>
      <vt:lpstr>Данные проблемы являются глобальными, и решать их необходимо при широком международном сотрудничестве, так как они не имеют государственных границ. Действуя в этом направлении, ООН приняла международный документ — «Всемирную стратегию охраны природы». 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Биологические ресурсы </dc:title>
  <dc:creator>Сергей</dc:creator>
  <cp:lastModifiedBy>Black.User</cp:lastModifiedBy>
  <cp:revision>12</cp:revision>
  <dcterms:created xsi:type="dcterms:W3CDTF">2011-10-17T17:19:31Z</dcterms:created>
  <dcterms:modified xsi:type="dcterms:W3CDTF">2013-06-03T12:35:22Z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862643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