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60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1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785794"/>
            <a:ext cx="5572164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3000372"/>
            <a:ext cx="5572164" cy="571504"/>
          </a:xfrm>
        </p:spPr>
        <p:txBody>
          <a:bodyPr/>
          <a:lstStyle>
            <a:lvl1pPr marL="0" indent="0" algn="ctr">
              <a:buNone/>
              <a:defRPr>
                <a:solidFill>
                  <a:srgbClr val="99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E1650-9DA7-4172-8B4F-5BC5397797A5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6B35E-FFE3-4D17-B0C8-560684114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449FC-B484-475E-9F1A-8E1454A16C68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6B790-A942-45B4-B04E-CE43FAB84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49D9A-97FD-43E6-B045-21178A309325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70156-51AD-4649-9CF1-34B7CDC36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02610-5017-4D99-AC38-4276AA0D31BC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BE468-FDBA-4B88-BB91-E4A611375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BD8EB-9E2E-4952-9FFA-407F622C405A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46FB0-DE1F-4BD3-9EDA-51FDB1199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03BA8-2012-49D8-A197-E02046B3167E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D3F83-2471-4C71-8E1C-DD368F836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00DE0-C143-4FE0-8F6E-C4CB1FF37D01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2813E-42D6-4C60-828E-EC993DCBD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2B146-A83E-4A6A-ABC4-300FF040AC7C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11041-19E7-41BB-A927-AF62359AB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28795-BC03-44C4-B701-955C5A09576F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DB647-27B8-471A-B3D3-3E8C39381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15328-4EE0-4BB0-9D68-2DBA3ACF8AFC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A03E1-0B78-416E-B8B4-BAB4860D9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81342-C362-4FDB-8E62-E1824F519643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BE001-7853-4819-A518-BE44B7E86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BD3638-A453-4C18-BB6E-E3BE544AE084}" type="datetimeFigureOut">
              <a:rPr lang="ru-RU"/>
              <a:pPr>
                <a:defRPr/>
              </a:pPr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86D29A-FE81-4B9C-9339-2C42D74BF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17375E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http://afrika-raj.ru/strany-afriki/puteshestvie-vasko-da-gama.html" TargetMode="External" Type="http://schemas.openxmlformats.org/officeDocument/2006/relationships/hyperlink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http://afrika-raj.ru/strany-afriki/david-livingston.html" TargetMode="External" Type="http://schemas.openxmlformats.org/officeDocument/2006/relationships/hyperlink"/><Relationship Id="rId1" Target="../slideLayouts/slideLayout7.xml" Type="http://schemas.openxmlformats.org/officeDocument/2006/relationships/slideLayout"/><Relationship Id="rId4" Target="../media/image19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7" Target="../media/image9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8.jpeg" Type="http://schemas.openxmlformats.org/officeDocument/2006/relationships/image"/><Relationship Id="rId5" Target="../media/image7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http://afrika-raj.ru/strany-afriki/narody-centralnoi-afriki.html" TargetMode="External" Type="http://schemas.openxmlformats.org/officeDocument/2006/relationships/hyperlink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accent5"/>
                </a:solidFill>
                <a:latin typeface="Arial Black" panose="020B0A04020102020204" pitchFamily="34" charset="0"/>
              </a:rPr>
              <a:t>Африка</a:t>
            </a:r>
            <a:endParaRPr lang="ru-RU" sz="8800" dirty="0">
              <a:solidFill>
                <a:schemeClr val="accent5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СОШ№10</a:t>
            </a:r>
          </a:p>
          <a:p>
            <a:pPr algn="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Географии</a:t>
            </a:r>
          </a:p>
          <a:p>
            <a:pPr algn="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Лукина Наталья Леонидовна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472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134076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этого в следующее десятилетие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 tooltip="Путешествие Васко Да Гама "/>
              </a:rPr>
              <a:t>Васко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Путешествие Васко Да Гама "/>
              </a:rPr>
              <a:t> да Гама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занялся исследованием восточного побережья, он достиг 2°1'48" северной широты. В этом же направлении работали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Альбукерк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Барретто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259228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101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928" y="1340768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Читайте статью об исследователе Африки Давиде Ливингстоне"/>
              </a:rPr>
              <a:t>Давида Ливингстона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можно назвать успешным и известным исследователем «чёрного континента». Он был тем первым европейцем, который преодолел пустыню Калахари, пройдя всю Южную часть Африки. Также он прославился следующим: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изучал озеро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Нгами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первооткрыватель озёр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Дилоло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Ньясу,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Ширву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дополнил Великие африканские озёра ещё двумя – Мверу,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Бангвеулу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обследовал реки Танганьики, Замбези,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Рувуму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открыл водопад, который назвал именем королевы – Виктория (1855).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54" y="836712"/>
            <a:ext cx="2972669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73016"/>
            <a:ext cx="21907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5219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412776"/>
            <a:ext cx="5572164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Спасибо </a:t>
            </a:r>
            <a:br>
              <a:rPr lang="ru-RU" sz="6000" dirty="0" smtClean="0">
                <a:solidFill>
                  <a:srgbClr val="00B050"/>
                </a:solidFill>
              </a:rPr>
            </a:br>
            <a:r>
              <a:rPr lang="ru-RU" sz="6000" dirty="0" smtClean="0">
                <a:solidFill>
                  <a:srgbClr val="00B050"/>
                </a:solidFill>
              </a:rPr>
              <a:t>за </a:t>
            </a:r>
            <a:br>
              <a:rPr lang="ru-RU" sz="6000" dirty="0" smtClean="0">
                <a:solidFill>
                  <a:srgbClr val="00B050"/>
                </a:solidFill>
              </a:rPr>
            </a:br>
            <a:r>
              <a:rPr lang="ru-RU" sz="6000" dirty="0" smtClean="0">
                <a:solidFill>
                  <a:srgbClr val="00B050"/>
                </a:solidFill>
              </a:rPr>
              <a:t>внимание!</a:t>
            </a:r>
            <a:endParaRPr lang="ru-RU" sz="6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832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Площадь Африки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2497460" cy="249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162880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Площадь Африки составляет 29,2 млн км², с островами — около 30,3 млн км², покрывая, таким образом, 6 % общей площади поверхности Земли и 20,4 % поверхности суши.</a:t>
            </a:r>
            <a:r>
              <a:rPr lang="ru-RU" sz="2400" dirty="0"/>
              <a:t> На территории Африки расположены 54 государства, 5  непризнанных государств и 5 зависимых территорий (островных).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99580" y="332656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u="sng" dirty="0" smtClean="0">
                <a:solidFill>
                  <a:srgbClr val="C00000"/>
                </a:solidFill>
              </a:rPr>
              <a:t>Южная </a:t>
            </a:r>
            <a:r>
              <a:rPr lang="ru-RU" sz="5400" b="1" u="sng" dirty="0">
                <a:solidFill>
                  <a:srgbClr val="C00000"/>
                </a:solidFill>
              </a:rPr>
              <a:t>А</a:t>
            </a:r>
            <a:r>
              <a:rPr lang="ru-RU" sz="5400" b="1" u="sng" dirty="0" smtClean="0">
                <a:solidFill>
                  <a:srgbClr val="C00000"/>
                </a:solidFill>
              </a:rPr>
              <a:t>фрика </a:t>
            </a:r>
            <a:endParaRPr lang="ru-RU" sz="5400" b="1" u="sng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40" y="1687116"/>
            <a:ext cx="216024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168711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 классификации ООН, в него входят следующие страны: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228989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Ботсвана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4008" y="369086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Лесото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150954" y="233114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Намибия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977678" y="4275792"/>
            <a:ext cx="144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Свазиленд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559" y="2740515"/>
            <a:ext cx="1490650" cy="11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110" y="4110769"/>
            <a:ext cx="1902304" cy="106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742" y="4761148"/>
            <a:ext cx="17526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933" y="2717506"/>
            <a:ext cx="1519279" cy="999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577508" y="4183459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Южно</a:t>
            </a:r>
            <a:r>
              <a:rPr lang="ru-RU" dirty="0" smtClean="0"/>
              <a:t> – Африканская республика</a:t>
            </a:r>
            <a:endParaRPr lang="ru-RU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625" y="5088464"/>
            <a:ext cx="15906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6727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Полезные ископаемые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1800" dirty="0"/>
              <a:t>В регионах Экваториальной и Южной Африки сосредоточены богатейшие в мире месторождения рудных ископаемых. Крупные месторождения хромитов расположены в Южной Родезии, Нигерия богата на вольфрам, в Гане находятся запасы марганца.</a:t>
            </a:r>
          </a:p>
          <a:p>
            <a:pPr algn="ctr"/>
            <a:r>
              <a:rPr lang="ru-RU" sz="1800" dirty="0"/>
              <a:t>На острове Мадагаскар расположены самые крупные в мире залежи графита. Однако наибольшее значение для экономики южноафриканских государств имеет добыча золота.</a:t>
            </a:r>
          </a:p>
          <a:p>
            <a:pPr algn="ctr"/>
            <a:r>
              <a:rPr lang="ru-RU" sz="1800" dirty="0"/>
              <a:t>Основные запасы золота располагаются в Южно-африканской республике. Золотые руды здесь были сформированы еще в кембрийский период.</a:t>
            </a:r>
          </a:p>
          <a:p>
            <a:pPr algn="ctr"/>
            <a:r>
              <a:rPr lang="ru-RU" sz="1800" dirty="0"/>
              <a:t>По добыче таких ископаемых как медь, свинец, кобальт, вольфрам и олово Южная Африка занимает перовое место в мире. Также на территории этого региона находятся уникальнейшие урановые руды, содержание чистого урана в которых достигает 0.3%.</a:t>
            </a:r>
          </a:p>
          <a:p>
            <a:pPr algn="ctr" eaLnBrk="1" hangingPunct="1">
              <a:defRPr/>
            </a:pPr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dirty="0" smtClean="0"/>
              <a:t>Полезные ископаемые</a:t>
            </a:r>
            <a:endParaRPr lang="ru-RU" sz="3600" dirty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857375" y="1689893"/>
            <a:ext cx="6900862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1600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44" y="2161158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7728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АЛМАЗЫ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2714625"/>
            <a:ext cx="22288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5896" y="216115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ЗОЛОТО</a:t>
            </a: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458964"/>
            <a:ext cx="14382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48264" y="314096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МЕДЬ</a:t>
            </a:r>
            <a:endParaRPr lang="ru-RU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442" y="5082232"/>
            <a:ext cx="14859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69296" y="4725144"/>
            <a:ext cx="1370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КОБАЛЬТ</a:t>
            </a:r>
            <a:endParaRPr lang="ru-RU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776" y="4543539"/>
            <a:ext cx="19431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12776" y="414337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Урановые руды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Африканские открытия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772816"/>
            <a:ext cx="590465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первый начальный этап – 2-е тысячелетие до н.э. – 6 век н.э.;</a:t>
            </a:r>
          </a:p>
          <a:p>
            <a:pPr algn="ctr"/>
            <a:r>
              <a:rPr lang="ru-RU" sz="2400" dirty="0"/>
              <a:t>второй этап арабских походов – 7-14 века н.э.;</a:t>
            </a:r>
          </a:p>
          <a:p>
            <a:pPr algn="ctr"/>
            <a:r>
              <a:rPr lang="ru-RU" sz="2400" dirty="0"/>
              <a:t>третий этап путешествий – 15-17 века н.э.;</a:t>
            </a:r>
          </a:p>
          <a:p>
            <a:pPr algn="ctr"/>
            <a:r>
              <a:rPr lang="ru-RU" sz="2400" dirty="0"/>
              <a:t>четвёртый этап экспедиций – 18-20 века н.э.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896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08720"/>
            <a:ext cx="66967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Сначала с африканцами контактировали, естественно, ближайшие страны и народы, то есть арабы. С середины 10 века арабские исследователи упоминали об африканских землях в своих работах. Это были, например, такие авторы:</a:t>
            </a:r>
          </a:p>
          <a:p>
            <a:pPr algn="ctr"/>
            <a:r>
              <a:rPr lang="ru-RU" sz="2400" dirty="0"/>
              <a:t>Аль-</a:t>
            </a:r>
            <a:r>
              <a:rPr lang="ru-RU" sz="2400" dirty="0" err="1"/>
              <a:t>Истахри</a:t>
            </a:r>
            <a:r>
              <a:rPr lang="ru-RU" sz="2400" dirty="0"/>
              <a:t>;</a:t>
            </a:r>
          </a:p>
          <a:p>
            <a:pPr algn="ctr"/>
            <a:r>
              <a:rPr lang="ru-RU" sz="2400" dirty="0"/>
              <a:t>Ибн-</a:t>
            </a:r>
            <a:r>
              <a:rPr lang="ru-RU" sz="2400" dirty="0" err="1"/>
              <a:t>Хаукал</a:t>
            </a:r>
            <a:r>
              <a:rPr lang="ru-RU" sz="2400" dirty="0"/>
              <a:t>;</a:t>
            </a:r>
          </a:p>
          <a:p>
            <a:pPr algn="ctr"/>
            <a:r>
              <a:rPr lang="ru-RU" sz="2400" dirty="0"/>
              <a:t>Аль-</a:t>
            </a:r>
            <a:r>
              <a:rPr lang="ru-RU" sz="2400" dirty="0" err="1"/>
              <a:t>Бекри</a:t>
            </a:r>
            <a:r>
              <a:rPr lang="ru-RU" sz="2400" dirty="0"/>
              <a:t>;</a:t>
            </a:r>
          </a:p>
          <a:p>
            <a:pPr algn="ctr"/>
            <a:r>
              <a:rPr lang="ru-RU" sz="2400" dirty="0" err="1"/>
              <a:t>Эдризи</a:t>
            </a:r>
            <a:r>
              <a:rPr lang="ru-RU" sz="2400" dirty="0"/>
              <a:t>;</a:t>
            </a:r>
          </a:p>
          <a:p>
            <a:pPr algn="ctr"/>
            <a:r>
              <a:rPr lang="ru-RU" sz="2400" dirty="0"/>
              <a:t>Ибн-Саид.</a:t>
            </a:r>
          </a:p>
        </p:txBody>
      </p:sp>
    </p:spTree>
    <p:extLst>
      <p:ext uri="{BB962C8B-B14F-4D97-AF65-F5344CB8AC3E}">
        <p14:creationId xmlns:p14="http://schemas.microsoft.com/office/powerpoint/2010/main" val="3542670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76672"/>
            <a:ext cx="61024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1415 году корабли инфанта Генриха Мореплавателя достигли 25°7' северной широты и остановились перед мысом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Боядора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Его вскоре смог объехать Жиль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Эаннес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(1434 год), однако данный мыс составлял серьёзную угрозу для мореплавателей, так как радом с ним имелся обширный риф вместе с водоворотов.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 препятствие не остановило дальнейшие экспедиции, и португальцы дальше пробовали разведать новые территории: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1441 год – мыс Белый (20°46,5' северной широты);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1443 год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Аргинская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бухта (20° северной широты), Зелёный мыс (однако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Деписа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Фернандеса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получилось его оплыть);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1455 год – устье Гамбии;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1462 год – мыс Сьерры-Леоне (8°30' северной широты).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весь африканский запад становился постепенно доступным для европейцев, в то время как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Народы Центральной Африки "/>
              </a:rPr>
              <a:t>центральная Африка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всё ещё оставалась загадкой</a:t>
            </a:r>
            <a:r>
              <a:rPr lang="ru-RU" dirty="0"/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90762"/>
            <a:ext cx="20002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062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1412776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1471 году португальцы доплыли до Гвинейского залива. В 1484 году уже был пересечён экватор, тогда Диего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проник на 2250 км южнее. Южная Африка открылась европейцам в 1486 году, когда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Бартоломео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Диас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объехал всё побережье до более восточного острова Креста, тогда же определили и мыс Доброй Надежды.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528392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608033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5">
  <a:themeElements>
    <a:clrScheme name="Стандартная">
      <a:dk1>
        <a:sysClr val="windowText" lastClr="E42F01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Презентация5</Template>
  <TotalTime>100</TotalTime>
  <Words>477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Презентация5</vt:lpstr>
      <vt:lpstr>Африка</vt:lpstr>
      <vt:lpstr>Площадь Африки</vt:lpstr>
      <vt:lpstr>Презентация PowerPoint</vt:lpstr>
      <vt:lpstr>Полезные ископаемые </vt:lpstr>
      <vt:lpstr>Полезные ископаемые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Иван</cp:lastModifiedBy>
  <cp:revision>10</cp:revision>
  <dcterms:created xsi:type="dcterms:W3CDTF">2011-07-10T10:19:53Z</dcterms:created>
  <dcterms:modified xsi:type="dcterms:W3CDTF">2015-02-23T04:56:18Z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476849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