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1" r:id="rId5"/>
    <p:sldId id="262" r:id="rId6"/>
    <p:sldId id="260" r:id="rId7"/>
    <p:sldId id="276" r:id="rId8"/>
    <p:sldId id="259" r:id="rId9"/>
    <p:sldId id="264" r:id="rId10"/>
    <p:sldId id="265" r:id="rId11"/>
    <p:sldId id="266" r:id="rId12"/>
    <p:sldId id="268" r:id="rId13"/>
    <p:sldId id="269" r:id="rId14"/>
    <p:sldId id="273" r:id="rId15"/>
    <p:sldId id="270" r:id="rId16"/>
    <p:sldId id="277" r:id="rId17"/>
    <p:sldId id="267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5399-4C01-4FBB-A83B-F7B2FED172D0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88854-8F49-46FA-B082-8AF8E0C3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groovefm.files.wordpress.com/2009/01/african-dance.jpg?w=369&amp;h=492" TargetMode="External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www.tlttimes.ru/uploads/images/8/5/e/d/8/f192112b1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nsor.net.ua/images/ALEX/African%20Dancing%20On%20Maidan%2014.07.2007/02.jpg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www.etnolog.ru/images/people/full/iao-afrika.jpg" TargetMode="External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library.yale.edu/MapColl/oldsite/map/af1630.gi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interfax.by/files/2008-10/20081024-170644-789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5286388"/>
            <a:ext cx="4214842" cy="78581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Учитель географии </a:t>
            </a:r>
            <a:r>
              <a:rPr lang="ru-RU" sz="2000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Шацких</a:t>
            </a:r>
            <a:r>
              <a:rPr lang="ru-RU" sz="2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Т.И.</a:t>
            </a:r>
            <a:endParaRPr lang="ru-RU" sz="20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857628"/>
            <a:ext cx="3829032" cy="642942"/>
          </a:xfrm>
        </p:spPr>
        <p:txBody>
          <a:bodyPr/>
          <a:lstStyle/>
          <a:p>
            <a:r>
              <a:rPr lang="ru-RU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</a:t>
            </a:r>
            <a:endParaRPr lang="ru-RU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logoti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5143512"/>
            <a:ext cx="1287792" cy="8495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09" y="1142984"/>
            <a:ext cx="78581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Африка: путешествие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663300"/>
                </a:solidFill>
              </a:rPr>
              <a:t>План характеристики гор по карте</a:t>
            </a:r>
            <a:endParaRPr lang="ru-RU" u="sng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32147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 </a:t>
            </a:r>
            <a:r>
              <a:rPr lang="ru-RU" dirty="0" smtClean="0">
                <a:solidFill>
                  <a:srgbClr val="663300"/>
                </a:solidFill>
              </a:rPr>
              <a:t>        1. Название.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2. Местоположение.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3. Протяженность в градусах и километрах.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4. Преобладающие высоты.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5. Высшая точка.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6. Происхождение и строение.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23554" name="Picture 2" descr="Картинка 58 из 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357694"/>
            <a:ext cx="8072494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"/>
            <a:ext cx="8229600" cy="37147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Во время путешествия по Сахаре следует отметить проблемы опустынивания и голода. В засушливых зонах катастрофически развивается опустынивание, т. е. постепенное превращение в пустыню. Наступление пустынь происходит под воздействием природных и антропогенных факторов. Основная причина — уничтожение лесов и кустарников в результате расширения пахотных земель и использования дров в качестве бытового топлива. Именно деревья и кустарники задерживали наступающие пески. Скудную травяную растительность в переходной зоне между пустынями и лесами уничтожает домашний скот. Еще одна проблема — </a:t>
            </a:r>
            <a:r>
              <a:rPr lang="ru-RU" dirty="0" err="1" smtClean="0">
                <a:solidFill>
                  <a:srgbClr val="663300"/>
                </a:solidFill>
              </a:rPr>
              <a:t>перевыпас</a:t>
            </a:r>
            <a:r>
              <a:rPr lang="ru-RU" dirty="0" smtClean="0">
                <a:solidFill>
                  <a:srgbClr val="663300"/>
                </a:solidFill>
              </a:rPr>
              <a:t> скота, т. е. содержание гораздо большего поголовья, чем может естественным образом прокормить данная территория.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22530" name="Picture 2" descr="Картинка 17 из 51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8643998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663300"/>
                </a:solidFill>
              </a:rPr>
              <a:t>От </a:t>
            </a:r>
            <a:r>
              <a:rPr lang="ru-RU" u="sng" dirty="0" err="1" smtClean="0">
                <a:solidFill>
                  <a:srgbClr val="663300"/>
                </a:solidFill>
              </a:rPr>
              <a:t>Томбукту</a:t>
            </a:r>
            <a:r>
              <a:rPr lang="ru-RU" u="sng" dirty="0" smtClean="0">
                <a:solidFill>
                  <a:srgbClr val="663300"/>
                </a:solidFill>
              </a:rPr>
              <a:t> до Лагоса</a:t>
            </a:r>
            <a:endParaRPr lang="ru-RU" u="sng" dirty="0">
              <a:solidFill>
                <a:srgbClr val="663300"/>
              </a:solidFill>
            </a:endParaRPr>
          </a:p>
        </p:txBody>
      </p:sp>
      <p:pic>
        <p:nvPicPr>
          <p:cNvPr id="25602" name="Picture 2" descr="Картинка 13 из 6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928670"/>
            <a:ext cx="4381488" cy="3286116"/>
          </a:xfrm>
          <a:prstGeom prst="rect">
            <a:avLst/>
          </a:prstGeom>
          <a:noFill/>
        </p:spPr>
      </p:pic>
      <p:pic>
        <p:nvPicPr>
          <p:cNvPr id="25604" name="Picture 4" descr="Картинка 6 из 6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90925"/>
            <a:ext cx="5695950" cy="3267075"/>
          </a:xfrm>
          <a:prstGeom prst="rect">
            <a:avLst/>
          </a:prstGeom>
          <a:noFill/>
        </p:spPr>
      </p:pic>
      <p:pic>
        <p:nvPicPr>
          <p:cNvPr id="25606" name="Picture 6" descr="Картинка 37 из 61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714884"/>
            <a:ext cx="2668380" cy="1814499"/>
          </a:xfrm>
          <a:prstGeom prst="rect">
            <a:avLst/>
          </a:prstGeom>
          <a:noFill/>
        </p:spPr>
      </p:pic>
      <p:pic>
        <p:nvPicPr>
          <p:cNvPr id="25608" name="Picture 8" descr="Картинка 40 из 61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857232"/>
            <a:ext cx="2854055" cy="2138346"/>
          </a:xfrm>
          <a:prstGeom prst="rect">
            <a:avLst/>
          </a:prstGeom>
          <a:noFill/>
        </p:spPr>
      </p:pic>
      <p:pic>
        <p:nvPicPr>
          <p:cNvPr id="25610" name="Picture 10" descr="Картинка 45 из 61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1500174"/>
            <a:ext cx="1752591" cy="2472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u="sng" dirty="0" smtClean="0">
                <a:solidFill>
                  <a:srgbClr val="663300"/>
                </a:solidFill>
              </a:rPr>
              <a:t>Животные саванны</a:t>
            </a:r>
            <a:endParaRPr lang="ru-RU" u="sng" dirty="0">
              <a:solidFill>
                <a:srgbClr val="663300"/>
              </a:solidFill>
            </a:endParaRPr>
          </a:p>
        </p:txBody>
      </p:sp>
      <p:pic>
        <p:nvPicPr>
          <p:cNvPr id="26628" name="Picture 4" descr="Картинка 24 из 6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45636"/>
            <a:ext cx="8501122" cy="5186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7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3643338" cy="796908"/>
          </a:xfrm>
        </p:spPr>
        <p:txBody>
          <a:bodyPr/>
          <a:lstStyle/>
          <a:p>
            <a:r>
              <a:rPr lang="ru-RU" b="1" u="sng" dirty="0" smtClean="0">
                <a:solidFill>
                  <a:srgbClr val="663300"/>
                </a:solidFill>
              </a:rPr>
              <a:t>Лагос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7650" name="Picture 2" descr="Картинка 3 из 15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3809973" cy="2857480"/>
          </a:xfrm>
          <a:prstGeom prst="rect">
            <a:avLst/>
          </a:prstGeom>
          <a:noFill/>
        </p:spPr>
      </p:pic>
      <p:pic>
        <p:nvPicPr>
          <p:cNvPr id="27652" name="Picture 4" descr="Картинка 5 из 15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2674952" cy="3571894"/>
          </a:xfrm>
          <a:prstGeom prst="rect">
            <a:avLst/>
          </a:prstGeom>
          <a:noFill/>
        </p:spPr>
      </p:pic>
      <p:pic>
        <p:nvPicPr>
          <p:cNvPr id="27654" name="Picture 6" descr="Картинка 6 из 15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071942"/>
            <a:ext cx="3573647" cy="2643182"/>
          </a:xfrm>
          <a:prstGeom prst="rect">
            <a:avLst/>
          </a:prstGeom>
          <a:noFill/>
        </p:spPr>
      </p:pic>
      <p:pic>
        <p:nvPicPr>
          <p:cNvPr id="27656" name="Picture 8" descr="Картинка 16 из 156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3286125"/>
            <a:ext cx="4762500" cy="3571875"/>
          </a:xfrm>
          <a:prstGeom prst="rect">
            <a:avLst/>
          </a:prstGeom>
          <a:noFill/>
        </p:spPr>
      </p:pic>
      <p:pic>
        <p:nvPicPr>
          <p:cNvPr id="27658" name="Picture 10" descr="Картинка 30 из 156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7327" y="1500174"/>
            <a:ext cx="2266673" cy="1581143"/>
          </a:xfrm>
          <a:prstGeom prst="rect">
            <a:avLst/>
          </a:prstGeom>
          <a:noFill/>
        </p:spPr>
      </p:pic>
      <p:pic>
        <p:nvPicPr>
          <p:cNvPr id="27660" name="Picture 12" descr="Картинка 32 из 156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142852"/>
            <a:ext cx="1622633" cy="126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8" descr="Картинка 41 из 665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91757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Картинка 27 из 665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63" y="0"/>
            <a:ext cx="6929437" cy="694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0" name="Picture 4" descr="Картинка 23 из 665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4714875" cy="70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groovefm.files.wordpress.com/2009/01/african-dance.jpg?w=369&amp;h=492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9063" y="0"/>
            <a:ext cx="5214937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Заполнить таблицу:</a:t>
            </a:r>
            <a:r>
              <a:rPr lang="ru-RU" dirty="0" smtClean="0"/>
              <a:t> 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Природные зоны Африки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1393608"/>
          <a:ext cx="8858310" cy="522524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657492"/>
                <a:gridCol w="974415"/>
                <a:gridCol w="885831"/>
                <a:gridCol w="1417330"/>
                <a:gridCol w="974415"/>
                <a:gridCol w="1948827"/>
              </a:tblGrid>
              <a:tr h="117971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Природная зона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Климат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Почвы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/>
                        <a:t>Раститель-ность</a:t>
                      </a:r>
                      <a:endParaRPr lang="ru-RU" sz="2000" dirty="0"/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/>
                        <a:t>Живот-ный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мир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Хозяйственная деятельность</a:t>
                      </a:r>
                    </a:p>
                  </a:txBody>
                  <a:tcPr marL="36972" marR="36972" marT="36972" marB="36972"/>
                </a:tc>
              </a:tr>
              <a:tr h="117971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Жестколистные вечнозеленые леса и кустарники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</a:tr>
              <a:tr h="63696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Полупустыни и пустыни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 </a:t>
                      </a:r>
                    </a:p>
                  </a:txBody>
                  <a:tcPr marL="36972" marR="36972" marT="36972" marB="36972"/>
                </a:tc>
              </a:tr>
              <a:tr h="63696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Саванны и редколесья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</a:tr>
              <a:tr h="63696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Переменно-влажные леса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 </a:t>
                      </a:r>
                    </a:p>
                  </a:txBody>
                  <a:tcPr marL="36972" marR="36972" marT="36972" marB="36972"/>
                </a:tc>
              </a:tr>
              <a:tr h="9083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Влажные экваториальные леса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 </a:t>
                      </a:r>
                    </a:p>
                  </a:txBody>
                  <a:tcPr marL="36972" marR="36972" marT="36972" marB="369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 </a:t>
                      </a:r>
                    </a:p>
                  </a:txBody>
                  <a:tcPr marL="36972" marR="36972" marT="36972" marB="36972"/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гео2__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1" name="Рисунок 10" descr="new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714488"/>
            <a:ext cx="5734050" cy="43815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вы достигли цели </a:t>
            </a:r>
            <a:b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714356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и обрели очередной клад</a:t>
            </a:r>
            <a:endParaRPr lang="ru-RU" dirty="0"/>
          </a:p>
        </p:txBody>
      </p:sp>
      <p:pic>
        <p:nvPicPr>
          <p:cNvPr id="9" name="Рисунок 8" descr="723cc41e55c5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86446" y="2928934"/>
            <a:ext cx="4219301" cy="42136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85852" y="2928934"/>
            <a:ext cx="41434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63300"/>
                </a:solidFill>
              </a:rPr>
              <a:t>домашнее задание…</a:t>
            </a:r>
          </a:p>
          <a:p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876"/>
            <a:ext cx="45005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1) изучить § 27</a:t>
            </a:r>
            <a:r>
              <a:rPr lang="ru-RU" sz="2400" smtClean="0"/>
              <a:t>; </a:t>
            </a:r>
            <a:r>
              <a:rPr lang="ru-RU" sz="2400" smtClean="0"/>
              <a:t>28;</a:t>
            </a:r>
            <a:endParaRPr lang="ru-RU" sz="2400" dirty="0" smtClean="0"/>
          </a:p>
          <a:p>
            <a:r>
              <a:rPr lang="ru-RU" sz="2400" dirty="0" smtClean="0"/>
              <a:t> 2) ответить на вопросы задания 1;   </a:t>
            </a:r>
          </a:p>
          <a:p>
            <a:r>
              <a:rPr lang="ru-RU" sz="2400" dirty="0" smtClean="0"/>
              <a:t> 3) выполнить задания 2 и 3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42968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</a:rPr>
              <a:t>Цели: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663300"/>
                </a:solidFill>
              </a:rPr>
              <a:t>	      • Сформировать знания об особенностях природы Северной Африки.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• Формировать умения работы с «параграфами-путешествиями».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      • Отработать умения описания региона и страны, а также отбора необходимой информации.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55 из 38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40"/>
            <a:ext cx="9144000" cy="684526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Проверка домашнего задания: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	      1. Расскажите об истории исследования Африки.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      2. Каковы причины неравномерного размещения населения Африки?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      3. В чем причины хозяйственной и культурной отсталости народов Африки?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      4. Назовите виды хозяйственной деятельности африканцев.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3 из 38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68" y="0"/>
            <a:ext cx="911404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571480"/>
            <a:ext cx="8229600" cy="555468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При изучении материков мы будем совершать воображаемые путешествия по каждому из них. Совершая путешествия, необходимо использовать две карты, на которых проложен маршрут. На первой карте показаны природные зоны и основные представители их растительного и животного мира. На второй карте показаны страны и занятия населения.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Картинка 25 из 2186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930" y="0"/>
            <a:ext cx="87060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142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 </a:t>
            </a:r>
            <a:r>
              <a:rPr lang="ru-RU" sz="4000" dirty="0" smtClean="0">
                <a:solidFill>
                  <a:srgbClr val="663300"/>
                </a:solidFill>
              </a:rPr>
              <a:t>В рубрике «Шаг за шагом» знакомимся с правилами путешествия по материку (с. 106 учебника)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85938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aw5_12494822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8572560" cy="5031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6" name="Picture 2" descr="Картинка 6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2468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00042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- Молодцы, а вот и самолёт за нами прилетел, пора отправляться в путешествие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"/>
            <a:ext cx="9144000" cy="35718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Окрестности </a:t>
            </a:r>
            <a:r>
              <a:rPr lang="ru-RU" dirty="0" err="1" smtClean="0">
                <a:solidFill>
                  <a:srgbClr val="663300"/>
                </a:solidFill>
              </a:rPr>
              <a:t>Бискры</a:t>
            </a:r>
            <a:r>
              <a:rPr lang="ru-RU" dirty="0" smtClean="0">
                <a:solidFill>
                  <a:srgbClr val="663300"/>
                </a:solidFill>
              </a:rPr>
              <a:t> (Алжир) — один из крупнейших районов по выращиванию фиников. Это традиционное занятие жителей Сахары. Финики — «хлеб пустыни». Финиковые пальмы широко используются местным населением. Ствол пальмы служит отличным строительным материалом (очень ценен в пустыне). Финиковыми дровами (щепой) согреваются ночью. Из листьев плетут корзины, из черенков — легкую мебель. А плоды — финики — используют в самом различном виде, даже их дробленые косточки.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5124" name="Picture 4" descr="Картинка 3 из 7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286124"/>
            <a:ext cx="4952988" cy="3424637"/>
          </a:xfrm>
          <a:prstGeom prst="rect">
            <a:avLst/>
          </a:prstGeom>
          <a:noFill/>
        </p:spPr>
      </p:pic>
      <p:pic>
        <p:nvPicPr>
          <p:cNvPr id="5126" name="Picture 6" descr="Картинка 2 из 7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24366"/>
            <a:ext cx="4286248" cy="2779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"/>
            <a:ext cx="8229600" cy="200024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    Путешествие проходит по самой молодой горной системе Африки — </a:t>
            </a:r>
            <a:r>
              <a:rPr lang="ru-RU" dirty="0" err="1" smtClean="0">
                <a:solidFill>
                  <a:srgbClr val="663300"/>
                </a:solidFill>
              </a:rPr>
              <a:t>Атласским</a:t>
            </a:r>
            <a:r>
              <a:rPr lang="ru-RU" dirty="0" smtClean="0">
                <a:solidFill>
                  <a:srgbClr val="663300"/>
                </a:solidFill>
              </a:rPr>
              <a:t> горам, протянувшимся на 2000 км в пределах Марокко, Алжира и Туниса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24578" name="Picture 2" descr="Картинка 2 из 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6102" y="2357430"/>
            <a:ext cx="5902625" cy="4419591"/>
          </a:xfrm>
          <a:prstGeom prst="rect">
            <a:avLst/>
          </a:prstGeom>
          <a:noFill/>
        </p:spPr>
      </p:pic>
      <p:pic>
        <p:nvPicPr>
          <p:cNvPr id="24580" name="Picture 4" descr="Картинка 27 из 3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3143250" cy="4714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153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Учитель географии Шацких Т.И.</vt:lpstr>
      <vt:lpstr>Цели:</vt:lpstr>
      <vt:lpstr>Проверка домашнего задания:</vt:lpstr>
      <vt:lpstr>Слайд 4</vt:lpstr>
      <vt:lpstr>Слайд 5</vt:lpstr>
      <vt:lpstr> В рубрике «Шаг за шагом» знакомимся с правилами путешествия по материку (с. 106 учебника) </vt:lpstr>
      <vt:lpstr>Слайд 7</vt:lpstr>
      <vt:lpstr>Слайд 8</vt:lpstr>
      <vt:lpstr>Слайд 9</vt:lpstr>
      <vt:lpstr>План характеристики гор по карте</vt:lpstr>
      <vt:lpstr>Слайд 11</vt:lpstr>
      <vt:lpstr>От Томбукту до Лагоса</vt:lpstr>
      <vt:lpstr>Животные саванны</vt:lpstr>
      <vt:lpstr>Слайд 14</vt:lpstr>
      <vt:lpstr>Лагос </vt:lpstr>
      <vt:lpstr>Слайд 16</vt:lpstr>
      <vt:lpstr>Заполнить таблицу:   Природные зоны Африки</vt:lpstr>
      <vt:lpstr>Сегодня вы достигли цели  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17</cp:revision>
  <dcterms:created xsi:type="dcterms:W3CDTF">2009-09-03T15:13:20Z</dcterms:created>
  <dcterms:modified xsi:type="dcterms:W3CDTF">2011-01-24T05:28:27Z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2593020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