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drawingml.chartshapes+xml" PartName="/ppt/drawings/drawing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x-emf" Extension="e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Default ContentType="application/vnd.openxmlformats-officedocument.spreadsheetml.sheet" Extension="xlsx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handoutMaster+xml" PartName="/ppt/handoutMasters/handoutMaster1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chart+xml" PartName="/ppt/charts/chart1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Layout+xml" PartName="/ppt/slideLayouts/slideLayout7.xml"/>
  <Override ContentType="application/vnd.openxmlformats-officedocument.presentationml.notesSlide+xml" PartName="/ppt/notesSlides/notesSlide1.xml"/>
  <Default ContentType="image/png" Extension="png"/>
  <Override ContentType="application/vnd.openxmlformats-officedocument.presentationml.notesSlide+xml" PartName="/ppt/notesSlides/notesSlide3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76" r:id="rId3"/>
    <p:sldId id="257" r:id="rId4"/>
    <p:sldId id="273" r:id="rId5"/>
    <p:sldId id="274" r:id="rId6"/>
    <p:sldId id="258" r:id="rId7"/>
    <p:sldId id="266" r:id="rId8"/>
    <p:sldId id="267" r:id="rId9"/>
    <p:sldId id="268" r:id="rId10"/>
    <p:sldId id="270" r:id="rId11"/>
    <p:sldId id="275" r:id="rId12"/>
    <p:sldId id="271" r:id="rId13"/>
    <p:sldId id="272" r:id="rId14"/>
    <p:sldId id="269" r:id="rId15"/>
    <p:sldId id="259" r:id="rId16"/>
    <p:sldId id="26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 horzBarState="maximized">
    <p:restoredLeft sz="34543" autoAdjust="0"/>
    <p:restoredTop sz="86387" autoAdjust="0"/>
  </p:normalViewPr>
  <p:slideViewPr>
    <p:cSldViewPr>
      <p:cViewPr varScale="1">
        <p:scale>
          <a:sx n="71" d="100"/>
          <a:sy n="71" d="100"/>
        </p:scale>
        <p:origin x="-91" y="-35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0" y="41525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3" d="100"/>
          <a:sy n="63" d="100"/>
        </p:scale>
        <p:origin x="-1690" y="-77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3.7073702593736213E-2"/>
          <c:y val="5.8374384133533373E-2"/>
          <c:w val="0.94902365893361285"/>
          <c:h val="0.9416256158664676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800" baseline="0" dirty="0" smtClean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rPr>
                      <a:t>Вода </a:t>
                    </a:r>
                    <a:r>
                      <a:rPr lang="en-US" sz="1800" baseline="0" dirty="0" smtClean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rPr>
                      <a:t>74,90</a:t>
                    </a:r>
                    <a:r>
                      <a:rPr lang="en-US" sz="1800" baseline="0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rPr>
                      <a:t>%</a:t>
                    </a:r>
                  </a:p>
                </c:rich>
              </c:tx>
              <c:dLblPos val="inEnd"/>
              <c:showVal val="1"/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800" baseline="0" dirty="0" smtClean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rPr>
                      <a:t>Белок </a:t>
                    </a:r>
                    <a:r>
                      <a:rPr lang="en-US" sz="1800" baseline="0" dirty="0" smtClean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rPr>
                      <a:t>14,70</a:t>
                    </a:r>
                    <a:r>
                      <a:rPr lang="en-US" sz="1800" baseline="0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rPr>
                      <a:t>%</a:t>
                    </a:r>
                  </a:p>
                </c:rich>
              </c:tx>
              <c:dLblPos val="inEnd"/>
              <c:showVal val="1"/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800" baseline="0" dirty="0" smtClean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rPr>
                      <a:t>Жиры </a:t>
                    </a:r>
                    <a:r>
                      <a:rPr lang="en-US" sz="1800" baseline="0" dirty="0" smtClean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rPr>
                      <a:t>11</a:t>
                    </a:r>
                    <a:r>
                      <a:rPr lang="en-US" sz="1800" baseline="0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rPr>
                      <a:t>%</a:t>
                    </a:r>
                  </a:p>
                </c:rich>
              </c:tx>
              <c:dLblPos val="inEnd"/>
              <c:showPercent val="1"/>
            </c:dLbl>
            <c:dLbl>
              <c:idx val="3"/>
              <c:layout>
                <c:manualLayout>
                  <c:x val="6.9513192363255163E-2"/>
                  <c:y val="-1.7332010682052725E-2"/>
                </c:manualLayout>
              </c:layout>
              <c:tx>
                <c:rich>
                  <a:bodyPr/>
                  <a:lstStyle/>
                  <a:p>
                    <a:r>
                      <a:rPr lang="ru-RU" sz="1800" baseline="0" dirty="0" smtClean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rPr>
                      <a:t>Минеральные вещества </a:t>
                    </a:r>
                    <a:r>
                      <a:rPr lang="ru-RU" baseline="0" dirty="0" smtClean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rPr>
                      <a:t>1</a:t>
                    </a:r>
                    <a:r>
                      <a:rPr lang="ru-RU" baseline="0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rPr>
                      <a:t>%</a:t>
                    </a:r>
                    <a:endParaRPr lang="en-US" baseline="0" dirty="0">
                      <a:solidFill>
                        <a:schemeClr val="bg1">
                          <a:lumMod val="95000"/>
                          <a:lumOff val="5000"/>
                        </a:schemeClr>
                      </a:solidFill>
                    </a:endParaRPr>
                  </a:p>
                </c:rich>
              </c:tx>
              <c:dLblPos val="inEnd"/>
              <c:showVal val="1"/>
              <c:showPercent val="1"/>
            </c:dLbl>
            <c:txPr>
              <a:bodyPr/>
              <a:lstStyle/>
              <a:p>
                <a:pPr>
                  <a:defRPr baseline="0">
                    <a:solidFill>
                      <a:schemeClr val="bg1">
                        <a:lumMod val="95000"/>
                        <a:lumOff val="5000"/>
                      </a:schemeClr>
                    </a:solidFill>
                  </a:defRPr>
                </a:pPr>
                <a:endParaRPr lang="ru-RU"/>
              </a:p>
            </c:txPr>
            <c:dLblPos val="inEnd"/>
            <c:showVal val="1"/>
            <c:showPercent val="1"/>
            <c:showLeaderLines val="1"/>
          </c:dLbls>
          <c:cat>
            <c:strRef>
              <c:f>Лист1!$A$2:$A$5</c:f>
              <c:strCache>
                <c:ptCount val="4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</c:strCache>
            </c:strRef>
          </c:cat>
          <c:val>
            <c:numRef>
              <c:f>Лист1!$B$2:$B$5</c:f>
              <c:numCache>
                <c:formatCode>0.00%</c:formatCode>
                <c:ptCount val="4"/>
                <c:pt idx="0">
                  <c:v>0.74900000000000166</c:v>
                </c:pt>
                <c:pt idx="1">
                  <c:v>0.14700000000000021</c:v>
                </c:pt>
                <c:pt idx="2">
                  <c:v>0.11500000000000021</c:v>
                </c:pt>
                <c:pt idx="3" formatCode="0%">
                  <c:v>1.0000000000000035E-2</c:v>
                </c:pt>
              </c:numCache>
            </c:numRef>
          </c:val>
        </c:ser>
      </c:pie3DChart>
      <c:spPr>
        <a:solidFill>
          <a:schemeClr val="accent2">
            <a:lumMod val="75000"/>
          </a:schemeClr>
        </a:solidFill>
      </c:spPr>
    </c:plotArea>
    <c:plotVisOnly val="1"/>
  </c:chart>
  <c:spPr>
    <a:solidFill>
      <a:schemeClr val="accent6">
        <a:lumMod val="75000"/>
      </a:schemeClr>
    </a:solidFill>
  </c:spPr>
  <c:txPr>
    <a:bodyPr/>
    <a:lstStyle/>
    <a:p>
      <a:pPr>
        <a:defRPr sz="1400" baseline="0">
          <a:solidFill>
            <a:schemeClr val="tx1"/>
          </a:solidFill>
        </a:defRPr>
      </a:pPr>
      <a:endParaRPr lang="ru-RU"/>
    </a:p>
  </c:txPr>
  <c:externalData r:id="rId1"/>
  <c:userShapes r:id="rId2"/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</cdr:x>
      <cdr:y>0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 flipV="1">
          <a:off x="-1857356" y="-1357298"/>
          <a:ext cx="0" cy="0"/>
        </a:xfrm>
        <a:prstGeom xmlns:a="http://schemas.openxmlformats.org/drawingml/2006/main" prst="rect">
          <a:avLst/>
        </a:prstGeom>
      </cdr:spPr>
    </cdr:pic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A0DB3A-53CA-4F48-BD83-F735E6C96ED8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CAEDB-94D8-4039-A03D-6E2DB3C1A3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AAFD82-1061-4107-A066-572513B1B60F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572AD9-1C86-4B0D-B866-282E807A762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572AD9-1C86-4B0D-B866-282E807A762B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572AD9-1C86-4B0D-B866-282E807A762B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572AD9-1C86-4B0D-B866-282E807A762B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F8275-80AD-487F-8173-2154BE1A2AA6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5F034-9158-4393-BF8E-6D586E7AC6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F8275-80AD-487F-8173-2154BE1A2AA6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5F034-9158-4393-BF8E-6D586E7AC6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F8275-80AD-487F-8173-2154BE1A2AA6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5F034-9158-4393-BF8E-6D586E7AC6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F8275-80AD-487F-8173-2154BE1A2AA6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5F034-9158-4393-BF8E-6D586E7AC6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F8275-80AD-487F-8173-2154BE1A2AA6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5D45F034-9158-4393-BF8E-6D586E7AC6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dirty="0" smtClean="0"/>
              <a:t>Образец текста</a:t>
            </a:r>
          </a:p>
          <a:p>
            <a:pPr lvl="1" eaLnBrk="1" latinLnBrk="0" hangingPunct="1"/>
            <a:r>
              <a:rPr lang="ru-RU" dirty="0" smtClean="0"/>
              <a:t>Второй уровень</a:t>
            </a:r>
          </a:p>
          <a:p>
            <a:pPr lvl="2" eaLnBrk="1" latinLnBrk="0" hangingPunct="1"/>
            <a:r>
              <a:rPr lang="ru-RU" dirty="0" smtClean="0"/>
              <a:t>Третий уровень</a:t>
            </a:r>
          </a:p>
          <a:p>
            <a:pPr lvl="3" eaLnBrk="1" latinLnBrk="0" hangingPunct="1"/>
            <a:r>
              <a:rPr lang="ru-RU" dirty="0" smtClean="0"/>
              <a:t>Четвертый уровень</a:t>
            </a:r>
          </a:p>
          <a:p>
            <a:pPr lvl="4" eaLnBrk="1" latinLnBrk="0" hangingPunct="1"/>
            <a:r>
              <a:rPr lang="ru-RU" dirty="0" smtClean="0"/>
              <a:t>Пятый уровень</a:t>
            </a:r>
            <a:endParaRPr kumimoji="0" lang="en-US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F8275-80AD-487F-8173-2154BE1A2AA6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5F034-9158-4393-BF8E-6D586E7AC6E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F8275-80AD-487F-8173-2154BE1A2AA6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5F034-9158-4393-BF8E-6D586E7AC6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F8275-80AD-487F-8173-2154BE1A2AA6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5F034-9158-4393-BF8E-6D586E7AC6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F8275-80AD-487F-8173-2154BE1A2AA6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5F034-9158-4393-BF8E-6D586E7AC6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F8275-80AD-487F-8173-2154BE1A2AA6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5F034-9158-4393-BF8E-6D586E7AC6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F8275-80AD-487F-8173-2154BE1A2AA6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5F034-9158-4393-BF8E-6D586E7AC6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ADF8275-80AD-487F-8173-2154BE1A2AA6}" type="datetimeFigureOut">
              <a:rPr lang="ru-RU" smtClean="0"/>
              <a:pPr/>
              <a:t>21.04.2013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D45F034-9158-4393-BF8E-6D586E7AC6E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dissolve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571480"/>
            <a:ext cx="7286676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Прямоугольник 14"/>
          <p:cNvSpPr/>
          <p:nvPr/>
        </p:nvSpPr>
        <p:spPr>
          <a:xfrm>
            <a:off x="1142976" y="5286388"/>
            <a:ext cx="685804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выполнила  Казакова Н.Н.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85721" y="1000108"/>
            <a:ext cx="87154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Яйца и яичные продукты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28" y="142852"/>
            <a:ext cx="542928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     </a:t>
            </a:r>
            <a:endParaRPr lang="ru-RU" sz="2800" b="1" dirty="0" smtClean="0"/>
          </a:p>
          <a:p>
            <a:r>
              <a:rPr lang="ru-RU" sz="3200" b="1" dirty="0" smtClean="0"/>
              <a:t> 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14480" y="1000108"/>
            <a:ext cx="5643602" cy="569386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Скорлупа диетических и столовых яиц должна быть чистой, неповрежденной. 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У диетических яиц: белок плотный, желток находится  в центре, пуга не более 4 мм высотой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У столовых яиц: белок допускается недостаточно плотный, желток слегка смещен, пуга не более 7 мм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Не допускаются посторонние запахи.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357166"/>
            <a:ext cx="774891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Требования к качеству яиц.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5918" y="1214422"/>
            <a:ext cx="5214974" cy="310854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ru-RU" sz="2800" b="1" dirty="0" smtClean="0">
              <a:solidFill>
                <a:schemeClr val="bg1"/>
              </a:solidFill>
            </a:endParaRPr>
          </a:p>
          <a:p>
            <a:r>
              <a:rPr lang="ru-RU" sz="2800" b="1" dirty="0" smtClean="0">
                <a:solidFill>
                  <a:schemeClr val="bg1"/>
                </a:solidFill>
              </a:rPr>
              <a:t>яйца </a:t>
            </a:r>
            <a:r>
              <a:rPr lang="ru-RU" sz="2800" b="1" dirty="0" smtClean="0">
                <a:solidFill>
                  <a:schemeClr val="bg1"/>
                </a:solidFill>
              </a:rPr>
              <a:t>опустите его в чашу с холодной водой. Свежие яйца остаются на дне, яйца 2-3 недельной давности всплывут до середины емкости, а тухлые будут плавать на поверхности.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85918" y="1142984"/>
            <a:ext cx="527157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Чтобы проверить свежесть 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86116" y="1285860"/>
            <a:ext cx="4929222" cy="483209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</a:rPr>
              <a:t>Пятна</a:t>
            </a:r>
            <a:r>
              <a:rPr lang="ru-RU" sz="2800" b="1" dirty="0" smtClean="0">
                <a:solidFill>
                  <a:schemeClr val="bg1"/>
                </a:solidFill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</a:rPr>
              <a:t>на поверхности скорлупы</a:t>
            </a:r>
          </a:p>
          <a:p>
            <a:r>
              <a:rPr lang="ru-RU" sz="2800" b="1" i="1" dirty="0" smtClean="0">
                <a:solidFill>
                  <a:schemeClr val="bg1"/>
                </a:solidFill>
              </a:rPr>
              <a:t>Красюк</a:t>
            </a:r>
            <a:r>
              <a:rPr lang="ru-RU" sz="2800" b="1" dirty="0" smtClean="0">
                <a:solidFill>
                  <a:schemeClr val="bg1"/>
                </a:solidFill>
              </a:rPr>
              <a:t> – рыжеватая окраска содержимого</a:t>
            </a:r>
          </a:p>
          <a:p>
            <a:r>
              <a:rPr lang="ru-RU" sz="2800" b="1" i="1" dirty="0" smtClean="0">
                <a:solidFill>
                  <a:schemeClr val="bg1"/>
                </a:solidFill>
              </a:rPr>
              <a:t>Кровяные пятна и включения</a:t>
            </a:r>
          </a:p>
          <a:p>
            <a:r>
              <a:rPr lang="ru-RU" sz="2800" b="1" i="1" dirty="0" smtClean="0">
                <a:solidFill>
                  <a:schemeClr val="bg1"/>
                </a:solidFill>
              </a:rPr>
              <a:t>Затхлое яйцо</a:t>
            </a:r>
          </a:p>
          <a:p>
            <a:r>
              <a:rPr lang="ru-RU" sz="2800" b="1" i="1" dirty="0" smtClean="0">
                <a:solidFill>
                  <a:schemeClr val="bg1"/>
                </a:solidFill>
              </a:rPr>
              <a:t>Тумак </a:t>
            </a:r>
            <a:r>
              <a:rPr lang="ru-RU" sz="2800" b="1" dirty="0" smtClean="0">
                <a:solidFill>
                  <a:schemeClr val="bg1"/>
                </a:solidFill>
              </a:rPr>
              <a:t> - плесень и гниль внутри яйца</a:t>
            </a:r>
          </a:p>
          <a:p>
            <a:r>
              <a:rPr lang="ru-RU" sz="2800" b="1" i="1" dirty="0" smtClean="0">
                <a:solidFill>
                  <a:schemeClr val="bg1"/>
                </a:solidFill>
              </a:rPr>
              <a:t>Присушка</a:t>
            </a:r>
            <a:r>
              <a:rPr lang="ru-RU" sz="2800" b="1" dirty="0" smtClean="0">
                <a:solidFill>
                  <a:schemeClr val="bg1"/>
                </a:solidFill>
              </a:rPr>
              <a:t> – желток, присохший к скорлупе</a:t>
            </a:r>
            <a:r>
              <a:rPr lang="ru-RU" b="1" dirty="0" smtClean="0">
                <a:solidFill>
                  <a:schemeClr val="bg1"/>
                </a:solidFill>
              </a:rPr>
              <a:t>.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3" y="642918"/>
            <a:ext cx="2784464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3929058" y="642918"/>
            <a:ext cx="306526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дефекты </a:t>
            </a:r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яиц.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lum bright="42000"/>
          </a:blip>
          <a:srcRect/>
          <a:stretch>
            <a:fillRect/>
          </a:stretch>
        </p:blipFill>
        <p:spPr bwMode="auto">
          <a:xfrm>
            <a:off x="0" y="3286124"/>
            <a:ext cx="914400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785786" y="357166"/>
            <a:ext cx="7786742" cy="5047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2800" b="1" dirty="0" smtClean="0">
              <a:solidFill>
                <a:schemeClr val="bg1"/>
              </a:solidFill>
            </a:endParaRPr>
          </a:p>
          <a:p>
            <a:r>
              <a:rPr lang="ru-RU" sz="2400" b="1" dirty="0" smtClean="0">
                <a:solidFill>
                  <a:schemeClr val="bg1"/>
                </a:solidFill>
              </a:rPr>
              <a:t>Хранят при температуре от 0 до 20 градусов</a:t>
            </a:r>
          </a:p>
          <a:p>
            <a:endParaRPr lang="ru-RU" sz="2400" b="1" dirty="0" smtClean="0">
              <a:solidFill>
                <a:schemeClr val="bg1"/>
              </a:solidFill>
            </a:endParaRPr>
          </a:p>
          <a:p>
            <a:r>
              <a:rPr lang="ru-RU" sz="2400" b="1" dirty="0" smtClean="0">
                <a:solidFill>
                  <a:schemeClr val="bg1"/>
                </a:solidFill>
              </a:rPr>
              <a:t>Диетические – не более 7 суток</a:t>
            </a:r>
          </a:p>
          <a:p>
            <a:endParaRPr lang="ru-RU" sz="2400" b="1" dirty="0" smtClean="0">
              <a:solidFill>
                <a:schemeClr val="bg1"/>
              </a:solidFill>
            </a:endParaRPr>
          </a:p>
          <a:p>
            <a:r>
              <a:rPr lang="ru-RU" sz="2400" b="1" dirty="0" smtClean="0">
                <a:solidFill>
                  <a:schemeClr val="bg1"/>
                </a:solidFill>
              </a:rPr>
              <a:t>Столовые – от 8 до 25 суток</a:t>
            </a:r>
          </a:p>
          <a:p>
            <a:endParaRPr lang="ru-RU" sz="2400" b="1" dirty="0" smtClean="0">
              <a:solidFill>
                <a:schemeClr val="bg1"/>
              </a:solidFill>
            </a:endParaRPr>
          </a:p>
          <a:p>
            <a:r>
              <a:rPr lang="ru-RU" sz="2400" b="1" dirty="0" smtClean="0">
                <a:solidFill>
                  <a:schemeClr val="bg1"/>
                </a:solidFill>
              </a:rPr>
              <a:t>На предприятиях общественного питания  яйца хранят в холодильных камерах при температуре 2…4 градуса С в летний период - 3 суток, в остальное время года до 6 суток.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214290"/>
            <a:ext cx="309950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хранение яиц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28" y="1285860"/>
            <a:ext cx="6143668" cy="483209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яиц  </a:t>
            </a:r>
            <a:r>
              <a:rPr lang="ru-RU" sz="2800" b="1" dirty="0" smtClean="0">
                <a:solidFill>
                  <a:schemeClr val="bg1"/>
                </a:solidFill>
              </a:rPr>
              <a:t>методом штемпелевания  в зависимости                                                 от вида :                                                            Д — диетические                                              С — столовые                                                 от категории яиц:                                       высшая — В                                          отборная — О                                           первая — 1                                                вторая — 2                                                третья — 3</a:t>
            </a:r>
            <a:r>
              <a:rPr lang="ru-RU" sz="2800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500166" y="500042"/>
            <a:ext cx="288521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маркировка 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Documents and Settings\Ирина\Рабочий стол\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3071810"/>
            <a:ext cx="292895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500298" y="5572140"/>
            <a:ext cx="33575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Порошок яичный сухой пастеризованный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5" name="Рисунок 4" descr="C:\Documents and Settings\Ирина\Рабочий стол\3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4071942"/>
            <a:ext cx="2714644" cy="2428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643570" y="2928934"/>
            <a:ext cx="321471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Желток яичный сухой    пастеризованный</a:t>
            </a:r>
            <a:r>
              <a:rPr lang="ru-RU" sz="2800" dirty="0" smtClean="0"/>
              <a:t>.</a:t>
            </a:r>
          </a:p>
          <a:p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8" name="Рисунок 7" descr="C:\Documents and Settings\Ирина\Рабочий стол\2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2143116"/>
            <a:ext cx="257176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14282" y="4357694"/>
            <a:ext cx="250031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Белок  яичный сухой пастеризованный обессахаренный 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14348" y="1000108"/>
            <a:ext cx="764386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Сухие пастеризованные продукты переработки яйца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WordArt 2"/>
          <p:cNvSpPr>
            <a:spLocks noChangeArrowheads="1" noChangeShapeType="1" noTextEdit="1"/>
          </p:cNvSpPr>
          <p:nvPr/>
        </p:nvSpPr>
        <p:spPr bwMode="auto">
          <a:xfrm>
            <a:off x="1550988" y="500043"/>
            <a:ext cx="5807094" cy="3500461"/>
          </a:xfrm>
          <a:prstGeom prst="rect">
            <a:avLst/>
          </a:prstGeom>
          <a:noFill/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к   о   </a:t>
            </a:r>
            <a:r>
              <a:rPr lang="ru-RU" sz="3600" kern="10" spc="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н</a:t>
            </a:r>
            <a:r>
              <a:rPr lang="ru-RU" sz="3600" kern="10" spc="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   е   </a:t>
            </a:r>
            <a:r>
              <a:rPr lang="ru-RU" sz="3600" kern="10" spc="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ц</a:t>
            </a:r>
            <a:endParaRPr lang="ru-RU" sz="3600" kern="10" spc="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3571876"/>
            <a:ext cx="2071702" cy="2262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643050"/>
            <a:ext cx="4786346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785786" y="285728"/>
            <a:ext cx="77867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снесла    курочка     яичко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… 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sz="1400" b="1" cap="all" dirty="0" smtClean="0">
                <a:solidFill>
                  <a:schemeClr val="bg1"/>
                </a:solidFill>
              </a:rPr>
              <a:t>Рис. 6.1. Схема разреза куриного яйца:</a:t>
            </a:r>
          </a:p>
          <a:p>
            <a:r>
              <a:rPr lang="ru-RU" sz="1400" b="1" cap="all" dirty="0" smtClean="0">
                <a:solidFill>
                  <a:schemeClr val="bg1"/>
                </a:solidFill>
              </a:rPr>
              <a:t>/ — воздушная камера; 2 — градинки; 3 — скорлупа; 4 — надскорлупная пленка 5— подскорлупная оболочка; 6— белочная оболочка; 7—зародышевый  диск</a:t>
            </a:r>
          </a:p>
          <a:p>
            <a:r>
              <a:rPr lang="ru-RU" sz="1400" b="1" cap="all" dirty="0" smtClean="0">
                <a:solidFill>
                  <a:schemeClr val="bg1"/>
                </a:solidFill>
              </a:rPr>
              <a:t>8 — желток; 9— желточная  оболочка  </a:t>
            </a:r>
          </a:p>
          <a:p>
            <a:r>
              <a:rPr lang="ru-RU" sz="1400" b="1" cap="all" dirty="0" smtClean="0">
                <a:solidFill>
                  <a:schemeClr val="bg1"/>
                </a:solidFill>
              </a:rPr>
              <a:t>Ю - белок</a:t>
            </a:r>
          </a:p>
          <a:p>
            <a:r>
              <a:rPr lang="ru-RU" sz="1400" b="1" cap="all" dirty="0" smtClean="0">
                <a:solidFill>
                  <a:schemeClr val="bg1"/>
                </a:solidFill>
              </a:rPr>
              <a:t>П - поры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428860" y="3071810"/>
            <a:ext cx="4443413" cy="3405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357290" y="500042"/>
            <a:ext cx="63553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Строение яйца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lum bright="24000" contrast="26000"/>
          </a:blip>
          <a:srcRect/>
          <a:stretch>
            <a:fillRect/>
          </a:stretch>
        </p:blipFill>
        <p:spPr bwMode="auto">
          <a:xfrm>
            <a:off x="285720" y="785794"/>
            <a:ext cx="8715436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4572000" y="1000108"/>
            <a:ext cx="35904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71670" y="2428868"/>
            <a:ext cx="4849341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Скорлупа содержит 90 % </a:t>
            </a:r>
          </a:p>
          <a:p>
            <a:pPr algn="ctr"/>
            <a:endParaRPr lang="ru-RU" sz="20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кальция и  полностью с </a:t>
            </a:r>
          </a:p>
          <a:p>
            <a:pPr algn="ctr"/>
            <a:endParaRPr lang="ru-RU" sz="20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совпадает с составом костей</a:t>
            </a:r>
          </a:p>
          <a:p>
            <a:pPr algn="ctr"/>
            <a:endParaRPr lang="ru-RU" sz="20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и зубов человека.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43240" y="1428736"/>
            <a:ext cx="4857768" cy="48320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endParaRPr lang="ru-RU" sz="2800" b="1" dirty="0" smtClean="0">
              <a:solidFill>
                <a:schemeClr val="bg1"/>
              </a:solidFill>
            </a:endParaRPr>
          </a:p>
          <a:p>
            <a:r>
              <a:rPr lang="ru-RU" sz="2800" b="1" dirty="0" smtClean="0">
                <a:solidFill>
                  <a:schemeClr val="bg1"/>
                </a:solidFill>
              </a:rPr>
              <a:t>высококачественный </a:t>
            </a:r>
            <a:r>
              <a:rPr lang="ru-RU" sz="2800" b="1" dirty="0" smtClean="0">
                <a:solidFill>
                  <a:schemeClr val="bg1"/>
                </a:solidFill>
              </a:rPr>
              <a:t>протеин, минеральные вещества, например, железо и кальций, витамины A, D и В и полиненасыщенные жиры. Здоровым людям можно есть 7-8 яиц в неделю. Коричневые и белые яйца одинаково полезны. 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785926"/>
            <a:ext cx="2857519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3143240" y="785794"/>
            <a:ext cx="47149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Яйцо содержит все основные питательные </a:t>
            </a:r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вещества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: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429124" y="1142984"/>
            <a:ext cx="4286280" cy="397031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ru-RU" sz="2800" b="1" dirty="0" smtClean="0">
              <a:solidFill>
                <a:schemeClr val="bg1"/>
              </a:solidFill>
            </a:endParaRPr>
          </a:p>
          <a:p>
            <a:r>
              <a:rPr lang="ru-RU" sz="2800" b="1" dirty="0" smtClean="0">
                <a:solidFill>
                  <a:schemeClr val="bg1"/>
                </a:solidFill>
              </a:rPr>
              <a:t>- </a:t>
            </a:r>
            <a:r>
              <a:rPr lang="ru-RU" sz="2800" b="1" dirty="0" smtClean="0">
                <a:solidFill>
                  <a:schemeClr val="bg1"/>
                </a:solidFill>
              </a:rPr>
              <a:t>самый полноценный строительный материал для нашего организма. Именно по наличию белка и питательных веществ яйцо превосходит свежее мясо и парное молоко</a:t>
            </a:r>
            <a:r>
              <a:rPr lang="ru-RU" sz="2800" dirty="0" smtClean="0">
                <a:solidFill>
                  <a:schemeClr val="bg1"/>
                </a:solidFill>
              </a:rPr>
              <a:t>.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3" y="642918"/>
            <a:ext cx="4267200" cy="4786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4429124" y="1285860"/>
            <a:ext cx="242855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куриные яйца 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1427051" y="1435628"/>
          <a:ext cx="6572296" cy="5072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643042" y="500042"/>
            <a:ext cx="577780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химический состав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Диетические: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срок хранения  - 7 суток, не считая дня снесения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Столовые:                срок хранения -  от 8 до 25 суток и яйца, хранившиеся в холодильниках предприятий-производителей не более 90 сут при температуре  от 2 до 0°С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71604" y="428604"/>
            <a:ext cx="595810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классификация  яиц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38000" contrast="-8000"/>
          </a:blip>
          <a:srcRect/>
          <a:stretch>
            <a:fillRect/>
          </a:stretch>
        </p:blipFill>
        <p:spPr bwMode="auto">
          <a:xfrm>
            <a:off x="144463" y="144463"/>
            <a:ext cx="8642379" cy="671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000232" y="857232"/>
            <a:ext cx="4714908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2800" b="1" dirty="0" smtClean="0">
              <a:solidFill>
                <a:schemeClr val="bg1"/>
              </a:solidFill>
            </a:endParaRPr>
          </a:p>
          <a:p>
            <a:r>
              <a:rPr lang="ru-RU" sz="2800" b="1" dirty="0" smtClean="0">
                <a:solidFill>
                  <a:schemeClr val="bg1"/>
                </a:solidFill>
              </a:rPr>
              <a:t>яйца </a:t>
            </a:r>
            <a:r>
              <a:rPr lang="ru-RU" sz="2800" b="1" dirty="0" smtClean="0">
                <a:solidFill>
                  <a:schemeClr val="bg1"/>
                </a:solidFill>
              </a:rPr>
              <a:t>в зависимости от массы одного яйца подразделяют на 5 категорий :                                             высшую — 75 грамм и больше           отборную — 65...74,9                           первую — 55...64,9                               вторую — 45...54,9                                 третью — 35...44,9.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00232" y="928670"/>
            <a:ext cx="411830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Диетические и столовые 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507</TotalTime>
  <Words>495</Words>
  <Application>Microsoft Office PowerPoint</Application>
  <PresentationFormat>Экран (4:3)</PresentationFormat>
  <Paragraphs>74</Paragraphs>
  <Slides>16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WIN7XP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Предмет «Товароведение пищевых продуктов»</dc:title>
  <dc:creator>WIN7XP</dc:creator>
  <cp:lastModifiedBy>Qq</cp:lastModifiedBy>
  <cp:revision>130</cp:revision>
  <dcterms:created xsi:type="dcterms:W3CDTF">2011-03-21T14:59:49Z</dcterms:created>
  <dcterms:modified xsi:type="dcterms:W3CDTF">2013-04-21T08:38:25Z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388458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