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7" r:id="rId11"/>
    <p:sldId id="265" r:id="rId12"/>
    <p:sldId id="268" r:id="rId13"/>
    <p:sldId id="269" r:id="rId14"/>
    <p:sldId id="271" r:id="rId15"/>
    <p:sldId id="270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15556-8B6B-4E4D-9654-F7C71C679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00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C5982-A0BA-4282-BCBA-6AB76BF2B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944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BE2D5-EAFC-4166-AC77-1AC26AA36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86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DF1A7-3C4A-4981-A493-2FC4993BF1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776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E2FF0-1B70-4FFA-94A8-8B320089A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190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584E2-7F8E-411E-93A9-419937907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898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D6C8D-E8EA-4A14-A2E2-C6E33516E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201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72E79-6961-497D-BCD6-58EA482231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476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D02EA-AFA0-4F6F-BA81-1138CEC7C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020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F0DD4-3C70-482C-986E-1508F0ADD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946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98E38-964F-476B-B63A-D46C9C244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819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A3F69-0110-468F-A493-4410286BD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53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A7B72B63-4511-41F3-AC94-D32DF097A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s.yandex.ru/yandsearch?text=%D1%81%D0%B2%D0%B5%D1%87%D0%B0&amp;stype=imag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476672"/>
            <a:ext cx="7772400" cy="1828800"/>
          </a:xfrm>
        </p:spPr>
        <p:txBody>
          <a:bodyPr/>
          <a:lstStyle/>
          <a:p>
            <a:pPr algn="l"/>
            <a:r>
              <a:rPr lang="ru-RU" sz="4800" b="1" dirty="0" smtClean="0">
                <a:solidFill>
                  <a:schemeClr val="tx1"/>
                </a:solidFill>
              </a:rPr>
              <a:t>Введение в органическую химию</a:t>
            </a:r>
            <a:endParaRPr lang="ru-RU" sz="4800" b="1" dirty="0" smtClean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5373216"/>
            <a:ext cx="6400800" cy="1054968"/>
          </a:xfrm>
        </p:spPr>
        <p:txBody>
          <a:bodyPr/>
          <a:lstStyle/>
          <a:p>
            <a:pPr algn="l"/>
            <a:r>
              <a:rPr lang="ru-RU" sz="2400" dirty="0" smtClean="0">
                <a:effectLst/>
              </a:rPr>
              <a:t>Автор: Маркова Светлана Геннадьевна, учитель химии МОУ «</a:t>
            </a:r>
            <a:r>
              <a:rPr lang="ru-RU" sz="2400" dirty="0" err="1" smtClean="0">
                <a:effectLst/>
              </a:rPr>
              <a:t>Новоизборская</a:t>
            </a:r>
            <a:r>
              <a:rPr lang="ru-RU" sz="2400" dirty="0" smtClean="0">
                <a:effectLst/>
              </a:rPr>
              <a:t> СОШ»</a:t>
            </a:r>
            <a:endParaRPr lang="ru-RU" sz="2400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29600" cy="13716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4000" dirty="0" smtClean="0">
                <a:solidFill>
                  <a:schemeClr val="tx1"/>
                </a:solidFill>
                <a:effectLst/>
              </a:rPr>
              <a:t>Бутлеров Александр Михайлович</a:t>
            </a:r>
            <a:endParaRPr lang="ru-RU" sz="40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844824"/>
            <a:ext cx="6186488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effectLst/>
              </a:rPr>
              <a:t>«Все тела, содержащие углерод, должны…. Войти в область органической химии, или, правильней, эта последняя должна получить название химии углеродистых соединений»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/>
              </a:rPr>
              <a:t>1861год – синтез сахаристого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вещества</a:t>
            </a:r>
            <a:endParaRPr lang="ru-RU" dirty="0" smtClean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pic>
        <p:nvPicPr>
          <p:cNvPr id="11268" name="Picture 4" descr="E:\Documents and Settings\All Users\Документы\Мои рисунки\i[49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39" y="1628800"/>
            <a:ext cx="2233041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257200"/>
            <a:ext cx="8229600" cy="13716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dirty="0" smtClean="0">
                <a:solidFill>
                  <a:schemeClr val="tx1"/>
                </a:solidFill>
                <a:effectLst/>
              </a:rPr>
              <a:t>Предмет органической химии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effectLst/>
              </a:rPr>
              <a:t>Органическая химия – </a:t>
            </a:r>
            <a:r>
              <a:rPr lang="ru-RU" dirty="0" err="1" smtClean="0">
                <a:effectLst/>
              </a:rPr>
              <a:t>химия</a:t>
            </a:r>
            <a:r>
              <a:rPr lang="ru-RU" dirty="0" smtClean="0">
                <a:effectLst/>
              </a:rPr>
              <a:t> углерода.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Август </a:t>
            </a:r>
            <a:r>
              <a:rPr lang="ru-RU" dirty="0" err="1" smtClean="0">
                <a:solidFill>
                  <a:schemeClr val="bg1">
                    <a:lumMod val="50000"/>
                  </a:schemeClr>
                </a:solidFill>
                <a:effectLst/>
              </a:rPr>
              <a:t>Кекуле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/>
              </a:rPr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effectLst/>
              </a:rPr>
              <a:t>Органическая химия – </a:t>
            </a:r>
            <a:r>
              <a:rPr lang="ru-RU" dirty="0" err="1" smtClean="0">
                <a:effectLst/>
              </a:rPr>
              <a:t>химия</a:t>
            </a:r>
            <a:r>
              <a:rPr lang="ru-RU" dirty="0" smtClean="0">
                <a:effectLst/>
              </a:rPr>
              <a:t> углеводородов и их производных.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err="1" smtClean="0">
                <a:solidFill>
                  <a:schemeClr val="bg1">
                    <a:lumMod val="50000"/>
                  </a:schemeClr>
                </a:solidFill>
                <a:effectLst/>
              </a:rPr>
              <a:t>К.Шормеллер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260648"/>
            <a:ext cx="8352928" cy="1512167"/>
          </a:xfrm>
          <a:prstGeom prst="roundRect">
            <a:avLst>
              <a:gd name="adj" fmla="val 6245"/>
            </a:avLst>
          </a:prstGeom>
          <a:solidFill>
            <a:schemeClr val="accent4">
              <a:alpha val="62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dirty="0" smtClean="0">
                <a:solidFill>
                  <a:schemeClr val="tx1"/>
                </a:solidFill>
                <a:effectLst/>
              </a:rPr>
              <a:t>Закрасьте карандашом клетки , в которых записаны формулы неорганических соединений. </a:t>
            </a:r>
            <a:r>
              <a:rPr lang="ru-RU" sz="2000" dirty="0" err="1" smtClean="0">
                <a:solidFill>
                  <a:schemeClr val="tx1"/>
                </a:solidFill>
                <a:effectLst/>
              </a:rPr>
              <a:t>Незакрашенные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 клетки составят символы химических элементов, которые входят в состав органических веществ</a:t>
            </a:r>
          </a:p>
        </p:txBody>
      </p:sp>
      <p:graphicFrame>
        <p:nvGraphicFramePr>
          <p:cNvPr id="37945" name="Group 57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4114801"/>
        </p:xfrm>
        <a:graphic>
          <a:graphicData uri="http://schemas.openxmlformats.org/drawingml/2006/table">
            <a:tbl>
              <a:tblPr/>
              <a:tblGrid>
                <a:gridCol w="1176338"/>
                <a:gridCol w="1174750"/>
                <a:gridCol w="1176337"/>
                <a:gridCol w="1174750"/>
                <a:gridCol w="1176338"/>
                <a:gridCol w="1174750"/>
                <a:gridCol w="1176337"/>
              </a:tblGrid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CH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NH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HNO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NaOH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HNO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SO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BaO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CO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N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CaC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NaHCO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18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CuSO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CuO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CH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N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dirty="0" smtClean="0">
                <a:solidFill>
                  <a:schemeClr val="tx1"/>
                </a:solidFill>
                <a:effectLst/>
              </a:rPr>
              <a:t>Признаки органических веществ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194520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1.Содержат углерод.</a:t>
            </a:r>
          </a:p>
          <a:p>
            <a:pPr eaLnBrk="1" hangingPunct="1">
              <a:defRPr/>
            </a:pPr>
            <a:r>
              <a:rPr lang="ru-RU" dirty="0" smtClean="0"/>
              <a:t>2.Горят и (или) разлагаются с образование углеродсодержащих продуктов.</a:t>
            </a:r>
          </a:p>
          <a:p>
            <a:pPr eaLnBrk="1" hangingPunct="1">
              <a:defRPr/>
            </a:pPr>
            <a:r>
              <a:rPr lang="ru-RU" dirty="0" smtClean="0"/>
              <a:t>3.Связи в молекулах органических веществ ковалентные.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Documents and Settings\All Users\Документы\Мои рисунки\i[78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500063"/>
            <a:ext cx="1860550" cy="1500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E:\Documents and Settings\All Users\Документы\Мои рисунки\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357188"/>
            <a:ext cx="1507033" cy="2370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E:\Documents and Settings\All Users\Документы\Мои рисунки\i[86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130" y="4310857"/>
            <a:ext cx="1494482" cy="196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E:\Documents and Settings\All Users\Документы\Мои рисунки\i[93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571500"/>
            <a:ext cx="1146175" cy="2162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 descr="E:\Documents and Settings\All Users\Документы\Мои рисунки\CAFF995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071813"/>
            <a:ext cx="1928813" cy="250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 descr="E:\Documents and Settings\All Users\Документы\Мои рисунки\CAGEKDOJ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9" y="3071813"/>
            <a:ext cx="2643188" cy="1973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dirty="0" smtClean="0">
                <a:solidFill>
                  <a:schemeClr val="tx1"/>
                </a:solidFill>
                <a:effectLst/>
              </a:rPr>
              <a:t>Причины многообразия органических соединений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Соединение атомов углерода в цепи разной длины.</a:t>
            </a:r>
          </a:p>
          <a:p>
            <a:pPr eaLnBrk="1" hangingPunct="1">
              <a:defRPr/>
            </a:pPr>
            <a:r>
              <a:rPr lang="ru-RU" sz="2800" dirty="0" smtClean="0"/>
              <a:t>образование атомами углерода простых, двойных и тройных связей.</a:t>
            </a:r>
          </a:p>
          <a:p>
            <a:pPr eaLnBrk="1" hangingPunct="1">
              <a:defRPr/>
            </a:pPr>
            <a:r>
              <a:rPr lang="ru-RU" sz="2800" dirty="0" smtClean="0"/>
              <a:t>разветвленный характер цепочек: линейные, разветвленные, циклические</a:t>
            </a:r>
          </a:p>
          <a:p>
            <a:pPr eaLnBrk="1" hangingPunct="1">
              <a:defRPr/>
            </a:pPr>
            <a:r>
              <a:rPr lang="ru-RU" sz="2800" dirty="0" smtClean="0"/>
              <a:t>Множество Элементов, входящих в состав органических веществ.</a:t>
            </a:r>
          </a:p>
          <a:p>
            <a:pPr eaLnBrk="1" hangingPunct="1">
              <a:defRPr/>
            </a:pPr>
            <a:r>
              <a:rPr lang="ru-RU" sz="2800" dirty="0" smtClean="0"/>
              <a:t>? (выясните причину, выполнив лабораторную работу)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28836"/>
            <a:ext cx="8229600" cy="55245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48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	Органическая химия </a:t>
            </a:r>
            <a:r>
              <a:rPr lang="ru-RU" sz="4800" dirty="0" smtClean="0">
                <a:effectLst/>
              </a:rPr>
              <a:t>– наука об органических веществах, их составе, строении, свойствах и способах получения.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Ресурсы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hlinkClick r:id="rId2"/>
              </a:rPr>
              <a:t>http://images.yandex.ru/yandsearch?text=%D1%81%D0%B2%D0%B5%D1%87%D0%B0&amp;stype=image</a:t>
            </a:r>
            <a:endParaRPr lang="ru-RU" dirty="0" smtClean="0"/>
          </a:p>
          <a:p>
            <a:pPr eaLnBrk="1" hangingPunct="1">
              <a:defRPr/>
            </a:pPr>
            <a:r>
              <a:rPr lang="en-US" dirty="0" smtClean="0"/>
              <a:t>http://images.yandex.ru/yandsearch?text=%D0%B2%D0%B5%D0%BB%D0%B8%D0%BA%D0%B8%D0%B5+%D1%85%D0%B8%D0%BC%D0%B8%D0%BA%D0%B8&amp;stype=image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2800" dirty="0" smtClean="0">
                <a:solidFill>
                  <a:schemeClr val="tx1"/>
                </a:solidFill>
                <a:effectLst/>
              </a:rPr>
              <a:t>Знание некоторых принципов легко 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/>
              </a:rPr>
            </a:br>
            <a:r>
              <a:rPr lang="ru-RU" sz="2800" dirty="0" smtClean="0">
                <a:solidFill>
                  <a:schemeClr val="tx1"/>
                </a:solidFill>
                <a:effectLst/>
              </a:rPr>
              <a:t>возмещает 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>незнание некоторых 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>фактов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/>
              </a:rPr>
            </a:br>
            <a:r>
              <a:rPr lang="ru-RU" sz="2800" dirty="0" smtClean="0">
                <a:solidFill>
                  <a:schemeClr val="tx1"/>
                </a:solidFill>
                <a:effectLst/>
              </a:rPr>
              <a:t>						</a:t>
            </a: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effectLst/>
              </a:rPr>
              <a:t>К. Гельвеций</a:t>
            </a:r>
            <a:endParaRPr lang="ru-RU" sz="2800" b="1" dirty="0" smtClean="0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  <p:pic>
        <p:nvPicPr>
          <p:cNvPr id="3075" name="Picture 5" descr="E:\Documents and Settings\All Users\Документы\Мои рисунки\i[65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000250"/>
            <a:ext cx="2890838" cy="1643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6" descr="E:\Documents and Settings\All Users\Документы\Мои рисунки\i[69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13" y="1863080"/>
            <a:ext cx="2909887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7" descr="E:\Documents and Settings\All Users\Документы\Мои рисунки\i[73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4000500"/>
            <a:ext cx="1543050" cy="221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8" descr="E:\Documents and Settings\All Users\Документы\Мои рисунки\i[75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4786313"/>
            <a:ext cx="2220913" cy="1643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9" descr="E:\Documents and Settings\All Users\Документы\Мои рисунки\i[82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4286250"/>
            <a:ext cx="1785937" cy="2019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Роберт Бернс Вудворд (1917-1979)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5472113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/>
              </a:rPr>
              <a:t>«Органическая химия и органический синтез – штука волнующая, полная неожиданностей, требующая смелости, подчас поднимающая до вершин искусства»</a:t>
            </a:r>
          </a:p>
        </p:txBody>
      </p:sp>
      <p:pic>
        <p:nvPicPr>
          <p:cNvPr id="4100" name="Picture 4" descr="E:\Documents and Settings\All Users\Документы\Мои рисунки\i[55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2286000"/>
            <a:ext cx="2257425" cy="2786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dirty="0" smtClean="0">
                <a:solidFill>
                  <a:schemeClr val="tx1"/>
                </a:solidFill>
                <a:effectLst/>
              </a:rPr>
              <a:t>Виталисты</a:t>
            </a:r>
            <a:endParaRPr lang="ru-RU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251936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Витализм – учение о жизненной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/>
              </a:rPr>
              <a:t>силе</a:t>
            </a:r>
            <a:endParaRPr lang="ru-RU" dirty="0" smtClean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eaLnBrk="1" hangingPunct="1">
              <a:defRPr/>
            </a:pPr>
            <a:r>
              <a:rPr lang="ru-RU" dirty="0" smtClean="0">
                <a:effectLst/>
              </a:rPr>
              <a:t>Жозеф Луи Пруст (1754-1826)</a:t>
            </a:r>
          </a:p>
          <a:p>
            <a:pPr eaLnBrk="1" hangingPunct="1">
              <a:defRPr/>
            </a:pPr>
            <a:r>
              <a:rPr lang="ru-RU" dirty="0" smtClean="0">
                <a:effectLst/>
              </a:rPr>
              <a:t>Юстус Либих (1803-1873)</a:t>
            </a:r>
          </a:p>
          <a:p>
            <a:pPr eaLnBrk="1" hangingPunct="1">
              <a:defRPr/>
            </a:pPr>
            <a:r>
              <a:rPr lang="ru-RU" dirty="0" smtClean="0">
                <a:effectLst/>
              </a:rPr>
              <a:t>М.Шеврель (1786-1889)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5124" name="Picture 4" descr="E:\Documents and Settings\All Users\Документы\Мои рисунки\i[15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280" y="4518571"/>
            <a:ext cx="1659039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E:\Documents and Settings\All Users\Документы\Мои рисунки\i[17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4643438"/>
            <a:ext cx="1500188" cy="196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E:\Documents and Settings\All Users\Документы\Мои рисунки\i[19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70" y="4518571"/>
            <a:ext cx="1816100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16632"/>
            <a:ext cx="6500813" cy="13716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dirty="0" smtClean="0">
                <a:solidFill>
                  <a:schemeClr val="tx1"/>
                </a:solidFill>
                <a:effectLst/>
              </a:rPr>
              <a:t>Йенс Якоб Берцелиус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3" y="1340768"/>
            <a:ext cx="6408712" cy="5256584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effectLst/>
              </a:rPr>
              <a:t>В 1807 году ввел в науку термин «органическая химия»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effectLst/>
              </a:rPr>
              <a:t>«Цель органической химии состоит в описании внутренней структуры растений, животных и химических процессов, из которых состоит жизнь»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dirty="0" smtClean="0">
                <a:effectLst/>
              </a:rPr>
              <a:t>Когда мы рассматриваем наш организм как машину, то какими бы знаниями о его строении мы не обладали, как бы глубоко ни понимали взаимодействие веществ друг с другом, причина большинства явлений в живом организме остается так глубоко скрытой от нас, что мы наверняка никогда не сможем обнаружить ее, эту скрытую причину мы называем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жизненной силой</a:t>
            </a:r>
          </a:p>
        </p:txBody>
      </p:sp>
      <p:pic>
        <p:nvPicPr>
          <p:cNvPr id="6148" name="Picture 4" descr="E:\Documents and Settings\All Users\Документы\Мои рисунки\i[26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692696"/>
            <a:ext cx="1995488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dirty="0" smtClean="0">
                <a:solidFill>
                  <a:schemeClr val="tx1"/>
                </a:solidFill>
                <a:effectLst/>
              </a:rPr>
              <a:t>Фридрих </a:t>
            </a:r>
            <a:r>
              <a:rPr lang="ru-RU" dirty="0" err="1" smtClean="0">
                <a:solidFill>
                  <a:schemeClr val="tx1"/>
                </a:solidFill>
                <a:effectLst/>
              </a:rPr>
              <a:t>Велер</a:t>
            </a:r>
            <a:r>
              <a:rPr lang="ru-RU" dirty="0" smtClean="0">
                <a:solidFill>
                  <a:schemeClr val="tx1"/>
                </a:solidFill>
                <a:effectLst/>
              </a:rPr>
              <a:t> (1800-1882)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6472238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/>
              </a:rPr>
              <a:t>«Я не в силах больше молчать  и должен сообщить Вам, что могу получить мочевину без помощи почек собаки, человека и вообще без участия какого-либо живого существа…»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effectLst/>
              </a:rPr>
              <a:t>	(из письма Ф.Велера своему учителю Берцелиусу»</a:t>
            </a:r>
          </a:p>
        </p:txBody>
      </p:sp>
      <p:pic>
        <p:nvPicPr>
          <p:cNvPr id="7172" name="Picture 4" descr="E:\Documents and Settings\All Users\Документы\Мои рисунки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2060848"/>
            <a:ext cx="1853952" cy="250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Фридрих Велер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45386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1824 год – синтез щавелевой кислоты</a:t>
            </a:r>
            <a:r>
              <a:rPr lang="en-US" sz="2400" dirty="0" smtClean="0">
                <a:solidFill>
                  <a:srgbClr val="FF0000"/>
                </a:solidFill>
              </a:rPr>
              <a:t>          </a:t>
            </a:r>
            <a:r>
              <a:rPr lang="ru-RU" sz="2400" dirty="0" smtClean="0"/>
              <a:t>		</a:t>
            </a:r>
            <a:r>
              <a:rPr lang="en-US" sz="2400" dirty="0" smtClean="0"/>
              <a:t>H</a:t>
            </a:r>
            <a:r>
              <a:rPr lang="en-US" sz="1600" dirty="0" smtClean="0"/>
              <a:t>2</a:t>
            </a:r>
            <a:r>
              <a:rPr lang="en-US" sz="2400" dirty="0" smtClean="0"/>
              <a:t>O,H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	</a:t>
            </a:r>
            <a:r>
              <a:rPr lang="en-US" sz="2400" dirty="0" smtClean="0"/>
              <a:t>NC - CN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→ HOOC – COOH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1828 год – синтез мочевины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∆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OCN → 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 – C – NH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                     ║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       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+ 2NH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→ 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 – C – NH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	            ║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	            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55576" y="2996953"/>
            <a:ext cx="7488832" cy="3240360"/>
          </a:xfrm>
          <a:prstGeom prst="roundRect">
            <a:avLst>
              <a:gd name="adj" fmla="val 6245"/>
            </a:avLst>
          </a:prstGeom>
          <a:solidFill>
            <a:schemeClr val="accent4">
              <a:alpha val="62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381000"/>
            <a:ext cx="8229600" cy="13716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4000" dirty="0" smtClean="0">
                <a:solidFill>
                  <a:schemeClr val="tx1"/>
                </a:solidFill>
                <a:effectLst/>
              </a:rPr>
              <a:t>Адольф Вильгельм Герман </a:t>
            </a:r>
            <a:r>
              <a:rPr lang="ru-RU" sz="4000" dirty="0" err="1" smtClean="0">
                <a:solidFill>
                  <a:schemeClr val="tx1"/>
                </a:solidFill>
                <a:effectLst/>
              </a:rPr>
              <a:t>Кольбе</a:t>
            </a:r>
            <a:r>
              <a:rPr lang="ru-RU" sz="40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sz="4000" dirty="0" smtClean="0">
                <a:solidFill>
                  <a:schemeClr val="tx1"/>
                </a:solidFill>
                <a:effectLst/>
              </a:rPr>
              <a:t>(1818-1884)</a:t>
            </a:r>
            <a:endParaRPr lang="ru-RU" sz="40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05272" y="3140968"/>
            <a:ext cx="7499176" cy="3384376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/>
              </a:rPr>
              <a:t>1845 год – синтез уксусной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кислоты</a:t>
            </a:r>
          </a:p>
          <a:p>
            <a:pPr eaLnBrk="1" hangingPunct="1">
              <a:defRPr/>
            </a:pPr>
            <a:endParaRPr lang="ru-RU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400" dirty="0" smtClean="0"/>
              <a:t>                           CL</a:t>
            </a:r>
            <a:r>
              <a:rPr lang="en-US" sz="1600" dirty="0" smtClean="0"/>
              <a:t>2   </a:t>
            </a:r>
            <a:r>
              <a:rPr lang="en-US" sz="2400" dirty="0" smtClean="0"/>
              <a:t>                               H</a:t>
            </a:r>
            <a:r>
              <a:rPr lang="en-US" sz="1600" dirty="0" smtClean="0"/>
              <a:t>2</a:t>
            </a:r>
            <a:r>
              <a:rPr lang="en-US" sz="2400" dirty="0" smtClean="0"/>
              <a:t>O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C + FeS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dirty="0" smtClean="0"/>
              <a:t> CS</a:t>
            </a:r>
            <a:r>
              <a:rPr lang="en-US" sz="1600" dirty="0" smtClean="0"/>
              <a:t>2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dirty="0" smtClean="0"/>
              <a:t> CCl</a:t>
            </a:r>
            <a:r>
              <a:rPr lang="en-US" sz="1600" dirty="0" smtClean="0"/>
              <a:t>4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dirty="0" smtClean="0"/>
              <a:t> Cl</a:t>
            </a:r>
            <a:r>
              <a:rPr lang="en-US" sz="1600" dirty="0" smtClean="0"/>
              <a:t>2</a:t>
            </a:r>
            <a:r>
              <a:rPr lang="en-US" dirty="0" smtClean="0"/>
              <a:t>C=CCl</a:t>
            </a:r>
            <a:r>
              <a:rPr lang="en-US" sz="1600" dirty="0" smtClean="0"/>
              <a:t>2</a:t>
            </a:r>
            <a:r>
              <a:rPr lang="en-US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dirty="0" smtClean="0"/>
              <a:t> Cl</a:t>
            </a:r>
            <a:r>
              <a:rPr lang="en-US" sz="1600" dirty="0" smtClean="0"/>
              <a:t>3</a:t>
            </a:r>
            <a:r>
              <a:rPr lang="en-US" dirty="0" smtClean="0"/>
              <a:t>CCOOH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dirty="0" smtClean="0"/>
              <a:t> CH</a:t>
            </a:r>
            <a:r>
              <a:rPr lang="en-US" sz="1600" dirty="0" smtClean="0"/>
              <a:t>3</a:t>
            </a:r>
            <a:r>
              <a:rPr lang="en-US" dirty="0" smtClean="0"/>
              <a:t>COOH</a:t>
            </a:r>
            <a:endParaRPr lang="ru-RU" dirty="0" smtClean="0"/>
          </a:p>
        </p:txBody>
      </p:sp>
      <p:pic>
        <p:nvPicPr>
          <p:cNvPr id="9220" name="Picture 4" descr="E:\Documents and Settings\All Users\Документы\Мои рисунки\i[35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8681"/>
            <a:ext cx="1590544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229600" cy="13716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4000" dirty="0" err="1" smtClean="0">
                <a:solidFill>
                  <a:schemeClr val="tx1"/>
                </a:solidFill>
                <a:effectLst/>
              </a:rPr>
              <a:t>Марселен</a:t>
            </a:r>
            <a:r>
              <a:rPr lang="ru-RU" sz="400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4000" dirty="0" err="1" smtClean="0">
                <a:solidFill>
                  <a:schemeClr val="tx1"/>
                </a:solidFill>
                <a:effectLst/>
              </a:rPr>
              <a:t>Бертло</a:t>
            </a:r>
            <a:r>
              <a:rPr lang="ru-RU" sz="4000" dirty="0" smtClean="0">
                <a:solidFill>
                  <a:schemeClr val="tx1"/>
                </a:solidFill>
                <a:effectLst/>
              </a:rPr>
              <a:t> (1827 – 1907)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1854 год – синтез жира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1856 год – синтез метана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CS</a:t>
            </a:r>
            <a:r>
              <a:rPr lang="en-US" sz="1600" dirty="0" smtClean="0"/>
              <a:t>2</a:t>
            </a:r>
            <a:r>
              <a:rPr lang="en-US" dirty="0" smtClean="0"/>
              <a:t> + 2H</a:t>
            </a:r>
            <a:r>
              <a:rPr lang="en-US" sz="1600" dirty="0" smtClean="0"/>
              <a:t>2</a:t>
            </a:r>
            <a:r>
              <a:rPr lang="en-US" dirty="0" smtClean="0"/>
              <a:t>S + 8Cu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dirty="0" smtClean="0"/>
              <a:t> CH</a:t>
            </a:r>
            <a:r>
              <a:rPr lang="en-US" sz="1600" dirty="0" smtClean="0"/>
              <a:t>4 </a:t>
            </a:r>
            <a:r>
              <a:rPr lang="en-US" dirty="0" smtClean="0"/>
              <a:t>+ 4Cu</a:t>
            </a:r>
            <a:r>
              <a:rPr lang="en-US" sz="1600" dirty="0" smtClean="0"/>
              <a:t>2</a:t>
            </a:r>
            <a:r>
              <a:rPr lang="en-US" dirty="0" smtClean="0"/>
              <a:t>S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1862 год – синтез ацетилена</a:t>
            </a:r>
            <a:endParaRPr lang="en-US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CaC</a:t>
            </a:r>
            <a:r>
              <a:rPr lang="en-US" sz="1600" dirty="0" smtClean="0"/>
              <a:t>2</a:t>
            </a:r>
            <a:r>
              <a:rPr lang="en-US" dirty="0" smtClean="0"/>
              <a:t> +H</a:t>
            </a:r>
            <a:r>
              <a:rPr lang="en-US" sz="1600" dirty="0" smtClean="0"/>
              <a:t>2</a:t>
            </a:r>
            <a:r>
              <a:rPr lang="en-US" dirty="0" smtClean="0"/>
              <a:t>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dirty="0" smtClean="0"/>
              <a:t> Ca(OH)</a:t>
            </a:r>
            <a:r>
              <a:rPr lang="en-US" sz="1600" dirty="0" smtClean="0"/>
              <a:t>2</a:t>
            </a:r>
            <a:r>
              <a:rPr lang="en-US" dirty="0" smtClean="0"/>
              <a:t> + HC</a:t>
            </a:r>
            <a:r>
              <a:rPr lang="el-GR" dirty="0" smtClean="0">
                <a:cs typeface="Tahoma" pitchFamily="34" charset="0"/>
              </a:rPr>
              <a:t>Ξ</a:t>
            </a:r>
            <a:r>
              <a:rPr lang="en-US" dirty="0" smtClean="0"/>
              <a:t>CH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								</a:t>
            </a:r>
            <a:endParaRPr lang="ru-RU" dirty="0" smtClean="0"/>
          </a:p>
        </p:txBody>
      </p:sp>
      <p:pic>
        <p:nvPicPr>
          <p:cNvPr id="10244" name="Picture 4" descr="E:\Documents and Settings\All Users\Документы\Мои рисунки\i[45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030" y="1556792"/>
            <a:ext cx="1949450" cy="250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3">
      <a:dk1>
        <a:srgbClr val="4E4E74"/>
      </a:dk1>
      <a:lt1>
        <a:srgbClr val="FFFFFF"/>
      </a:lt1>
      <a:dk2>
        <a:srgbClr val="666699"/>
      </a:dk2>
      <a:lt2>
        <a:srgbClr val="FFFFCC"/>
      </a:lt2>
      <a:accent1>
        <a:srgbClr val="5E5884"/>
      </a:accent1>
      <a:accent2>
        <a:srgbClr val="8AB29D"/>
      </a:accent2>
      <a:accent3>
        <a:srgbClr val="B8B8CA"/>
      </a:accent3>
      <a:accent4>
        <a:srgbClr val="DADADA"/>
      </a:accent4>
      <a:accent5>
        <a:srgbClr val="B6B4C2"/>
      </a:accent5>
      <a:accent6>
        <a:srgbClr val="7DA18E"/>
      </a:accent6>
      <a:hlink>
        <a:srgbClr val="FFFF99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182</TotalTime>
  <Words>483</Words>
  <Application>Microsoft Office PowerPoint</Application>
  <PresentationFormat>Экран (4:3)</PresentationFormat>
  <Paragraphs>98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Tahoma</vt:lpstr>
      <vt:lpstr>Arial</vt:lpstr>
      <vt:lpstr>Wingdings</vt:lpstr>
      <vt:lpstr>Calibri</vt:lpstr>
      <vt:lpstr>Times New Roman</vt:lpstr>
      <vt:lpstr>Текстура</vt:lpstr>
      <vt:lpstr>Введение в органическую химию</vt:lpstr>
      <vt:lpstr>Знание некоторых принципов легко  возмещает незнание некоторых фактов       К. Гельвеций</vt:lpstr>
      <vt:lpstr>Роберт Бернс Вудворд (1917-1979)</vt:lpstr>
      <vt:lpstr>Виталисты</vt:lpstr>
      <vt:lpstr>Йенс Якоб Берцелиус</vt:lpstr>
      <vt:lpstr>Фридрих Велер (1800-1882)</vt:lpstr>
      <vt:lpstr>Фридрих Велер</vt:lpstr>
      <vt:lpstr>Адольф Вильгельм Герман Кольбе (1818-1884)</vt:lpstr>
      <vt:lpstr>Марселен Бертло (1827 – 1907)</vt:lpstr>
      <vt:lpstr>Бутлеров Александр Михайлович</vt:lpstr>
      <vt:lpstr>Предмет органической химии</vt:lpstr>
      <vt:lpstr>Закрасьте карандашом клетки , в которых записаны формулы неорганических соединений. Незакрашенные клетки составят символы химических элементов, которые входят в состав органических веществ</vt:lpstr>
      <vt:lpstr>Признаки органических веществ</vt:lpstr>
      <vt:lpstr>Презентация PowerPoint</vt:lpstr>
      <vt:lpstr>Причины многообразия органических соединений</vt:lpstr>
      <vt:lpstr>Презентация PowerPoint</vt:lpstr>
      <vt:lpstr>Ресурсы</vt:lpstr>
    </vt:vector>
  </TitlesOfParts>
  <Company>**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 в органическую химию</dc:title>
  <dc:creator>*</dc:creator>
  <cp:lastModifiedBy>Олег Грибан</cp:lastModifiedBy>
  <cp:revision>43</cp:revision>
  <dcterms:created xsi:type="dcterms:W3CDTF">2010-03-06T14:51:33Z</dcterms:created>
  <dcterms:modified xsi:type="dcterms:W3CDTF">2011-07-29T16:12:17Z</dcterms:modified>
</cp:coreProperties>
</file>