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766_%D0%B3%D0%BE%D0%B4" TargetMode="External"/><Relationship Id="rId3" Type="http://schemas.openxmlformats.org/officeDocument/2006/relationships/hyperlink" Target="http://ru.wikipedia.org/wiki/XVI" TargetMode="External"/><Relationship Id="rId7" Type="http://schemas.openxmlformats.org/officeDocument/2006/relationships/hyperlink" Target="http://ru.wikipedia.org/wiki/%D0%9A%D0%B0%D0%B2%D0%B5%D0%BD%D0%B4%D0%B8%D1%88,_%D0%93%D0%B5%D0%BD%D1%80%D0%B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B%D0%BE%D0%B3%D0%B8%D1%81%D1%82%D0%BE%D0%BD" TargetMode="External"/><Relationship Id="rId11" Type="http://schemas.openxmlformats.org/officeDocument/2006/relationships/hyperlink" Target="http://ru.wikipedia.org/wiki/1783" TargetMode="External"/><Relationship Id="rId5" Type="http://schemas.openxmlformats.org/officeDocument/2006/relationships/hyperlink" Target="http://ru.wikipedia.org/wiki/%D0%9B%D0%BE%D0%BC%D0%BE%D0%BD%D0%BE%D1%81%D0%BE%D0%B2,_%D0%9C%D0%B8%D1%85%D0%B0%D0%B8%D0%BB_%D0%92%D0%B0%D1%81%D0%B8%D0%BB%D1%8C%D0%B5%D0%B2%D0%B8%D1%87" TargetMode="External"/><Relationship Id="rId10" Type="http://schemas.openxmlformats.org/officeDocument/2006/relationships/hyperlink" Target="http://ru.wikipedia.org/wiki/%D0%9C%D1%91%D0%BD%D1%8C%D0%B5_%D0%B4%D0%B5_%D0%BB%D0%B0_%D0%9F%D0%BB%D0%B0%D1%81,_%D0%96%D0%B0%D0%BD_%D0%91%D0%B0%D1%82%D0%B8%D1%81%D1%82" TargetMode="External"/><Relationship Id="rId4" Type="http://schemas.openxmlformats.org/officeDocument/2006/relationships/hyperlink" Target="http://ru.wikipedia.org/wiki/XVII_%D0%B2%D0%B5%D0%BA" TargetMode="External"/><Relationship Id="rId9" Type="http://schemas.openxmlformats.org/officeDocument/2006/relationships/hyperlink" Target="http://ru.wikipedia.org/wiki/%D0%9B%D0%B0%D0%B2%D1%83%D0%B0%D0%B7%D1%8C%D0%B5,_%D0%90%D0%BD%D1%82%D1%83%D0%B0%D0%BD_%D0%9B%D0%BE%D1%80%D0%B0%D0%BD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E%D0%BA%D0%B8%D1%81%D0%BB%D0%B8%D1%82%D0%B5%D0%BB%D1%8C%D0%BD%D0%BE-%D0%B2%D0%BE%D1%81%D1%81%D1%82%D0%B0%D0%BD%D0%BE%D0%B2%D0%B8%D1%82%D0%B5%D0%BB%D1%8C%D0%BD%D1%8B%D0%B5_%D1%80%D0%B5%D0%B0%D0%BA%D1%86%D0%B8%D0%B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3%D0%B8%D0%B4%D1%80%D0%B8%D0%B4%D1%8B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1 из 117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2667000"/>
            <a:ext cx="8686800" cy="419100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12800" b="1" dirty="0" smtClean="0">
                <a:solidFill>
                  <a:schemeClr val="bg1"/>
                </a:solidFill>
                <a:latin typeface="Monotype Corsiva" pitchFamily="66" charset="0"/>
              </a:rPr>
              <a:t>Составил:</a:t>
            </a:r>
          </a:p>
          <a:p>
            <a:pPr algn="r"/>
            <a:r>
              <a:rPr lang="ru-RU" sz="12800" b="1" dirty="0" smtClean="0">
                <a:solidFill>
                  <a:schemeClr val="bg1"/>
                </a:solidFill>
                <a:latin typeface="Monotype Corsiva" pitchFamily="66" charset="0"/>
              </a:rPr>
              <a:t>учитель химии </a:t>
            </a:r>
          </a:p>
          <a:p>
            <a:pPr algn="r"/>
            <a:r>
              <a:rPr lang="ru-RU" sz="12800" b="1" dirty="0" smtClean="0">
                <a:solidFill>
                  <a:schemeClr val="bg1"/>
                </a:solidFill>
                <a:latin typeface="Monotype Corsiva" pitchFamily="66" charset="0"/>
              </a:rPr>
              <a:t>МОУ «Средняя общеобразовательная </a:t>
            </a:r>
          </a:p>
          <a:p>
            <a:pPr algn="r"/>
            <a:r>
              <a:rPr lang="ru-RU" sz="12800" b="1" dirty="0" smtClean="0">
                <a:solidFill>
                  <a:schemeClr val="bg1"/>
                </a:solidFill>
                <a:latin typeface="Monotype Corsiva" pitchFamily="66" charset="0"/>
              </a:rPr>
              <a:t>школа №92 с углубленным </a:t>
            </a:r>
          </a:p>
          <a:p>
            <a:pPr algn="r"/>
            <a:r>
              <a:rPr lang="ru-RU" sz="12800" b="1" dirty="0" smtClean="0">
                <a:solidFill>
                  <a:schemeClr val="bg1"/>
                </a:solidFill>
                <a:latin typeface="Monotype Corsiva" pitchFamily="66" charset="0"/>
              </a:rPr>
              <a:t>изучением отдельных предметов» </a:t>
            </a:r>
          </a:p>
          <a:p>
            <a:pPr algn="r"/>
            <a:r>
              <a:rPr lang="ru-RU" sz="12800" b="1" dirty="0" smtClean="0">
                <a:solidFill>
                  <a:schemeClr val="bg1"/>
                </a:solidFill>
                <a:latin typeface="Monotype Corsiva" pitchFamily="66" charset="0"/>
              </a:rPr>
              <a:t>Барсуков Д. Б.</a:t>
            </a: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pPr algn="r"/>
            <a:endParaRPr lang="ru-RU" sz="800" b="1" dirty="0" smtClean="0">
              <a:solidFill>
                <a:schemeClr val="bg1"/>
              </a:solidFill>
            </a:endParaRPr>
          </a:p>
          <a:p>
            <a:endParaRPr lang="ru-RU" sz="9600" b="1" dirty="0" smtClean="0">
              <a:solidFill>
                <a:schemeClr val="bg1"/>
              </a:solidFill>
            </a:endParaRPr>
          </a:p>
          <a:p>
            <a:r>
              <a:rPr lang="ru-RU" sz="12800" b="1" dirty="0" smtClean="0">
                <a:solidFill>
                  <a:schemeClr val="bg1"/>
                </a:solidFill>
              </a:rPr>
              <a:t>г</a:t>
            </a:r>
            <a:r>
              <a:rPr lang="ru-RU" sz="12800" b="1" dirty="0" smtClean="0">
                <a:solidFill>
                  <a:schemeClr val="bg1"/>
                </a:solidFill>
              </a:rPr>
              <a:t>. </a:t>
            </a:r>
            <a:r>
              <a:rPr lang="ru-RU" sz="12800" b="1" dirty="0" smtClean="0">
                <a:solidFill>
                  <a:schemeClr val="bg1"/>
                </a:solidFill>
              </a:rPr>
              <a:t>Кемерово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3600" y="152400"/>
            <a:ext cx="4800600" cy="86042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>ВОДОРОД</a:t>
            </a:r>
            <a:endParaRPr lang="ru-RU" sz="6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Получение водорода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5486400"/>
          </a:xfrm>
        </p:spPr>
        <p:txBody>
          <a:bodyPr>
            <a:normAutofit fontScale="92500"/>
          </a:bodyPr>
          <a:lstStyle/>
          <a:p>
            <a:r>
              <a:rPr lang="ru-RU" sz="3900" b="1" dirty="0" smtClean="0">
                <a:solidFill>
                  <a:srgbClr val="FF0000"/>
                </a:solidFill>
              </a:rPr>
              <a:t>В промышленности</a:t>
            </a:r>
          </a:p>
          <a:p>
            <a:r>
              <a:rPr lang="ru-RU" b="1" dirty="0" smtClean="0"/>
              <a:t>1.Электролиз</a:t>
            </a:r>
            <a:r>
              <a:rPr lang="ru-RU" b="1" dirty="0" smtClean="0"/>
              <a:t> водных растворов солей:</a:t>
            </a:r>
          </a:p>
          <a:p>
            <a:r>
              <a:rPr lang="ru-RU" b="1" dirty="0" smtClean="0"/>
              <a:t>2</a:t>
            </a:r>
            <a:r>
              <a:rPr lang="en-US" b="1" dirty="0" err="1" smtClean="0"/>
              <a:t>NaCl</a:t>
            </a:r>
            <a:r>
              <a:rPr lang="ru-RU" b="1" dirty="0" smtClean="0"/>
              <a:t> + </a:t>
            </a:r>
            <a:r>
              <a:rPr lang="ru-RU" b="1" dirty="0" smtClean="0"/>
              <a:t>2</a:t>
            </a:r>
            <a:r>
              <a:rPr lang="en-US" b="1" dirty="0" smtClean="0"/>
              <a:t>H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 → H</a:t>
            </a:r>
            <a:r>
              <a:rPr lang="ru-RU" b="1" baseline="-25000" dirty="0" smtClean="0"/>
              <a:t>2</a:t>
            </a:r>
            <a:r>
              <a:rPr lang="ru-RU" b="1" dirty="0" smtClean="0"/>
              <a:t>↑ + </a:t>
            </a:r>
            <a:r>
              <a:rPr lang="ru-RU" b="1" dirty="0" smtClean="0"/>
              <a:t>2</a:t>
            </a:r>
            <a:r>
              <a:rPr lang="en-US" b="1" dirty="0" err="1" smtClean="0"/>
              <a:t>NaOH</a:t>
            </a:r>
            <a:r>
              <a:rPr lang="ru-RU" b="1" dirty="0" smtClean="0"/>
              <a:t> + </a:t>
            </a:r>
            <a:r>
              <a:rPr lang="en-US" b="1" dirty="0" smtClean="0"/>
              <a:t>Cl</a:t>
            </a:r>
            <a:r>
              <a:rPr lang="en-US" b="1" baseline="-25000" dirty="0" smtClean="0"/>
              <a:t>2</a:t>
            </a:r>
            <a:endParaRPr lang="ru-RU" b="1" baseline="-25000" dirty="0" smtClean="0"/>
          </a:p>
          <a:p>
            <a:r>
              <a:rPr lang="ru-RU" b="1" dirty="0" smtClean="0"/>
              <a:t>2.Пропускание </a:t>
            </a:r>
            <a:r>
              <a:rPr lang="ru-RU" b="1" dirty="0" smtClean="0"/>
              <a:t>паров воды над раскаленным </a:t>
            </a:r>
            <a:r>
              <a:rPr lang="ru-RU" b="1" dirty="0" smtClean="0"/>
              <a:t>коксом</a:t>
            </a:r>
            <a:r>
              <a:rPr lang="ru-RU" b="1" dirty="0" smtClean="0"/>
              <a:t> при температуре около 1000 °C:</a:t>
            </a:r>
          </a:p>
          <a:p>
            <a:r>
              <a:rPr lang="en-US" b="1" dirty="0" smtClean="0"/>
              <a:t>H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 + </a:t>
            </a:r>
            <a:r>
              <a:rPr lang="ru-RU" b="1" dirty="0" smtClean="0"/>
              <a:t>С</a:t>
            </a:r>
            <a:r>
              <a:rPr lang="ru-RU" b="1" dirty="0" smtClean="0"/>
              <a:t> ⇄ H</a:t>
            </a:r>
            <a:r>
              <a:rPr lang="ru-RU" b="1" baseline="-25000" dirty="0" smtClean="0"/>
              <a:t>2</a:t>
            </a:r>
            <a:r>
              <a:rPr lang="ru-RU" b="1" dirty="0" smtClean="0"/>
              <a:t> + </a:t>
            </a:r>
            <a:r>
              <a:rPr lang="ru-RU" b="1" dirty="0" smtClean="0"/>
              <a:t>СО</a:t>
            </a:r>
          </a:p>
          <a:p>
            <a:r>
              <a:rPr lang="ru-RU" b="1" dirty="0" smtClean="0"/>
              <a:t>3.Из</a:t>
            </a:r>
            <a:r>
              <a:rPr lang="ru-RU" b="1" dirty="0" smtClean="0"/>
              <a:t> </a:t>
            </a:r>
            <a:r>
              <a:rPr lang="ru-RU" b="1" dirty="0" smtClean="0"/>
              <a:t>природного газа.</a:t>
            </a:r>
            <a:endParaRPr lang="ru-RU" b="1" dirty="0" smtClean="0"/>
          </a:p>
          <a:p>
            <a:r>
              <a:rPr lang="ru-RU" b="1" dirty="0" smtClean="0"/>
              <a:t>Конверсия</a:t>
            </a:r>
            <a:r>
              <a:rPr lang="ru-RU" b="1" dirty="0" smtClean="0"/>
              <a:t> с водяным паром</a:t>
            </a:r>
            <a:r>
              <a:rPr lang="ru-RU" b="1" dirty="0" smtClean="0"/>
              <a:t>:</a:t>
            </a:r>
          </a:p>
          <a:p>
            <a:r>
              <a:rPr lang="en-US" b="1" dirty="0" smtClean="0"/>
              <a:t>CH</a:t>
            </a:r>
            <a:r>
              <a:rPr lang="en-US" b="1" baseline="-25000" dirty="0" smtClean="0"/>
              <a:t>4</a:t>
            </a:r>
            <a:r>
              <a:rPr lang="en-US" b="1" dirty="0" smtClean="0"/>
              <a:t> </a:t>
            </a:r>
            <a:r>
              <a:rPr lang="ru-RU" b="1" dirty="0" smtClean="0"/>
              <a:t>+</a:t>
            </a:r>
            <a:r>
              <a:rPr lang="ru-RU" b="1" dirty="0" smtClean="0"/>
              <a:t> </a:t>
            </a:r>
            <a:r>
              <a:rPr lang="en-US" b="1" dirty="0" smtClean="0"/>
              <a:t>H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 ⇄ </a:t>
            </a:r>
            <a:r>
              <a:rPr lang="en-US" b="1" dirty="0" smtClean="0"/>
              <a:t>CO</a:t>
            </a:r>
            <a:r>
              <a:rPr lang="ru-RU" b="1" dirty="0" smtClean="0"/>
              <a:t> + 3H</a:t>
            </a:r>
            <a:r>
              <a:rPr lang="ru-RU" b="1" baseline="-25000" dirty="0" smtClean="0"/>
              <a:t>2</a:t>
            </a:r>
            <a:r>
              <a:rPr lang="ru-RU" b="1" dirty="0" smtClean="0"/>
              <a:t> (1000 °C</a:t>
            </a:r>
            <a:r>
              <a:rPr lang="ru-RU" b="1" dirty="0" smtClean="0"/>
              <a:t>)</a:t>
            </a:r>
          </a:p>
          <a:p>
            <a:r>
              <a:rPr lang="ru-RU" b="1" dirty="0" smtClean="0"/>
              <a:t>Каталитическое</a:t>
            </a:r>
            <a:r>
              <a:rPr lang="ru-RU" b="1" dirty="0" smtClean="0"/>
              <a:t> окисление кислородом</a:t>
            </a:r>
            <a:r>
              <a:rPr lang="ru-RU" b="1" dirty="0" smtClean="0"/>
              <a:t>:</a:t>
            </a:r>
          </a:p>
          <a:p>
            <a:r>
              <a:rPr lang="ru-RU" b="1" dirty="0" smtClean="0"/>
              <a:t>2</a:t>
            </a:r>
            <a:r>
              <a:rPr lang="en-US" b="1" dirty="0" smtClean="0"/>
              <a:t>CH</a:t>
            </a:r>
            <a:r>
              <a:rPr lang="en-US" b="1" baseline="-25000" dirty="0" smtClean="0"/>
              <a:t>4</a:t>
            </a:r>
            <a:r>
              <a:rPr lang="ru-RU" b="1" dirty="0" smtClean="0"/>
              <a:t> + </a:t>
            </a:r>
            <a:r>
              <a:rPr lang="en-US" b="1" dirty="0" smtClean="0"/>
              <a:t>O</a:t>
            </a:r>
            <a:r>
              <a:rPr lang="en-US" b="1" baseline="-25000" dirty="0" smtClean="0"/>
              <a:t>2</a:t>
            </a:r>
            <a:r>
              <a:rPr lang="ru-RU" b="1" dirty="0" smtClean="0"/>
              <a:t> ⇄ </a:t>
            </a:r>
            <a:r>
              <a:rPr lang="ru-RU" b="1" dirty="0" smtClean="0"/>
              <a:t>2</a:t>
            </a:r>
            <a:r>
              <a:rPr lang="en-US" b="1" dirty="0" smtClean="0"/>
              <a:t>CO</a:t>
            </a:r>
            <a:r>
              <a:rPr lang="ru-RU" b="1" dirty="0" smtClean="0"/>
              <a:t> + 4H</a:t>
            </a:r>
            <a:r>
              <a:rPr lang="ru-RU" b="1" baseline="-25000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1000"/>
            <a:ext cx="8991600" cy="62484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 лаборатории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1.</a:t>
            </a:r>
            <a:r>
              <a:rPr lang="ru-RU" sz="3200" b="1" i="1" dirty="0" smtClean="0">
                <a:solidFill>
                  <a:schemeClr val="bg1"/>
                </a:solidFill>
              </a:rPr>
              <a:t>Действие разбавленных кислот на металлы.</a:t>
            </a:r>
            <a:r>
              <a:rPr lang="ru-RU" sz="3200" b="1" dirty="0" smtClean="0">
                <a:solidFill>
                  <a:schemeClr val="bg1"/>
                </a:solidFill>
              </a:rPr>
              <a:t> Для проведения такой реакции чаще всего используют цинк и разбавленную соляную кислоту:</a:t>
            </a:r>
          </a:p>
          <a:p>
            <a:r>
              <a:rPr lang="en-US" sz="3200" b="1" dirty="0" smtClean="0">
                <a:solidFill>
                  <a:schemeClr val="bg1"/>
                </a:solidFill>
              </a:rPr>
              <a:t>Zn</a:t>
            </a:r>
            <a:r>
              <a:rPr lang="ru-RU" sz="3200" b="1" dirty="0" smtClean="0">
                <a:solidFill>
                  <a:schemeClr val="bg1"/>
                </a:solidFill>
              </a:rPr>
              <a:t> + </a:t>
            </a:r>
            <a:r>
              <a:rPr lang="en-US" sz="3200" b="1" dirty="0" err="1" smtClean="0">
                <a:solidFill>
                  <a:schemeClr val="bg1"/>
                </a:solidFill>
              </a:rPr>
              <a:t>HCl</a:t>
            </a:r>
            <a:r>
              <a:rPr lang="ru-RU" sz="3200" b="1" dirty="0" smtClean="0">
                <a:solidFill>
                  <a:schemeClr val="bg1"/>
                </a:solidFill>
              </a:rPr>
              <a:t>→</a:t>
            </a:r>
            <a:r>
              <a:rPr lang="ru-RU" sz="3200" b="1" dirty="0" smtClean="0">
                <a:solidFill>
                  <a:schemeClr val="bg1"/>
                </a:solidFill>
              </a:rPr>
              <a:t> </a:t>
            </a:r>
            <a:r>
              <a:rPr lang="en-US" sz="3200" b="1" dirty="0" smtClean="0">
                <a:solidFill>
                  <a:schemeClr val="bg1"/>
                </a:solidFill>
              </a:rPr>
              <a:t>ZnCl</a:t>
            </a:r>
            <a:r>
              <a:rPr lang="en-US" sz="32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3200" b="1" dirty="0" smtClean="0">
                <a:solidFill>
                  <a:schemeClr val="bg1"/>
                </a:solidFill>
              </a:rPr>
              <a:t> + H</a:t>
            </a:r>
            <a:r>
              <a:rPr lang="ru-RU" sz="32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3200" b="1" dirty="0" smtClean="0">
                <a:solidFill>
                  <a:schemeClr val="bg1"/>
                </a:solidFill>
              </a:rPr>
              <a:t>↑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2.</a:t>
            </a:r>
            <a:r>
              <a:rPr lang="ru-RU" sz="3200" b="1" i="1" dirty="0" smtClean="0">
                <a:solidFill>
                  <a:schemeClr val="bg1"/>
                </a:solidFill>
              </a:rPr>
              <a:t>Взаимодействие </a:t>
            </a:r>
            <a:r>
              <a:rPr lang="ru-RU" sz="3200" b="1" i="1" dirty="0" smtClean="0">
                <a:solidFill>
                  <a:schemeClr val="bg1"/>
                </a:solidFill>
              </a:rPr>
              <a:t>кальция с водой: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en-US" sz="3200" b="1" dirty="0" smtClean="0">
                <a:solidFill>
                  <a:schemeClr val="bg1"/>
                </a:solidFill>
              </a:rPr>
              <a:t>Ca</a:t>
            </a:r>
            <a:r>
              <a:rPr lang="ru-RU" sz="3200" b="1" dirty="0" smtClean="0">
                <a:solidFill>
                  <a:schemeClr val="bg1"/>
                </a:solidFill>
              </a:rPr>
              <a:t> + </a:t>
            </a:r>
            <a:r>
              <a:rPr lang="ru-RU" sz="3200" b="1" dirty="0" smtClean="0">
                <a:solidFill>
                  <a:schemeClr val="bg1"/>
                </a:solidFill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</a:rPr>
              <a:t>H</a:t>
            </a:r>
            <a:r>
              <a:rPr lang="en-US" sz="3200" b="1" baseline="-25000" dirty="0" smtClean="0">
                <a:solidFill>
                  <a:schemeClr val="bg1"/>
                </a:solidFill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 → </a:t>
            </a:r>
            <a:r>
              <a:rPr lang="en-US" sz="3200" b="1" dirty="0" smtClean="0">
                <a:solidFill>
                  <a:schemeClr val="bg1"/>
                </a:solidFill>
              </a:rPr>
              <a:t>Ca(OH)</a:t>
            </a:r>
            <a:r>
              <a:rPr lang="en-US" sz="32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3200" b="1" dirty="0" smtClean="0">
                <a:solidFill>
                  <a:schemeClr val="bg1"/>
                </a:solidFill>
              </a:rPr>
              <a:t> + H</a:t>
            </a:r>
            <a:r>
              <a:rPr lang="ru-RU" sz="32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3200" b="1" dirty="0" smtClean="0">
                <a:solidFill>
                  <a:schemeClr val="bg1"/>
                </a:solidFill>
              </a:rPr>
              <a:t>↑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3.</a:t>
            </a:r>
            <a:r>
              <a:rPr lang="ru-RU" sz="3200" b="1" i="1" dirty="0" smtClean="0">
                <a:solidFill>
                  <a:schemeClr val="bg1"/>
                </a:solidFill>
              </a:rPr>
              <a:t>Гидролиз </a:t>
            </a:r>
            <a:r>
              <a:rPr lang="ru-RU" sz="3200" b="1" i="1" dirty="0" smtClean="0">
                <a:solidFill>
                  <a:schemeClr val="bg1"/>
                </a:solidFill>
              </a:rPr>
              <a:t>гидридов: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en-US" sz="3200" b="1" dirty="0" err="1" smtClean="0">
                <a:solidFill>
                  <a:schemeClr val="bg1"/>
                </a:solidFill>
              </a:rPr>
              <a:t>NaH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+</a:t>
            </a:r>
            <a:r>
              <a:rPr lang="ru-RU" sz="3200" b="1" dirty="0" smtClean="0">
                <a:solidFill>
                  <a:schemeClr val="bg1"/>
                </a:solidFill>
              </a:rPr>
              <a:t> </a:t>
            </a:r>
            <a:r>
              <a:rPr lang="en-US" sz="3200" b="1" dirty="0" smtClean="0">
                <a:solidFill>
                  <a:schemeClr val="bg1"/>
                </a:solidFill>
              </a:rPr>
              <a:t>H</a:t>
            </a:r>
            <a:r>
              <a:rPr lang="en-US" sz="3200" b="1" baseline="-25000" dirty="0" smtClean="0">
                <a:solidFill>
                  <a:schemeClr val="bg1"/>
                </a:solidFill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</a:rPr>
              <a:t>O</a:t>
            </a:r>
            <a:r>
              <a:rPr lang="ru-RU" sz="3200" b="1" dirty="0" smtClean="0">
                <a:solidFill>
                  <a:schemeClr val="bg1"/>
                </a:solidFill>
              </a:rPr>
              <a:t> → </a:t>
            </a:r>
            <a:r>
              <a:rPr lang="en-US" sz="3200" b="1" dirty="0" err="1" smtClean="0">
                <a:solidFill>
                  <a:schemeClr val="bg1"/>
                </a:solidFill>
              </a:rPr>
              <a:t>NaOH</a:t>
            </a:r>
            <a:r>
              <a:rPr lang="ru-RU" sz="3200" b="1" dirty="0" smtClean="0">
                <a:solidFill>
                  <a:schemeClr val="bg1"/>
                </a:solidFill>
              </a:rPr>
              <a:t> + H</a:t>
            </a:r>
            <a:r>
              <a:rPr lang="ru-RU" sz="32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3200" b="1" dirty="0" smtClean="0">
                <a:solidFill>
                  <a:schemeClr val="bg1"/>
                </a:solidFill>
              </a:rPr>
              <a:t>↑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b="1" dirty="0" lang="ru-RU" smtClean="0"/>
              <a:t>4.</a:t>
            </a:r>
            <a:r>
              <a:rPr b="1" dirty="0" i="1" lang="ru-RU" smtClean="0"/>
              <a:t>Действие щелочей на цинк или алюминий:</a:t>
            </a:r>
            <a:endParaRPr b="1" dirty="0" lang="ru-RU" smtClean="0"/>
          </a:p>
          <a:p>
            <a:r>
              <a:rPr b="1" dirty="0" lang="ru-RU" smtClean="0"/>
              <a:t>2</a:t>
            </a:r>
            <a:r>
              <a:rPr b="1" dirty="0" lang="en-US" smtClean="0"/>
              <a:t>Al</a:t>
            </a:r>
            <a:r>
              <a:rPr b="1" dirty="0" lang="en-US" smtClean="0"/>
              <a:t> + </a:t>
            </a:r>
            <a:r>
              <a:rPr b="1" dirty="0" lang="en-US" smtClean="0"/>
              <a:t>2NaOH</a:t>
            </a:r>
            <a:r>
              <a:rPr b="1" dirty="0" lang="en-US" smtClean="0"/>
              <a:t> + </a:t>
            </a:r>
            <a:r>
              <a:rPr b="1" dirty="0" lang="en-US" smtClean="0"/>
              <a:t>6H</a:t>
            </a:r>
            <a:r>
              <a:rPr b="1" baseline="-25000" dirty="0" lang="en-US" smtClean="0"/>
              <a:t>2</a:t>
            </a:r>
            <a:r>
              <a:rPr b="1" dirty="0" lang="en-US" smtClean="0"/>
              <a:t>O</a:t>
            </a:r>
            <a:r>
              <a:rPr b="1" dirty="0" lang="en-US" smtClean="0"/>
              <a:t> → 2Na[Al(OH)</a:t>
            </a:r>
            <a:r>
              <a:rPr b="1" baseline="-25000" dirty="0" lang="en-US" smtClean="0"/>
              <a:t>4</a:t>
            </a:r>
            <a:r>
              <a:rPr b="1" dirty="0" lang="en-US" smtClean="0"/>
              <a:t>] + 3H</a:t>
            </a:r>
            <a:r>
              <a:rPr b="1" baseline="-25000" dirty="0" lang="en-US" smtClean="0"/>
              <a:t>2</a:t>
            </a:r>
            <a:r>
              <a:rPr b="1" dirty="0" lang="en-US" smtClean="0"/>
              <a:t>↑</a:t>
            </a:r>
          </a:p>
          <a:p>
            <a:r>
              <a:rPr b="1" dirty="0" lang="en-US" smtClean="0"/>
              <a:t>Zn</a:t>
            </a:r>
            <a:r>
              <a:rPr b="1" dirty="0" lang="en-US" smtClean="0"/>
              <a:t> + </a:t>
            </a:r>
            <a:r>
              <a:rPr b="1" dirty="0" lang="en-US" smtClean="0"/>
              <a:t>2KOH</a:t>
            </a:r>
            <a:r>
              <a:rPr b="1" dirty="0" lang="en-US" smtClean="0"/>
              <a:t> + </a:t>
            </a:r>
            <a:r>
              <a:rPr b="1" dirty="0" lang="en-US" smtClean="0"/>
              <a:t>2H</a:t>
            </a:r>
            <a:r>
              <a:rPr b="1" baseline="-25000" dirty="0" lang="en-US" smtClean="0"/>
              <a:t>2</a:t>
            </a:r>
            <a:r>
              <a:rPr b="1" dirty="0" lang="en-US" smtClean="0"/>
              <a:t>O</a:t>
            </a:r>
            <a:r>
              <a:rPr b="1" dirty="0" lang="en-US" smtClean="0"/>
              <a:t> → K</a:t>
            </a:r>
            <a:r>
              <a:rPr b="1" baseline="-25000" dirty="0" lang="en-US" smtClean="0"/>
              <a:t>2</a:t>
            </a:r>
            <a:r>
              <a:rPr b="1" dirty="0" lang="en-US" smtClean="0"/>
              <a:t>[Zn(OH)</a:t>
            </a:r>
            <a:r>
              <a:rPr b="1" baseline="-25000" dirty="0" lang="en-US" smtClean="0"/>
              <a:t>4</a:t>
            </a:r>
            <a:r>
              <a:rPr b="1" dirty="0" lang="en-US" smtClean="0"/>
              <a:t>] + H</a:t>
            </a:r>
            <a:r>
              <a:rPr b="1" baseline="-25000" dirty="0" lang="en-US" smtClean="0"/>
              <a:t>2</a:t>
            </a:r>
            <a:r>
              <a:rPr b="1" dirty="0" lang="en-US" smtClean="0"/>
              <a:t>↑</a:t>
            </a:r>
            <a:endParaRPr b="1" dirty="0" lang="ru-RU"/>
          </a:p>
        </p:txBody>
      </p:sp>
      <p:pic>
        <p:nvPicPr>
          <p:cNvPr descr="Картинка 6 из 217" id="20482" name="Picture 2"/>
          <p:cNvPicPr>
            <a:picLocks noChangeArrowheads="1" noChangeAspect="1"/>
          </p:cNvPicPr>
          <p:nvPr/>
        </p:nvPicPr>
        <p:blipFill>
          <a:blip r:embed="rId2"/>
          <a:srcRect b="32"/>
          <a:stretch>
            <a:fillRect/>
          </a:stretch>
        </p:blipFill>
        <p:spPr bwMode="auto">
          <a:xfrm>
            <a:off x="6019800" y="3165563"/>
            <a:ext cx="3124200" cy="3692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2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17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to="" valueType="num">
                                      <p:cBhvr>
                                        <p:cTn dur="1" fill="hold" id="22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а 51 из 19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45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Водород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33400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Водород — самый распространённый элемент во </a:t>
            </a:r>
            <a:r>
              <a:rPr lang="ru-RU" b="1" dirty="0" smtClean="0"/>
              <a:t>Вселенной. </a:t>
            </a:r>
            <a:r>
              <a:rPr lang="ru-RU" b="1" dirty="0" smtClean="0"/>
              <a:t>На его долю приходится около 92 % всех атомов (8 % составляют атомы </a:t>
            </a:r>
            <a:r>
              <a:rPr lang="ru-RU" b="1" dirty="0" smtClean="0"/>
              <a:t>гелия, </a:t>
            </a:r>
            <a:r>
              <a:rPr lang="ru-RU" b="1" dirty="0" smtClean="0"/>
              <a:t>доля всех остальных вместе взятых элементов — менее 0,1 %). Таким образом, водород — основная составная часть </a:t>
            </a:r>
            <a:r>
              <a:rPr lang="ru-RU" b="1" dirty="0" smtClean="0"/>
              <a:t>звёзд</a:t>
            </a:r>
            <a:r>
              <a:rPr lang="ru-RU" b="1" dirty="0" smtClean="0"/>
              <a:t> и </a:t>
            </a:r>
            <a:r>
              <a:rPr lang="ru-RU" b="1" dirty="0" smtClean="0"/>
              <a:t>межзвёздного газа. </a:t>
            </a:r>
            <a:r>
              <a:rPr lang="ru-RU" b="1" dirty="0" smtClean="0"/>
              <a:t>В условиях звёздных температур (например, температура поверхности </a:t>
            </a:r>
            <a:r>
              <a:rPr lang="ru-RU" b="1" dirty="0" smtClean="0"/>
              <a:t>Солнца</a:t>
            </a:r>
            <a:r>
              <a:rPr lang="ru-RU" b="1" dirty="0" smtClean="0"/>
              <a:t> ~ 6000 °C) водород существует в виде </a:t>
            </a:r>
            <a:r>
              <a:rPr lang="ru-RU" b="1" dirty="0" smtClean="0"/>
              <a:t>плазмы, </a:t>
            </a:r>
            <a:r>
              <a:rPr lang="ru-RU" b="1" dirty="0" smtClean="0"/>
              <a:t>в межзвёздном пространстве этот элемент существует в виде </a:t>
            </a:r>
            <a:r>
              <a:rPr lang="ru-RU" b="1" dirty="0" smtClean="0"/>
              <a:t>отдельных молекул,</a:t>
            </a:r>
            <a:r>
              <a:rPr lang="ru-RU" b="1" dirty="0" smtClean="0"/>
              <a:t> </a:t>
            </a:r>
            <a:r>
              <a:rPr lang="ru-RU" b="1" dirty="0" smtClean="0"/>
              <a:t>атомов</a:t>
            </a:r>
            <a:r>
              <a:rPr lang="ru-RU" b="1" dirty="0" smtClean="0"/>
              <a:t> и </a:t>
            </a:r>
            <a:r>
              <a:rPr lang="ru-RU" b="1" dirty="0" smtClean="0"/>
              <a:t>ионов</a:t>
            </a:r>
            <a:r>
              <a:rPr lang="ru-RU" b="1" dirty="0" smtClean="0"/>
              <a:t> и может образовывать молекулярные облака, значительно различающиеся по размерам, плотности и температуре.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Параграф 17, упр. 2,3,4 (письменно)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DDEBCF"/>
            </a:gs>
            <a:gs pos="50000">
              <a:srgbClr val="9CB86E"/>
            </a:gs>
            <a:gs pos="81000">
              <a:srgbClr val="156B1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16 из 117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0"/>
            <a:ext cx="4267200" cy="423894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81000" y="228600"/>
            <a:ext cx="9372600" cy="66294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Выделение горючего газа при взаимодействии кислот и металлов наблюдали в </a:t>
            </a:r>
            <a:r>
              <a:rPr lang="ru-RU" dirty="0" smtClean="0">
                <a:solidFill>
                  <a:schemeClr val="bg1"/>
                </a:solidFill>
                <a:hlinkClick r:id="rId3" tooltip="XVI"/>
              </a:rPr>
              <a:t>XVI</a:t>
            </a:r>
            <a:r>
              <a:rPr lang="ru-RU" dirty="0" smtClean="0">
                <a:solidFill>
                  <a:schemeClr val="bg1"/>
                </a:solidFill>
              </a:rPr>
              <a:t> и </a:t>
            </a:r>
            <a:r>
              <a:rPr lang="ru-RU" dirty="0" smtClean="0">
                <a:solidFill>
                  <a:schemeClr val="bg1"/>
                </a:solidFill>
                <a:hlinkClick r:id="rId4" tooltip="XVII век"/>
              </a:rPr>
              <a:t>XVII веках</a:t>
            </a:r>
            <a:r>
              <a:rPr lang="ru-RU" dirty="0" smtClean="0">
                <a:solidFill>
                  <a:schemeClr val="bg1"/>
                </a:solidFill>
              </a:rPr>
              <a:t> на заре становления химии как науки. Прямо указывал на выделение его и </a:t>
            </a:r>
            <a:r>
              <a:rPr lang="ru-RU" dirty="0" smtClean="0">
                <a:solidFill>
                  <a:schemeClr val="bg1"/>
                </a:solidFill>
                <a:hlinkClick r:id="rId5" tooltip="Ломоносов, Михаил Васильевич"/>
              </a:rPr>
              <a:t>Михаил Васильевич Ломоносов</a:t>
            </a:r>
            <a:r>
              <a:rPr lang="ru-RU" dirty="0" smtClean="0">
                <a:solidFill>
                  <a:schemeClr val="bg1"/>
                </a:solidFill>
              </a:rPr>
              <a:t>, но уже определённо сознавая, что это </a:t>
            </a:r>
            <a:r>
              <a:rPr lang="ru-RU" dirty="0" smtClean="0">
                <a:solidFill>
                  <a:schemeClr val="bg1"/>
                </a:solidFill>
              </a:rPr>
              <a:t>не </a:t>
            </a:r>
            <a:r>
              <a:rPr lang="ru-RU" dirty="0" smtClean="0">
                <a:solidFill>
                  <a:schemeClr val="bg1"/>
                </a:solidFill>
                <a:hlinkClick r:id="rId6" tooltip="Флогистон"/>
              </a:rPr>
              <a:t>флогистон</a:t>
            </a:r>
            <a:r>
              <a:rPr lang="ru-RU" dirty="0" smtClean="0">
                <a:solidFill>
                  <a:schemeClr val="bg1"/>
                </a:solidFill>
              </a:rPr>
              <a:t>. Английский физик и химик </a:t>
            </a:r>
            <a:r>
              <a:rPr lang="ru-RU" dirty="0" smtClean="0">
                <a:solidFill>
                  <a:schemeClr val="bg1"/>
                </a:solidFill>
                <a:hlinkClick r:id="rId7" tooltip="Кавендиш, Генри"/>
              </a:rPr>
              <a:t>Генри Кавендиш</a:t>
            </a:r>
            <a:r>
              <a:rPr lang="ru-RU" dirty="0" smtClean="0">
                <a:solidFill>
                  <a:schemeClr val="bg1"/>
                </a:solidFill>
              </a:rPr>
              <a:t> в </a:t>
            </a:r>
            <a:r>
              <a:rPr lang="ru-RU" dirty="0" smtClean="0">
                <a:solidFill>
                  <a:schemeClr val="bg1"/>
                </a:solidFill>
                <a:hlinkClick r:id="rId8" tooltip="1766 год"/>
              </a:rPr>
              <a:t>1766 году</a:t>
            </a:r>
            <a:r>
              <a:rPr lang="ru-RU" dirty="0" smtClean="0">
                <a:solidFill>
                  <a:schemeClr val="bg1"/>
                </a:solidFill>
              </a:rPr>
              <a:t> исследовал этот газ и назвал его «горючим воздухом». При сжигании «горючий воздух» давал воду, но приверженность Кавендиша теории </a:t>
            </a:r>
            <a:r>
              <a:rPr lang="ru-RU" dirty="0" smtClean="0">
                <a:solidFill>
                  <a:schemeClr val="bg1"/>
                </a:solidFill>
                <a:hlinkClick r:id="rId6" tooltip="Флогистон"/>
              </a:rPr>
              <a:t>флогистона</a:t>
            </a:r>
            <a:r>
              <a:rPr lang="ru-RU" dirty="0" smtClean="0">
                <a:solidFill>
                  <a:schemeClr val="bg1"/>
                </a:solidFill>
              </a:rPr>
              <a:t> помешала ему сделать правильные выводы. Французский химик </a:t>
            </a:r>
            <a:r>
              <a:rPr lang="ru-RU" dirty="0" err="1" smtClean="0">
                <a:solidFill>
                  <a:schemeClr val="bg1"/>
                </a:solidFill>
                <a:hlinkClick r:id="rId9" tooltip="Лавуазье, Антуан Лоран"/>
              </a:rPr>
              <a:t>Антуан</a:t>
            </a:r>
            <a:r>
              <a:rPr lang="ru-RU" dirty="0" smtClean="0">
                <a:solidFill>
                  <a:schemeClr val="bg1"/>
                </a:solidFill>
                <a:hlinkClick r:id="rId9" tooltip="Лавуазье, Антуан Лоран"/>
              </a:rPr>
              <a:t> Лавуазье</a:t>
            </a:r>
            <a:r>
              <a:rPr lang="ru-RU" dirty="0" smtClean="0">
                <a:solidFill>
                  <a:schemeClr val="bg1"/>
                </a:solidFill>
              </a:rPr>
              <a:t> совместно с инженером </a:t>
            </a:r>
            <a:r>
              <a:rPr lang="ru-RU" dirty="0" smtClean="0">
                <a:solidFill>
                  <a:schemeClr val="bg1"/>
                </a:solidFill>
                <a:hlinkClick r:id="rId10" tooltip="Мёнье де ла Плас, Жан Батист"/>
              </a:rPr>
              <a:t>Ж. </a:t>
            </a:r>
            <a:r>
              <a:rPr lang="ru-RU" dirty="0" err="1" smtClean="0">
                <a:solidFill>
                  <a:schemeClr val="bg1"/>
                </a:solidFill>
                <a:hlinkClick r:id="rId10" tooltip="Мёнье де ла Плас, Жан Батист"/>
              </a:rPr>
              <a:t>Менье</a:t>
            </a:r>
            <a:r>
              <a:rPr lang="ru-RU" dirty="0" smtClean="0">
                <a:solidFill>
                  <a:schemeClr val="bg1"/>
                </a:solidFill>
              </a:rPr>
              <a:t>, используя специальные газометры, в </a:t>
            </a:r>
            <a:r>
              <a:rPr lang="ru-RU" dirty="0" smtClean="0">
                <a:solidFill>
                  <a:schemeClr val="bg1"/>
                </a:solidFill>
                <a:hlinkClick r:id="rId11" tooltip="1783"/>
              </a:rPr>
              <a:t>1783 г.</a:t>
            </a:r>
            <a:r>
              <a:rPr lang="ru-RU" dirty="0" smtClean="0">
                <a:solidFill>
                  <a:schemeClr val="bg1"/>
                </a:solidFill>
              </a:rPr>
              <a:t>осуществил синтез воды, а затем и её анализ, разложив водяной пар раскалённым железом. Таким образом он установил, что «горючий воздух» входит в состав воды и может быть из неё получен.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3 из 476" id="16386" name="Picture 2"/>
          <p:cNvPicPr>
            <a:picLocks noChangeArrowheads="1" noChangeAspect="1"/>
          </p:cNvPicPr>
          <p:nvPr/>
        </p:nvPicPr>
        <p:blipFill>
          <a:blip r:embed="rId2"/>
          <a:srcRect b="92" r="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1400" y="685800"/>
            <a:ext cx="5562600" cy="2895600"/>
          </a:xfrm>
        </p:spPr>
        <p:txBody>
          <a:bodyPr>
            <a:noAutofit/>
          </a:bodyPr>
          <a:lstStyle/>
          <a:p>
            <a:r>
              <a:rPr b="1" dirty="0" lang="ru-RU" smtClean="0" sz="2300">
                <a:solidFill>
                  <a:srgbClr val="FF0000"/>
                </a:solidFill>
              </a:rPr>
              <a:t>Обычный водородный атом (протий) состоит из двух фундаментальных частиц (протона и электрона) и имеет атомную массу 1</a:t>
            </a:r>
            <a:r>
              <a:rPr b="1" dirty="0" lang="ru-RU" smtClean="0" sz="2300">
                <a:solidFill>
                  <a:srgbClr val="FF0000"/>
                </a:solidFill>
              </a:rPr>
              <a:t>.</a:t>
            </a:r>
            <a:r>
              <a:rPr b="1" dirty="0" lang="ru-RU" smtClean="0" sz="2300">
                <a:solidFill>
                  <a:srgbClr val="FF0000"/>
                </a:solidFill>
              </a:rPr>
              <a:t> Водород сходен со щелочными металлами в том, что все эти элементы способны отдавать электрон атому-акцептору для образования химической </a:t>
            </a:r>
            <a:r>
              <a:rPr b="1" dirty="0" lang="ru-RU" smtClean="0" sz="2300">
                <a:solidFill>
                  <a:srgbClr val="FF0000"/>
                </a:solidFill>
              </a:rPr>
              <a:t>связи.</a:t>
            </a:r>
            <a:endParaRPr b="1" dirty="0" lang="ru-RU" sz="23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from="(-#ppt_w/2)" to="(#ppt_x)" valueType="num">
                                      <p:cBhvr>
                                        <p:cTn dur="6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0" to="-1.0" valueType="num">
                                      <p:cBhvr>
                                        <p:cTn autoRev="1" decel="50000" dur="200" fill="hold" id="13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autoRev="1" decel="100000" dur="200" fill="hold" id="14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autoRev="1" decel="100000" dur="200" fill="hold" id="15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ртинка 6 из 480" id="15362" name="Picture 2"/>
          <p:cNvPicPr>
            <a:picLocks noChangeArrowheads="1" noChangeAspect="1"/>
          </p:cNvPicPr>
          <p:nvPr/>
        </p:nvPicPr>
        <p:blipFill>
          <a:blip r:embed="rId2"/>
          <a:srcRect b="90"/>
          <a:stretch>
            <a:fillRect/>
          </a:stretch>
        </p:blipFill>
        <p:spPr bwMode="auto">
          <a:xfrm>
            <a:off x="5445196" y="0"/>
            <a:ext cx="3698804" cy="406346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5791200" cy="6553200"/>
          </a:xfrm>
        </p:spPr>
        <p:txBody>
          <a:bodyPr>
            <a:normAutofit fontScale="92500"/>
          </a:bodyPr>
          <a:lstStyle/>
          <a:p>
            <a:r>
              <a:rPr dirty="0" lang="ru-RU" smtClean="0"/>
              <a:t>На электронной орбите атома водорода могут находиться 2 электрона, поэтому водород способен также принимать электрон, образуя отрицательный ион Н</a:t>
            </a:r>
            <a:r>
              <a:rPr baseline="30000" dirty="0" lang="ru-RU" smtClean="0"/>
              <a:t>–</a:t>
            </a:r>
            <a:r>
              <a:rPr dirty="0" lang="ru-RU" smtClean="0"/>
              <a:t>, гидрид-ион, и это роднит водород с галогенами, для которых характерно принятие электрона с образованием отрицательного </a:t>
            </a:r>
            <a:r>
              <a:rPr dirty="0" err="1" lang="ru-RU" smtClean="0"/>
              <a:t>галогенид-иона</a:t>
            </a:r>
            <a:r>
              <a:rPr dirty="0" lang="ru-RU" smtClean="0"/>
              <a:t> типа </a:t>
            </a:r>
            <a:r>
              <a:rPr dirty="0" err="1" lang="ru-RU" smtClean="0"/>
              <a:t>Cl</a:t>
            </a:r>
            <a:r>
              <a:rPr baseline="30000" dirty="0" lang="ru-RU" smtClean="0"/>
              <a:t>–</a:t>
            </a:r>
            <a:r>
              <a:rPr dirty="0" lang="ru-RU" smtClean="0"/>
              <a:t>. Дуализм водорода находит отражение в том, что в периодической таблице элементов его располагают в IA подгруппе (щелочные металлы), а иногда – в </a:t>
            </a:r>
            <a:r>
              <a:rPr dirty="0" lang="ru-RU" smtClean="0"/>
              <a:t>VIIA подгруппе </a:t>
            </a:r>
            <a:r>
              <a:rPr dirty="0" lang="ru-RU" smtClean="0"/>
              <a:t>(галогены</a:t>
            </a:r>
            <a:r>
              <a:rPr dirty="0" lang="ru-RU" smtClean="0"/>
              <a:t>).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5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731838"/>
          </a:xfrm>
        </p:spPr>
        <p:txBody>
          <a:bodyPr/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28494"/>
          <a:ext cx="9144000" cy="5629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592788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СВОЙСТВА ОБЫЧНОГО ВОДОРОДА</a:t>
                      </a:r>
                      <a:br>
                        <a:rPr lang="ru-RU" b="1" dirty="0"/>
                      </a:br>
                      <a:r>
                        <a:rPr lang="ru-RU" b="1" dirty="0"/>
                        <a:t>(при 273,16 К, или 0° </a:t>
                      </a:r>
                      <a:r>
                        <a:rPr lang="ru-RU" b="1" dirty="0" smtClean="0"/>
                        <a:t>С)</a:t>
                      </a:r>
                      <a:endParaRPr lang="ru-RU" dirty="0"/>
                    </a:p>
                  </a:txBody>
                  <a:tcPr marL="28575" marR="28575" marT="28575" marB="2857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 dirty="0"/>
                        <a:t>Атомный номер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1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 dirty="0"/>
                        <a:t>Атомная масса </a:t>
                      </a:r>
                      <a:r>
                        <a:rPr lang="ru-RU" baseline="30000" dirty="0"/>
                        <a:t>1</a:t>
                      </a:r>
                      <a:r>
                        <a:rPr lang="ru-RU" baseline="-25000" dirty="0"/>
                        <a:t>1</a:t>
                      </a:r>
                      <a:r>
                        <a:rPr lang="ru-RU" dirty="0"/>
                        <a:t>Н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1,00797</a:t>
                      </a:r>
                    </a:p>
                  </a:txBody>
                  <a:tcPr marL="28575" marR="28575" marT="28575" marB="28575"/>
                </a:tc>
              </a:tr>
              <a:tr h="551613">
                <a:tc>
                  <a:txBody>
                    <a:bodyPr/>
                    <a:lstStyle/>
                    <a:p>
                      <a:r>
                        <a:rPr lang="ru-RU" dirty="0"/>
                        <a:t>Плотность, </a:t>
                      </a:r>
                      <a:r>
                        <a:rPr lang="ru-RU" dirty="0" smtClean="0"/>
                        <a:t>г/л </a:t>
                      </a:r>
                      <a:r>
                        <a:rPr lang="ru-RU" dirty="0" smtClean="0"/>
                        <a:t>при нормальном давлении</a:t>
                      </a:r>
                      <a:endParaRPr lang="ru-RU" dirty="0"/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 </a:t>
                      </a:r>
                      <a:r>
                        <a:rPr lang="ru-RU" dirty="0" smtClean="0"/>
                        <a:t>0,08987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 dirty="0"/>
                        <a:t>Температура плавления, ° С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–259,14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/>
                        <a:t>Температура кипения, ° С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–252,5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 dirty="0"/>
                        <a:t>Теплоемкость, Дж/(</a:t>
                      </a:r>
                      <a:r>
                        <a:rPr lang="ru-RU" dirty="0" err="1"/>
                        <a:t>мольЧ</a:t>
                      </a:r>
                      <a:r>
                        <a:rPr lang="en-US" dirty="0"/>
                        <a:t>K)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28,8 (H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)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/>
                        <a:t>Растворимость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 </a:t>
                      </a:r>
                    </a:p>
                  </a:txBody>
                  <a:tcPr marL="28575" marR="28575" marT="28575" marB="28575"/>
                </a:tc>
              </a:tr>
              <a:tr h="592788">
                <a:tc>
                  <a:txBody>
                    <a:bodyPr/>
                    <a:lstStyle/>
                    <a:p>
                      <a:r>
                        <a:rPr lang="ru-RU"/>
                        <a:t>    в воде, объем/100 объемов H</a:t>
                      </a:r>
                      <a:r>
                        <a:rPr lang="ru-RU" baseline="-25000"/>
                        <a:t>2</a:t>
                      </a:r>
                      <a:r>
                        <a:rPr lang="ru-RU"/>
                        <a:t>O </a:t>
                      </a:r>
                      <a:br>
                        <a:rPr lang="ru-RU"/>
                      </a:br>
                      <a:r>
                        <a:rPr lang="ru-RU"/>
                        <a:t>    (при стандартных условиях)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/>
                      </a:r>
                      <a:br>
                        <a:rPr lang="ru-RU"/>
                      </a:br>
                      <a:r>
                        <a:rPr lang="ru-RU"/>
                        <a:t>2,148</a:t>
                      </a:r>
                    </a:p>
                  </a:txBody>
                  <a:tcPr marL="28575" marR="28575" marT="28575" marB="28575"/>
                </a:tc>
              </a:tr>
              <a:tr h="551613">
                <a:tc>
                  <a:txBody>
                    <a:bodyPr/>
                    <a:lstStyle/>
                    <a:p>
                      <a:r>
                        <a:rPr lang="ru-RU"/>
                        <a:t>    в бензоле, мл/г (35,2° С, 150,2 атм)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11,77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/>
                        <a:t>    в аммиаке, мл/г (25° С)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 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/>
                        <a:t>    при 50 атм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4,47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/>
                        <a:t>    при 1000 атм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/>
                        <a:t>79,25</a:t>
                      </a:r>
                    </a:p>
                  </a:txBody>
                  <a:tcPr marL="28575" marR="28575" marT="28575" marB="28575"/>
                </a:tc>
              </a:tr>
              <a:tr h="324356">
                <a:tc>
                  <a:txBody>
                    <a:bodyPr/>
                    <a:lstStyle/>
                    <a:p>
                      <a:r>
                        <a:rPr lang="ru-RU" dirty="0"/>
                        <a:t>Степени окисления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–1, +1</a:t>
                      </a:r>
                    </a:p>
                  </a:txBody>
                  <a:tcPr marL="28575" marR="28575" marT="28575" marB="2857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4572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2400" b="1" dirty="0" smtClean="0">
                <a:solidFill>
                  <a:schemeClr val="bg1"/>
                </a:solidFill>
              </a:rPr>
              <a:t>В нормальных условиях водород – бесцветный газ, без запаха и вкуса, очень </a:t>
            </a:r>
            <a:r>
              <a:rPr lang="ru-RU" sz="2400" b="1" dirty="0" smtClean="0">
                <a:solidFill>
                  <a:schemeClr val="bg1"/>
                </a:solidFill>
              </a:rPr>
              <a:t>легкий.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6858000" cy="1143000"/>
          </a:xfrm>
        </p:spPr>
        <p:txBody>
          <a:bodyPr/>
          <a:lstStyle/>
          <a:p>
            <a:r>
              <a:rPr lang="ru-RU" dirty="0" smtClean="0"/>
              <a:t>Правила обращения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Водород при смеси с </a:t>
            </a:r>
            <a:r>
              <a:rPr lang="ru-RU" dirty="0" smtClean="0"/>
              <a:t>воздухом</a:t>
            </a:r>
            <a:r>
              <a:rPr lang="ru-RU" dirty="0" smtClean="0"/>
              <a:t> образует взрывоопасную смесь — так называемый </a:t>
            </a:r>
            <a:r>
              <a:rPr lang="ru-RU" dirty="0" smtClean="0"/>
              <a:t>гремучий газ. </a:t>
            </a:r>
            <a:r>
              <a:rPr lang="ru-RU" dirty="0" smtClean="0"/>
              <a:t>Наибольшую взрывоопасность этот газ имеет при объёмном отношении водорода и кислорода 2:1, или водорода и </a:t>
            </a:r>
            <a:r>
              <a:rPr lang="ru-RU" dirty="0" smtClean="0"/>
              <a:t>воздуха приближённо </a:t>
            </a:r>
            <a:r>
              <a:rPr lang="ru-RU" dirty="0" smtClean="0"/>
              <a:t>2:5, так как в воздухе </a:t>
            </a:r>
            <a:r>
              <a:rPr lang="ru-RU" dirty="0" smtClean="0"/>
              <a:t>кислорода</a:t>
            </a:r>
            <a:r>
              <a:rPr lang="ru-RU" dirty="0" smtClean="0"/>
              <a:t> содержится примерно 21 %. Также водород </a:t>
            </a:r>
            <a:r>
              <a:rPr lang="ru-RU" dirty="0" smtClean="0"/>
              <a:t>пожароопасен. Жидкий водород</a:t>
            </a:r>
            <a:r>
              <a:rPr lang="ru-RU" dirty="0" smtClean="0"/>
              <a:t> при попадании на </a:t>
            </a:r>
            <a:r>
              <a:rPr lang="ru-RU" dirty="0" smtClean="0"/>
              <a:t>кожу</a:t>
            </a:r>
            <a:r>
              <a:rPr lang="ru-RU" dirty="0" smtClean="0"/>
              <a:t> может вызвать сильное </a:t>
            </a:r>
            <a:r>
              <a:rPr lang="ru-RU" dirty="0" smtClean="0"/>
              <a:t>обморожение.</a:t>
            </a:r>
            <a:endParaRPr lang="ru-RU" dirty="0" smtClean="0"/>
          </a:p>
          <a:p>
            <a:r>
              <a:rPr lang="ru-RU" dirty="0" smtClean="0"/>
              <a:t>Взрывоопасные концентрации водорода с кислородом возникают от 4 % до 96 % объёмных. При смеси с воздухом от 4 % до 75 (74) % объёмных.</a:t>
            </a:r>
          </a:p>
          <a:p>
            <a:endParaRPr lang="ru-RU" dirty="0"/>
          </a:p>
        </p:txBody>
      </p:sp>
      <p:pic>
        <p:nvPicPr>
          <p:cNvPr id="18437" name="Picture 5" descr="Файл:Hazard FF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при обычных температурах водород реагирует только с очень активными металлами, например с кальцием, образуя гидрид кальция:</a:t>
            </a:r>
          </a:p>
          <a:p>
            <a:r>
              <a:rPr lang="ru-RU" sz="3200" b="1" dirty="0" err="1" smtClean="0">
                <a:solidFill>
                  <a:srgbClr val="FFFF00"/>
                </a:solidFill>
              </a:rPr>
              <a:t>Са</a:t>
            </a:r>
            <a:r>
              <a:rPr lang="ru-RU" sz="3200" b="1" dirty="0" smtClean="0">
                <a:solidFill>
                  <a:srgbClr val="FFFF00"/>
                </a:solidFill>
              </a:rPr>
              <a:t> + </a:t>
            </a:r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 = </a:t>
            </a:r>
            <a:r>
              <a:rPr lang="ru-RU" sz="3200" b="1" dirty="0" smtClean="0">
                <a:solidFill>
                  <a:srgbClr val="FFFF00"/>
                </a:solidFill>
              </a:rPr>
              <a:t>СаН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 </a:t>
            </a:r>
            <a:endParaRPr lang="en-US" sz="3200" b="1" baseline="-25000" dirty="0" smtClean="0">
              <a:solidFill>
                <a:srgbClr val="FFFF00"/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</a:rPr>
              <a:t>и </a:t>
            </a:r>
            <a:r>
              <a:rPr lang="ru-RU" sz="3200" b="1" dirty="0" smtClean="0">
                <a:solidFill>
                  <a:srgbClr val="FFFF00"/>
                </a:solidFill>
              </a:rPr>
              <a:t>с единственным неметаллом — фтором, образуя </a:t>
            </a:r>
            <a:r>
              <a:rPr lang="ru-RU" sz="3200" b="1" dirty="0" err="1" smtClean="0">
                <a:solidFill>
                  <a:srgbClr val="FFFF00"/>
                </a:solidFill>
              </a:rPr>
              <a:t>фтороводород</a:t>
            </a:r>
            <a:r>
              <a:rPr lang="ru-RU" sz="3200" b="1" dirty="0" smtClean="0">
                <a:solidFill>
                  <a:srgbClr val="FFFF00"/>
                </a:solidFill>
              </a:rPr>
              <a:t>: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F</a:t>
            </a:r>
            <a:r>
              <a:rPr lang="en-US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 </a:t>
            </a:r>
            <a:r>
              <a:rPr lang="ru-RU" sz="3200" b="1" dirty="0" smtClean="0">
                <a:solidFill>
                  <a:srgbClr val="FFFF00"/>
                </a:solidFill>
              </a:rPr>
              <a:t>+ H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 = </a:t>
            </a:r>
            <a:r>
              <a:rPr lang="ru-RU" sz="3200" b="1" dirty="0" smtClean="0">
                <a:solidFill>
                  <a:srgbClr val="FFFF00"/>
                </a:solidFill>
              </a:rPr>
              <a:t>2</a:t>
            </a:r>
            <a:r>
              <a:rPr lang="en-US" sz="3200" b="1" dirty="0" smtClean="0">
                <a:solidFill>
                  <a:srgbClr val="FFFF00"/>
                </a:solidFill>
              </a:rPr>
              <a:t>HF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093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С большинством же металлов и неметаллов водород реагирует при повышенной температуре или при другом воздействии, например при освещении:</a:t>
            </a:r>
          </a:p>
          <a:p>
            <a:r>
              <a:rPr lang="ru-RU" sz="3200" b="1" dirty="0" smtClean="0">
                <a:solidFill>
                  <a:srgbClr val="FFC000"/>
                </a:solidFill>
              </a:rPr>
              <a:t>О</a:t>
            </a:r>
            <a:r>
              <a:rPr lang="ru-RU" sz="3200" b="1" baseline="-25000" dirty="0" smtClean="0">
                <a:solidFill>
                  <a:srgbClr val="FFC000"/>
                </a:solidFill>
              </a:rPr>
              <a:t>2</a:t>
            </a:r>
            <a:r>
              <a:rPr lang="ru-RU" sz="3200" b="1" dirty="0" smtClean="0">
                <a:solidFill>
                  <a:srgbClr val="FFC000"/>
                </a:solidFill>
              </a:rPr>
              <a:t> + 2Н</a:t>
            </a:r>
            <a:r>
              <a:rPr lang="ru-RU" sz="3200" b="1" baseline="-25000" dirty="0" smtClean="0">
                <a:solidFill>
                  <a:srgbClr val="FFC000"/>
                </a:solidFill>
              </a:rPr>
              <a:t>2</a:t>
            </a:r>
            <a:r>
              <a:rPr lang="ru-RU" sz="3200" b="1" dirty="0" smtClean="0">
                <a:solidFill>
                  <a:srgbClr val="FFC000"/>
                </a:solidFill>
              </a:rPr>
              <a:t> = </a:t>
            </a:r>
            <a:r>
              <a:rPr lang="ru-RU" sz="3200" b="1" dirty="0" smtClean="0">
                <a:solidFill>
                  <a:srgbClr val="FFC000"/>
                </a:solidFill>
              </a:rPr>
              <a:t>2Н</a:t>
            </a:r>
            <a:r>
              <a:rPr lang="ru-RU" sz="3200" b="1" baseline="-25000" dirty="0" smtClean="0">
                <a:solidFill>
                  <a:srgbClr val="FFC000"/>
                </a:solidFill>
              </a:rPr>
              <a:t>2</a:t>
            </a:r>
            <a:r>
              <a:rPr lang="ru-RU" sz="3200" b="1" dirty="0" smtClean="0">
                <a:solidFill>
                  <a:srgbClr val="FFC000"/>
                </a:solidFill>
              </a:rPr>
              <a:t>О. </a:t>
            </a:r>
          </a:p>
          <a:p>
            <a:r>
              <a:rPr lang="ru-RU" sz="3200" b="1" dirty="0" smtClean="0">
                <a:solidFill>
                  <a:srgbClr val="FFC000"/>
                </a:solidFill>
              </a:rPr>
              <a:t>Он </a:t>
            </a:r>
            <a:r>
              <a:rPr lang="ru-RU" sz="3200" b="1" dirty="0" smtClean="0">
                <a:solidFill>
                  <a:srgbClr val="FFC000"/>
                </a:solidFill>
              </a:rPr>
              <a:t>может «отнимать» кислород от некоторых оксидов, например:</a:t>
            </a:r>
          </a:p>
          <a:p>
            <a:r>
              <a:rPr lang="en-US" sz="3200" b="1" dirty="0" smtClean="0">
                <a:solidFill>
                  <a:srgbClr val="FFC000"/>
                </a:solidFill>
              </a:rPr>
              <a:t>CuO</a:t>
            </a:r>
            <a:r>
              <a:rPr lang="ru-RU" sz="3200" b="1" dirty="0" smtClean="0">
                <a:solidFill>
                  <a:srgbClr val="FFC000"/>
                </a:solidFill>
              </a:rPr>
              <a:t> + Н</a:t>
            </a:r>
            <a:r>
              <a:rPr lang="ru-RU" sz="3200" b="1" baseline="-25000" dirty="0" smtClean="0">
                <a:solidFill>
                  <a:srgbClr val="FFC000"/>
                </a:solidFill>
              </a:rPr>
              <a:t>2</a:t>
            </a:r>
            <a:r>
              <a:rPr lang="ru-RU" sz="3200" b="1" dirty="0" smtClean="0">
                <a:solidFill>
                  <a:srgbClr val="FFC000"/>
                </a:solidFill>
              </a:rPr>
              <a:t> = </a:t>
            </a:r>
            <a:r>
              <a:rPr lang="en-US" sz="3200" b="1" dirty="0" smtClean="0">
                <a:solidFill>
                  <a:srgbClr val="FFC000"/>
                </a:solidFill>
              </a:rPr>
              <a:t>Cu</a:t>
            </a:r>
            <a:r>
              <a:rPr lang="ru-RU" sz="3200" b="1" dirty="0" smtClean="0">
                <a:solidFill>
                  <a:srgbClr val="FFC000"/>
                </a:solidFill>
              </a:rPr>
              <a:t> + </a:t>
            </a:r>
            <a:r>
              <a:rPr lang="en-US" sz="3200" b="1" dirty="0" smtClean="0">
                <a:solidFill>
                  <a:srgbClr val="FFC000"/>
                </a:solidFill>
              </a:rPr>
              <a:t>H</a:t>
            </a:r>
            <a:r>
              <a:rPr lang="en-US" sz="3200" b="1" baseline="-25000" dirty="0" smtClean="0">
                <a:solidFill>
                  <a:srgbClr val="FFC000"/>
                </a:solidFill>
              </a:rPr>
              <a:t>2</a:t>
            </a:r>
            <a:r>
              <a:rPr lang="en-US" sz="3200" b="1" dirty="0" smtClean="0">
                <a:solidFill>
                  <a:srgbClr val="FFC000"/>
                </a:solidFill>
              </a:rPr>
              <a:t>O</a:t>
            </a:r>
            <a:endParaRPr lang="ru-RU" sz="3200" b="1" dirty="0" smtClean="0">
              <a:solidFill>
                <a:srgbClr val="FFC000"/>
              </a:solidFill>
            </a:endParaRPr>
          </a:p>
          <a:p>
            <a:r>
              <a:rPr lang="ru-RU" sz="3200" b="1" dirty="0" smtClean="0">
                <a:solidFill>
                  <a:srgbClr val="FFC000"/>
                </a:solidFill>
              </a:rPr>
              <a:t>Записанное </a:t>
            </a:r>
            <a:r>
              <a:rPr lang="ru-RU" sz="3200" b="1" dirty="0" smtClean="0">
                <a:solidFill>
                  <a:srgbClr val="FFC000"/>
                </a:solidFill>
              </a:rPr>
              <a:t>уравнение отражает </a:t>
            </a:r>
            <a:r>
              <a:rPr lang="ru-RU" sz="3200" b="1" dirty="0" smtClean="0">
                <a:solidFill>
                  <a:srgbClr val="FFC000"/>
                </a:solidFill>
                <a:hlinkClick r:id="rId2" tooltip="Окислительно-восстановительные реакции"/>
              </a:rPr>
              <a:t>восстановительные свойства</a:t>
            </a:r>
            <a:r>
              <a:rPr lang="ru-RU" sz="3200" b="1" dirty="0" smtClean="0">
                <a:solidFill>
                  <a:srgbClr val="FFC000"/>
                </a:solidFill>
              </a:rPr>
              <a:t> водорода.</a:t>
            </a:r>
          </a:p>
          <a:p>
            <a:r>
              <a:rPr lang="en-US" sz="3200" b="1" dirty="0" smtClean="0">
                <a:solidFill>
                  <a:srgbClr val="FFC000"/>
                </a:solidFill>
              </a:rPr>
              <a:t>N</a:t>
            </a:r>
            <a:r>
              <a:rPr lang="en-US" sz="3200" b="1" baseline="-25000" dirty="0" smtClean="0">
                <a:solidFill>
                  <a:srgbClr val="FFC000"/>
                </a:solidFill>
              </a:rPr>
              <a:t>2</a:t>
            </a:r>
            <a:r>
              <a:rPr lang="ru-RU" sz="3200" b="1" dirty="0" smtClean="0">
                <a:solidFill>
                  <a:srgbClr val="FFC000"/>
                </a:solidFill>
              </a:rPr>
              <a:t> + 3H</a:t>
            </a:r>
            <a:r>
              <a:rPr lang="ru-RU" sz="3200" b="1" baseline="-25000" dirty="0" smtClean="0">
                <a:solidFill>
                  <a:srgbClr val="FFC000"/>
                </a:solidFill>
              </a:rPr>
              <a:t>2</a:t>
            </a:r>
            <a:r>
              <a:rPr lang="ru-RU" sz="3200" b="1" dirty="0" smtClean="0">
                <a:solidFill>
                  <a:srgbClr val="FFC000"/>
                </a:solidFill>
              </a:rPr>
              <a:t> → </a:t>
            </a:r>
            <a:r>
              <a:rPr lang="ru-RU" sz="3200" b="1" dirty="0" smtClean="0">
                <a:solidFill>
                  <a:srgbClr val="FFC000"/>
                </a:solidFill>
              </a:rPr>
              <a:t>2</a:t>
            </a:r>
            <a:r>
              <a:rPr lang="en-US" sz="3200" b="1" dirty="0" smtClean="0">
                <a:solidFill>
                  <a:srgbClr val="FFC000"/>
                </a:solidFill>
              </a:rPr>
              <a:t>NH</a:t>
            </a:r>
            <a:r>
              <a:rPr lang="en-US" sz="3200" b="1" baseline="-25000" dirty="0" smtClean="0">
                <a:solidFill>
                  <a:srgbClr val="FFC000"/>
                </a:solidFill>
              </a:rPr>
              <a:t>3</a:t>
            </a:r>
            <a:endParaRPr lang="ru-RU" sz="3200" b="1" baseline="-25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Взаимодействие со щелочными и щёлочноземельными металлами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71600"/>
            <a:ext cx="8382000" cy="493776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При </a:t>
            </a:r>
            <a:r>
              <a:rPr lang="ru-RU" sz="3200" b="1" dirty="0" smtClean="0"/>
              <a:t>взаимодействии с активными </a:t>
            </a:r>
            <a:r>
              <a:rPr lang="ru-RU" sz="3200" b="1" dirty="0" smtClean="0"/>
              <a:t>металлами</a:t>
            </a:r>
            <a:r>
              <a:rPr lang="ru-RU" sz="3200" b="1" dirty="0" smtClean="0"/>
              <a:t> водород образует гидриды:</a:t>
            </a:r>
          </a:p>
          <a:p>
            <a:r>
              <a:rPr lang="ru-RU" sz="3200" b="1" dirty="0" smtClean="0"/>
              <a:t>2</a:t>
            </a:r>
            <a:r>
              <a:rPr lang="en-US" sz="3200" b="1" dirty="0" smtClean="0"/>
              <a:t>Na</a:t>
            </a:r>
            <a:r>
              <a:rPr lang="en-US" sz="3200" b="1" dirty="0" smtClean="0"/>
              <a:t> + 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 → </a:t>
            </a:r>
            <a:r>
              <a:rPr lang="en-US" sz="3200" b="1" dirty="0" smtClean="0"/>
              <a:t>2NaH</a:t>
            </a:r>
          </a:p>
          <a:p>
            <a:r>
              <a:rPr lang="en-US" sz="3200" b="1" dirty="0" smtClean="0"/>
              <a:t>Ca</a:t>
            </a:r>
            <a:r>
              <a:rPr lang="en-US" sz="3200" b="1" dirty="0" smtClean="0"/>
              <a:t> + 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 → </a:t>
            </a:r>
            <a:r>
              <a:rPr lang="en-US" sz="3200" b="1" dirty="0" smtClean="0"/>
              <a:t>CaH</a:t>
            </a:r>
            <a:r>
              <a:rPr lang="en-US" sz="3200" b="1" baseline="-25000" dirty="0" smtClean="0"/>
              <a:t>2</a:t>
            </a:r>
          </a:p>
          <a:p>
            <a:r>
              <a:rPr lang="ru-RU" sz="3200" b="1" i="1" dirty="0" smtClean="0">
                <a:hlinkClick r:id="rId2" tooltip="Гидриды"/>
              </a:rPr>
              <a:t>Гидриды</a:t>
            </a:r>
            <a:r>
              <a:rPr lang="ru-RU" sz="3200" b="1" dirty="0" smtClean="0"/>
              <a:t> — </a:t>
            </a:r>
            <a:r>
              <a:rPr lang="ru-RU" sz="3200" b="1" dirty="0" err="1" smtClean="0"/>
              <a:t>солеобразные</a:t>
            </a:r>
            <a:r>
              <a:rPr lang="ru-RU" sz="3200" b="1" dirty="0" smtClean="0"/>
              <a:t>, твёрдые вещества, легко </a:t>
            </a:r>
            <a:r>
              <a:rPr lang="ru-RU" sz="3200" b="1" dirty="0" err="1" smtClean="0"/>
              <a:t>гидролизуются</a:t>
            </a:r>
            <a:r>
              <a:rPr lang="ru-RU" sz="3200" b="1" dirty="0" smtClean="0"/>
              <a:t>:</a:t>
            </a:r>
          </a:p>
          <a:p>
            <a:r>
              <a:rPr lang="en-US" sz="3200" b="1" dirty="0" smtClean="0"/>
              <a:t>CaH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 + </a:t>
            </a:r>
            <a:r>
              <a:rPr lang="en-US" sz="3200" b="1" dirty="0" smtClean="0"/>
              <a:t>2H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O</a:t>
            </a:r>
            <a:r>
              <a:rPr lang="en-US" sz="3200" b="1" dirty="0" smtClean="0"/>
              <a:t> → </a:t>
            </a:r>
            <a:r>
              <a:rPr lang="en-US" sz="3200" b="1" dirty="0" smtClean="0"/>
              <a:t>Ca(OH)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 + 2H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↑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</TotalTime>
  <Words>288</Words>
  <PresentationFormat>Экран (4:3)</PresentationFormat>
  <Paragraphs>96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ВОДОРОД</vt:lpstr>
      <vt:lpstr>Слайд 2</vt:lpstr>
      <vt:lpstr>Слайд 3</vt:lpstr>
      <vt:lpstr>Слайд 4</vt:lpstr>
      <vt:lpstr>Физические свойства</vt:lpstr>
      <vt:lpstr>Правила обращения</vt:lpstr>
      <vt:lpstr>Химические свойства</vt:lpstr>
      <vt:lpstr>Слайд 8</vt:lpstr>
      <vt:lpstr>Взаимодействие со щелочными и щёлочноземельными металлами </vt:lpstr>
      <vt:lpstr>Получение водорода</vt:lpstr>
      <vt:lpstr>Слайд 11</vt:lpstr>
      <vt:lpstr>Слайд 12</vt:lpstr>
      <vt:lpstr>Водород в природе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ВОДОРОД</dc:title>
  <cp:lastModifiedBy>Злой Барсук</cp:lastModifiedBy>
  <cp:revision>6</cp:revision>
  <dcterms:modified xsi:type="dcterms:W3CDTF">2011-09-25T13:07:27Z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622031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