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1" r:id="rId3"/>
    <p:sldId id="257" r:id="rId4"/>
    <p:sldId id="259" r:id="rId5"/>
    <p:sldId id="258" r:id="rId6"/>
    <p:sldId id="264" r:id="rId7"/>
    <p:sldId id="275" r:id="rId8"/>
    <p:sldId id="274" r:id="rId9"/>
    <p:sldId id="266" r:id="rId10"/>
    <p:sldId id="27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637" autoAdjust="0"/>
    <p:restoredTop sz="94660"/>
  </p:normalViewPr>
  <p:slideViewPr>
    <p:cSldViewPr>
      <p:cViewPr varScale="1">
        <p:scale>
          <a:sx n="103" d="100"/>
          <a:sy n="103" d="100"/>
        </p:scale>
        <p:origin x="-24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Виды растительного масла в питании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4678" y="4500570"/>
            <a:ext cx="5429288" cy="2071702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Тема: «Пища </a:t>
            </a:r>
            <a:r>
              <a:rPr lang="ru-RU" sz="2400" dirty="0" smtClean="0"/>
              <a:t>растительного происхождения»</a:t>
            </a:r>
          </a:p>
          <a:p>
            <a:r>
              <a:rPr lang="ru-RU" sz="2000" dirty="0" smtClean="0"/>
              <a:t>Выполнила учитель трудового обучения </a:t>
            </a:r>
            <a:endParaRPr lang="ru-RU" sz="2000" dirty="0" smtClean="0"/>
          </a:p>
          <a:p>
            <a:r>
              <a:rPr lang="ru-RU" sz="2000" dirty="0" smtClean="0"/>
              <a:t>Ильина И.Г. </a:t>
            </a:r>
          </a:p>
          <a:p>
            <a:r>
              <a:rPr lang="ru-RU" sz="2000" dirty="0" smtClean="0"/>
              <a:t>школа 854 г. Зеленоград</a:t>
            </a:r>
          </a:p>
          <a:p>
            <a:endParaRPr lang="ru-RU" sz="2000" dirty="0" smtClean="0"/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Коллекция смайликов - можно как кнопки - 26 Ноября 2013 - Персональный сайт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1976061"/>
            <a:ext cx="3286148" cy="28311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lang="ru-RU" smtClean="0"/>
              <a:t>Растительное масло</a:t>
            </a:r>
            <a:endParaRPr dirty="0"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>
              <a:buNone/>
            </a:pPr>
            <a:r>
              <a:rPr dirty="0" lang="ru-RU" smtClean="0" sz="2800"/>
              <a:t>Это просто огромный перечень растительных масел, используемых в пищевой промышленности, косметологии и медицине.</a:t>
            </a:r>
          </a:p>
          <a:p>
            <a:endParaRPr dirty="0" lang="ru-RU"/>
          </a:p>
        </p:txBody>
      </p:sp>
      <p:pic>
        <p:nvPicPr>
          <p:cNvPr descr="Растительные масла холодного отжима от производителя Аромавита. Аромавита" id="5" name="Рисунок 4"/>
          <p:cNvPicPr/>
          <p:nvPr/>
        </p:nvPicPr>
        <p:blipFill>
          <a:blip r:embed="rId2"/>
          <a:srcRect b="64"/>
          <a:stretch>
            <a:fillRect/>
          </a:stretch>
        </p:blipFill>
        <p:spPr bwMode="auto">
          <a:xfrm>
            <a:off x="1571604" y="2500306"/>
            <a:ext cx="5786478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8" presetSubtype="1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 transition="in">
                                      <p:cBhvr>
                                        <p:cTn dur="500" id="7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r>
              <a:rPr dirty="0" lang="ru-RU" smtClean="0"/>
              <a:t>Подсолнечное масло</a:t>
            </a:r>
            <a:endParaRPr dirty="0"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857232"/>
            <a:ext cx="8543956" cy="5786454"/>
          </a:xfrm>
        </p:spPr>
        <p:txBody>
          <a:bodyPr>
            <a:normAutofit/>
          </a:bodyPr>
          <a:lstStyle/>
          <a:p>
            <a:pPr algn="just" lvl="7">
              <a:buNone/>
            </a:pPr>
            <a:endParaRPr dirty="0" lang="ru-RU" smtClean="0"/>
          </a:p>
          <a:p>
            <a:pPr lvl="8">
              <a:buNone/>
            </a:pPr>
            <a:r>
              <a:rPr dirty="0" lang="ru-RU" smtClean="0" sz="1400"/>
              <a:t>			</a:t>
            </a:r>
          </a:p>
          <a:p>
            <a:pPr lvl="8">
              <a:buNone/>
            </a:pPr>
            <a:endParaRPr dirty="0" lang="ru-RU" smtClean="0" sz="1400"/>
          </a:p>
          <a:p>
            <a:pPr lvl="8">
              <a:buNone/>
            </a:pPr>
            <a:endParaRPr dirty="0" lang="ru-RU" smtClean="0" sz="1400"/>
          </a:p>
          <a:p>
            <a:pPr lvl="8">
              <a:buNone/>
            </a:pPr>
            <a:endParaRPr dirty="0" lang="ru-RU" smtClean="0" sz="1400"/>
          </a:p>
          <a:p>
            <a:pPr lvl="8">
              <a:buNone/>
            </a:pPr>
            <a:endParaRPr dirty="0" lang="ru-RU" smtClean="0" sz="1400"/>
          </a:p>
          <a:p>
            <a:pPr lvl="8">
              <a:buNone/>
            </a:pPr>
            <a:endParaRPr dirty="0" lang="ru-RU" smtClean="0" sz="1400"/>
          </a:p>
          <a:p>
            <a:pPr lvl="8">
              <a:buNone/>
            </a:pPr>
            <a:endParaRPr dirty="0" lang="ru-RU" smtClean="0" sz="1400"/>
          </a:p>
          <a:p>
            <a:pPr lvl="8">
              <a:buNone/>
            </a:pPr>
            <a:r>
              <a:rPr dirty="0" lang="ru-RU" smtClean="0" sz="1400"/>
              <a:t>			</a:t>
            </a:r>
          </a:p>
          <a:p>
            <a:pPr lvl="8">
              <a:buNone/>
            </a:pPr>
            <a:endParaRPr dirty="0" lang="ru-RU" smtClean="0" sz="1400"/>
          </a:p>
          <a:p>
            <a:pPr lvl="8">
              <a:buNone/>
            </a:pPr>
            <a:r>
              <a:rPr dirty="0" lang="ru-RU" smtClean="0" sz="1400"/>
              <a:t>			</a:t>
            </a:r>
          </a:p>
          <a:p>
            <a:pPr lvl="8">
              <a:buNone/>
            </a:pPr>
            <a:endParaRPr dirty="0" lang="ru-RU" smtClean="0" sz="1400"/>
          </a:p>
          <a:p>
            <a:pPr lvl="8">
              <a:buNone/>
            </a:pPr>
            <a:endParaRPr dirty="0" lang="ru-RU" smtClean="0" sz="1400"/>
          </a:p>
          <a:p>
            <a:pPr lvl="8">
              <a:buNone/>
            </a:pPr>
            <a:r>
              <a:rPr dirty="0" lang="ru-RU" smtClean="0" sz="1400"/>
              <a:t>	</a:t>
            </a:r>
          </a:p>
          <a:p>
            <a:pPr lvl="8">
              <a:buNone/>
            </a:pPr>
            <a:r>
              <a:rPr dirty="0" lang="ru-RU" smtClean="0" sz="1400"/>
              <a:t>	 На высоком стебле толстом </a:t>
            </a:r>
            <a:br>
              <a:rPr dirty="0" lang="ru-RU" smtClean="0" sz="1400"/>
            </a:br>
            <a:r>
              <a:rPr dirty="0" lang="ru-RU" smtClean="0" sz="1400"/>
              <a:t>Вырос, сразу за погостом</a:t>
            </a:r>
            <a:br>
              <a:rPr dirty="0" lang="ru-RU" smtClean="0" sz="1400"/>
            </a:br>
            <a:r>
              <a:rPr dirty="0" lang="ru-RU" smtClean="0" sz="1400"/>
              <a:t>Там где солнце на поляну</a:t>
            </a:r>
            <a:br>
              <a:rPr dirty="0" lang="ru-RU" smtClean="0" sz="1400"/>
            </a:br>
            <a:r>
              <a:rPr dirty="0" lang="ru-RU" smtClean="0" sz="1400"/>
              <a:t>Каждый день выходит рано</a:t>
            </a:r>
            <a:br>
              <a:rPr dirty="0" lang="ru-RU" smtClean="0" sz="1400"/>
            </a:br>
            <a:r>
              <a:rPr dirty="0" lang="ru-RU" smtClean="0" sz="1400"/>
              <a:t/>
            </a:r>
            <a:br>
              <a:rPr dirty="0" lang="ru-RU" smtClean="0" sz="1400"/>
            </a:br>
            <a:r>
              <a:rPr dirty="0" lang="ru-RU" smtClean="0" sz="1400"/>
              <a:t>Он под солнцем созревал</a:t>
            </a:r>
            <a:br>
              <a:rPr dirty="0" lang="ru-RU" smtClean="0" sz="1400"/>
            </a:br>
            <a:r>
              <a:rPr dirty="0" lang="ru-RU" smtClean="0" sz="1400"/>
              <a:t>И цветком красивым стал</a:t>
            </a:r>
            <a:br>
              <a:rPr dirty="0" lang="ru-RU" smtClean="0" sz="1400"/>
            </a:br>
            <a:r>
              <a:rPr dirty="0" lang="ru-RU" smtClean="0" sz="1400"/>
              <a:t>Из него получим масло</a:t>
            </a:r>
            <a:br>
              <a:rPr dirty="0" lang="ru-RU" smtClean="0" sz="1400"/>
            </a:br>
            <a:r>
              <a:rPr dirty="0" lang="ru-RU" smtClean="0" sz="1400"/>
              <a:t>Это будет так прекрасно ! </a:t>
            </a:r>
            <a:endParaRPr dirty="0" lang="ru-RU" sz="1400"/>
          </a:p>
        </p:txBody>
      </p:sp>
      <p:pic>
        <p:nvPicPr>
          <p:cNvPr descr="будем здоровы: Июнь 2012" id="7170" name="Picture 2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715008" y="1428736"/>
            <a:ext cx="3143272" cy="2977837"/>
          </a:xfrm>
          <a:prstGeom prst="rect">
            <a:avLst/>
          </a:prstGeom>
          <a:noFill/>
        </p:spPr>
      </p:pic>
      <p:pic>
        <p:nvPicPr>
          <p:cNvPr descr="Подсолнечное масло тм лучезарное, русское, кристаллина. - Московская обл. НьюСтар ООО - где купить на Alloy.ru" id="7172" name="Picture 4"/>
          <p:cNvPicPr>
            <a:picLocks noChangeArrowheads="1" noChangeAspect="1"/>
          </p:cNvPicPr>
          <p:nvPr/>
        </p:nvPicPr>
        <p:blipFill>
          <a:blip r:embed="rId3"/>
          <a:srcRect b="61" r="47"/>
          <a:stretch>
            <a:fillRect/>
          </a:stretch>
        </p:blipFill>
        <p:spPr bwMode="auto">
          <a:xfrm>
            <a:off x="928662" y="2500306"/>
            <a:ext cx="3071834" cy="416183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 flipV="1" rot="10800000">
            <a:off x="357158" y="857232"/>
            <a:ext cx="84296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dirty="0" lang="ru-RU" smtClean="0" sz="2000">
                <a:cs charset="0" pitchFamily="18" typeface="Times New Roman"/>
              </a:rPr>
              <a:t>Подсолнечное масло производится из семечек подсолнуха. Цветок подсолнечника уже давно стал одним из символов России.</a:t>
            </a:r>
            <a:endParaRPr dirty="0" lang="ru-RU" sz="2000">
              <a:cs charset="0" pitchFamily="18" typeface="Times New Roman"/>
            </a:endParaRPr>
          </a:p>
        </p:txBody>
      </p:sp>
      <p:pic>
        <p:nvPicPr>
          <p:cNvPr descr="http://www.hozvo.ru/upload/medialibrary/608/60866ae9e8be51d3934eb08a568da7d5.jpg" id="7" name="Picture 2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0" y="1571612"/>
            <a:ext cx="1285852" cy="9650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7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0" fill="hold" id="12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0" fill="hold" id="13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dirty="0" lang="ru-RU" smtClean="0"/>
              <a:t>Кукурузное масло</a:t>
            </a:r>
            <a:endParaRPr dirty="0"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58204" cy="592933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dirty="0" lang="ru-RU" smtClean="0" sz="2400"/>
              <a:t>Кукурузное масло вырабатывают из зародышей кукурузы </a:t>
            </a:r>
          </a:p>
          <a:p>
            <a:pPr lvl="0">
              <a:buNone/>
            </a:pPr>
            <a:r>
              <a:rPr dirty="0" lang="ru-RU" smtClean="0" sz="1400">
                <a:latin charset="0" pitchFamily="34" typeface="Arial"/>
                <a:ea charset="0" pitchFamily="18" typeface="Times New Roman"/>
                <a:cs charset="0" pitchFamily="34" typeface="Arial"/>
              </a:rPr>
              <a:t>			В этих жёлтых пирамидках </a:t>
            </a:r>
          </a:p>
          <a:p>
            <a:pPr lvl="0">
              <a:buNone/>
            </a:pPr>
            <a:r>
              <a:rPr dirty="0" lang="ru-RU" smtClean="0" sz="1400">
                <a:latin charset="0" pitchFamily="34" typeface="Arial"/>
                <a:ea charset="0" pitchFamily="18" typeface="Times New Roman"/>
                <a:cs charset="0" pitchFamily="34" typeface="Arial"/>
              </a:rPr>
              <a:t>			Сотни зёрен аппетитных.</a:t>
            </a:r>
            <a:endParaRPr dirty="0" lang="ru-RU" smtClean="0" sz="1400"/>
          </a:p>
          <a:p>
            <a:pPr eaLnBrk="0" fontAlgn="base" hangingPunct="0" indent="0" lvl="0" marL="0">
              <a:spcBef>
                <a:spcPct val="0"/>
              </a:spcBef>
              <a:spcAft>
                <a:spcPct val="0"/>
              </a:spcAft>
              <a:buNone/>
            </a:pPr>
            <a:r>
              <a:rPr dirty="0" lang="ru-RU" smtClean="0" sz="1400">
                <a:latin charset="0" pitchFamily="34" typeface="Arial"/>
                <a:ea charset="0" pitchFamily="18" typeface="Times New Roman"/>
                <a:cs charset="0" pitchFamily="34" typeface="Arial"/>
              </a:rPr>
              <a:t>		Кукуруза  созревает</a:t>
            </a:r>
          </a:p>
          <a:p>
            <a:pPr eaLnBrk="0" fontAlgn="base" hangingPunct="0" indent="0" lvl="0" marL="0">
              <a:spcBef>
                <a:spcPct val="0"/>
              </a:spcBef>
              <a:spcAft>
                <a:spcPct val="0"/>
              </a:spcAft>
              <a:buNone/>
            </a:pPr>
            <a:r>
              <a:rPr dirty="0" lang="ru-RU" smtClean="0" sz="1400">
                <a:latin charset="0" pitchFamily="34" typeface="Arial"/>
                <a:ea charset="0" pitchFamily="18" typeface="Times New Roman"/>
                <a:cs charset="0" pitchFamily="34" typeface="Arial"/>
              </a:rPr>
              <a:t>		Масло с зёрен отжимают.</a:t>
            </a:r>
          </a:p>
          <a:p>
            <a:pPr eaLnBrk="0" fontAlgn="base" hangingPunct="0" indent="0" lvl="0" marL="0">
              <a:spcBef>
                <a:spcPct val="0"/>
              </a:spcBef>
              <a:spcAft>
                <a:spcPct val="0"/>
              </a:spcAft>
              <a:buNone/>
            </a:pPr>
            <a:r>
              <a:rPr dirty="0" lang="ru-RU" smtClean="0" sz="1400">
                <a:latin charset="0" pitchFamily="34" typeface="Arial"/>
                <a:ea charset="0" pitchFamily="18" typeface="Times New Roman"/>
                <a:cs charset="0" pitchFamily="34" typeface="Arial"/>
              </a:rPr>
              <a:t>		Всю страну она накормит</a:t>
            </a:r>
            <a:br>
              <a:rPr dirty="0" lang="ru-RU" smtClean="0" sz="1400">
                <a:latin charset="0" pitchFamily="34" typeface="Arial"/>
                <a:ea charset="0" pitchFamily="18" typeface="Times New Roman"/>
                <a:cs charset="0" pitchFamily="34" typeface="Arial"/>
              </a:rPr>
            </a:br>
            <a:r>
              <a:rPr dirty="0" lang="ru-RU" smtClean="0" sz="1400">
                <a:latin charset="0" pitchFamily="34" typeface="Arial"/>
                <a:ea charset="0" pitchFamily="18" typeface="Times New Roman"/>
                <a:cs charset="0" pitchFamily="34" typeface="Arial"/>
              </a:rPr>
              <a:t>		И растет как дар земли,</a:t>
            </a:r>
            <a:br>
              <a:rPr dirty="0" lang="ru-RU" smtClean="0" sz="1400">
                <a:latin charset="0" pitchFamily="34" typeface="Arial"/>
                <a:ea charset="0" pitchFamily="18" typeface="Times New Roman"/>
                <a:cs charset="0" pitchFamily="34" typeface="Arial"/>
              </a:rPr>
            </a:br>
            <a:r>
              <a:rPr dirty="0" lang="ru-RU" smtClean="0" sz="1400">
                <a:latin charset="0" pitchFamily="34" typeface="Arial"/>
                <a:ea charset="0" pitchFamily="18" typeface="Times New Roman"/>
                <a:cs charset="0" pitchFamily="34" typeface="Arial"/>
              </a:rPr>
              <a:t>		Чтобы все мы были в форме</a:t>
            </a:r>
            <a:br>
              <a:rPr dirty="0" lang="ru-RU" smtClean="0" sz="1400">
                <a:latin charset="0" pitchFamily="34" typeface="Arial"/>
                <a:ea charset="0" pitchFamily="18" typeface="Times New Roman"/>
                <a:cs charset="0" pitchFamily="34" typeface="Arial"/>
              </a:rPr>
            </a:br>
            <a:r>
              <a:rPr dirty="0" lang="ru-RU" smtClean="0" sz="1400">
                <a:latin charset="0" pitchFamily="34" typeface="Arial"/>
                <a:ea charset="0" pitchFamily="18" typeface="Times New Roman"/>
                <a:cs charset="0" pitchFamily="34" typeface="Arial"/>
              </a:rPr>
              <a:t>		И здоровыми росли.</a:t>
            </a:r>
            <a:endParaRPr dirty="0" lang="ru-RU" smtClean="0" sz="1400">
              <a:latin charset="0" pitchFamily="34" typeface="Arial"/>
              <a:cs charset="0" pitchFamily="34" typeface="Arial"/>
            </a:endParaRPr>
          </a:p>
          <a:p>
            <a:pPr>
              <a:buNone/>
            </a:pPr>
            <a:endParaRPr dirty="0" lang="ru-RU" sz="2400"/>
          </a:p>
        </p:txBody>
      </p:sp>
      <p:pic>
        <p:nvPicPr>
          <p:cNvPr descr="ООО УПХ Брюховецкое" id="5122" name="Picture 2"/>
          <p:cNvPicPr>
            <a:picLocks noChangeArrowheads="1" noChangeAspect="1"/>
          </p:cNvPicPr>
          <p:nvPr/>
        </p:nvPicPr>
        <p:blipFill>
          <a:blip r:embed="rId2"/>
          <a:srcRect r="50"/>
          <a:stretch>
            <a:fillRect/>
          </a:stretch>
        </p:blipFill>
        <p:spPr bwMode="auto">
          <a:xfrm>
            <a:off x="571472" y="3231148"/>
            <a:ext cx="3429024" cy="3626852"/>
          </a:xfrm>
          <a:prstGeom prst="rect">
            <a:avLst/>
          </a:prstGeom>
          <a:noFill/>
        </p:spPr>
      </p:pic>
      <p:pic>
        <p:nvPicPr>
          <p:cNvPr descr="Масло кукурузное &quot; &quot;Патенти&quot; - кулинарная книга" id="5124" name="Picture 4"/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2071678"/>
            <a:ext cx="2857520" cy="4286280"/>
          </a:xfrm>
          <a:prstGeom prst="rect">
            <a:avLst/>
          </a:prstGeom>
          <a:noFill/>
        </p:spPr>
      </p:pic>
      <p:pic>
        <p:nvPicPr>
          <p:cNvPr descr="http://www.photo.pizza-sushi.dp.ua/205_big.jpg" id="9218" name="Picture 2"/>
          <p:cNvPicPr>
            <a:picLocks noChangeArrowheads="1" noChangeAspect="1"/>
          </p:cNvPicPr>
          <p:nvPr/>
        </p:nvPicPr>
        <p:blipFill>
          <a:blip r:embed="rId4"/>
          <a:srcRect r="112"/>
          <a:stretch>
            <a:fillRect/>
          </a:stretch>
        </p:blipFill>
        <p:spPr bwMode="auto">
          <a:xfrm>
            <a:off x="500034" y="1500174"/>
            <a:ext cx="1285884" cy="1071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 transition="in">
                                      <p:cBhvr>
                                        <p:cTn dur="2000" id="7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7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0" fill="hold" id="12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0" fill="hold" id="13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dirty="0" lang="ru-RU" smtClean="0"/>
              <a:t>Оливковое масло</a:t>
            </a:r>
            <a:endParaRPr dirty="0"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857232"/>
            <a:ext cx="8329642" cy="5268931"/>
          </a:xfrm>
        </p:spPr>
        <p:txBody>
          <a:bodyPr/>
          <a:lstStyle/>
          <a:p>
            <a:pPr>
              <a:buNone/>
            </a:pPr>
            <a:r>
              <a:rPr dirty="0" lang="ru-RU" smtClean="0" sz="2000"/>
              <a:t>Оливковое масло получают из плодов оливкового дерева.  Оливковое дерево считается символом мира. </a:t>
            </a:r>
          </a:p>
          <a:p>
            <a:endParaRPr dirty="0" lang="ru-RU" smtClean="0" sz="2000"/>
          </a:p>
          <a:p>
            <a:endParaRPr dirty="0" lang="ru-RU" smtClean="0" sz="2000"/>
          </a:p>
          <a:p>
            <a:pPr>
              <a:buNone/>
            </a:pPr>
            <a:r>
              <a:rPr dirty="0" lang="ru-RU" smtClean="0" sz="1400"/>
              <a:t>	Мы часто на юге увидим оливу</a:t>
            </a:r>
          </a:p>
          <a:p>
            <a:pPr>
              <a:buNone/>
            </a:pPr>
            <a:r>
              <a:rPr dirty="0" lang="ru-RU" smtClean="0" sz="1400"/>
              <a:t>	И скажем: корява, крива, некрасива…</a:t>
            </a:r>
          </a:p>
          <a:p>
            <a:pPr>
              <a:buNone/>
            </a:pPr>
            <a:r>
              <a:rPr dirty="0" lang="ru-RU" smtClean="0" sz="1400"/>
              <a:t>	Но мудрые люди советуют нам</a:t>
            </a:r>
          </a:p>
          <a:p>
            <a:pPr>
              <a:buNone/>
            </a:pPr>
            <a:r>
              <a:rPr dirty="0" lang="ru-RU" smtClean="0" sz="1400"/>
              <a:t>	О всём в этом мире судить по плодам.</a:t>
            </a:r>
          </a:p>
          <a:p>
            <a:pPr>
              <a:buNone/>
            </a:pPr>
            <a:r>
              <a:rPr dirty="0" lang="ru-RU" smtClean="0" sz="1400"/>
              <a:t>	Плоды у оливы похожи на сливы.</a:t>
            </a:r>
          </a:p>
          <a:p>
            <a:pPr>
              <a:buNone/>
            </a:pPr>
            <a:r>
              <a:rPr dirty="0" lang="ru-RU" smtClean="0" sz="1400"/>
              <a:t>	И тоже не очень по правде красивы.</a:t>
            </a:r>
          </a:p>
          <a:p>
            <a:pPr>
              <a:buNone/>
            </a:pPr>
            <a:r>
              <a:rPr dirty="0" lang="ru-RU" smtClean="0" sz="1400"/>
              <a:t>	Но вот из оливы получено масло…</a:t>
            </a:r>
          </a:p>
          <a:p>
            <a:pPr>
              <a:buNone/>
            </a:pPr>
            <a:r>
              <a:rPr dirty="0" lang="ru-RU" smtClean="0" sz="1400"/>
              <a:t>	Гурманы кричат: «Бесподобно! Прекрасно!»</a:t>
            </a:r>
            <a:endParaRPr dirty="0" lang="ru-RU" sz="1400"/>
          </a:p>
        </p:txBody>
      </p:sp>
      <p:pic>
        <p:nvPicPr>
          <p:cNvPr descr="Ruspina: Здоровье в каждой капле, Натуральное свежевыжатое оливковое масло Ruspina из Туниса со скидкой в Москве десконто.ру" id="7172" name="Picture 4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57158" y="4429132"/>
            <a:ext cx="2857520" cy="2312407"/>
          </a:xfrm>
          <a:prstGeom prst="rect">
            <a:avLst/>
          </a:prstGeom>
          <a:noFill/>
        </p:spPr>
      </p:pic>
      <p:pic>
        <p:nvPicPr>
          <p:cNvPr descr="Ancient Olive Trees" id="5" name="Picture 2"/>
          <p:cNvPicPr>
            <a:picLocks noChangeArrowheads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643438" y="1571612"/>
            <a:ext cx="4240132" cy="3071834"/>
          </a:xfrm>
          <a:prstGeom prst="rect">
            <a:avLst/>
          </a:prstGeom>
          <a:noFill/>
        </p:spPr>
      </p:pic>
      <p:pic>
        <p:nvPicPr>
          <p:cNvPr descr="Информация о компании - ООО &quot;ФрутЛогистик&quot; (ЗАО &quot;СоюзПромКонтракт)" id="8194" name="Picture 2"/>
          <p:cNvPicPr>
            <a:picLocks noChangeArrowheads="1"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4007422"/>
            <a:ext cx="1571636" cy="2850578"/>
          </a:xfrm>
          <a:prstGeom prst="rect">
            <a:avLst/>
          </a:prstGeom>
          <a:noFill/>
        </p:spPr>
      </p:pic>
      <p:pic>
        <p:nvPicPr>
          <p:cNvPr descr="Топ 10 продуктов против морщин" id="8196" name="Picture 4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214282" y="1500174"/>
            <a:ext cx="945882" cy="7548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1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4)" transition="in">
                                      <p:cBhvr>
                                        <p:cTn dur="2000" id="7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12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id="15" nodeType="clickEffect" presetClass="entr" presetID="7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0" fill="hold" id="17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0" fill="hold" id="18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Горчичное масло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8786874" cy="512605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dirty="0" smtClean="0"/>
              <a:t>Горчичное масло вырабатывают из семян горчицы</a:t>
            </a:r>
            <a:r>
              <a:rPr lang="ru-RU" sz="2000" dirty="0" smtClean="0"/>
              <a:t>. </a:t>
            </a:r>
          </a:p>
          <a:p>
            <a:pPr algn="ctr">
              <a:buNone/>
            </a:pPr>
            <a:r>
              <a:rPr lang="ru-RU" sz="2000" dirty="0" smtClean="0"/>
              <a:t>Название горчицы переводится  </a:t>
            </a:r>
            <a:r>
              <a:rPr lang="ru-RU" sz="2000" dirty="0"/>
              <a:t>как "светящаяся и радостная трава",</a:t>
            </a:r>
          </a:p>
          <a:p>
            <a:pPr algn="ctr">
              <a:buNone/>
            </a:pPr>
            <a:endParaRPr lang="ru-RU" sz="2000" dirty="0" smtClean="0"/>
          </a:p>
          <a:p>
            <a:pPr algn="ctr">
              <a:buNone/>
            </a:pPr>
            <a:endParaRPr lang="ru-RU" sz="2400" dirty="0"/>
          </a:p>
        </p:txBody>
      </p:sp>
      <p:pic>
        <p:nvPicPr>
          <p:cNvPr id="1026" name="Picture 2" descr="Масло горчичное / Справочник ЕНС ТР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071678"/>
            <a:ext cx="2019300" cy="428625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286000" y="2000240"/>
            <a:ext cx="4572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Горчица сердита –</a:t>
            </a:r>
            <a:br>
              <a:rPr lang="ru-RU" dirty="0" smtClean="0"/>
            </a:br>
            <a:r>
              <a:rPr lang="ru-RU" dirty="0" smtClean="0"/>
              <a:t>Всяк знает об этом.</a:t>
            </a:r>
            <a:br>
              <a:rPr lang="ru-RU" dirty="0" smtClean="0"/>
            </a:br>
            <a:r>
              <a:rPr lang="ru-RU" dirty="0" smtClean="0"/>
              <a:t>А ты повстречайся с ней</a:t>
            </a:r>
            <a:br>
              <a:rPr lang="ru-RU" dirty="0" smtClean="0"/>
            </a:br>
            <a:r>
              <a:rPr lang="ru-RU" dirty="0" smtClean="0"/>
              <a:t>Солнечным летом –</a:t>
            </a:r>
            <a:br>
              <a:rPr lang="ru-RU" dirty="0" smtClean="0"/>
            </a:br>
            <a:r>
              <a:rPr lang="ru-RU" dirty="0" smtClean="0"/>
              <a:t>Звонка на ветру,</a:t>
            </a:r>
            <a:br>
              <a:rPr lang="ru-RU" dirty="0" smtClean="0"/>
            </a:br>
            <a:r>
              <a:rPr lang="ru-RU" dirty="0" smtClean="0"/>
              <a:t>Зелена и стройна!</a:t>
            </a:r>
            <a:br>
              <a:rPr lang="ru-RU" dirty="0" smtClean="0"/>
            </a:br>
            <a:r>
              <a:rPr lang="ru-RU" dirty="0" smtClean="0"/>
              <a:t>Совсем на себя не походит она…</a:t>
            </a:r>
            <a:endParaRPr lang="ru-RU" dirty="0"/>
          </a:p>
        </p:txBody>
      </p:sp>
      <p:pic>
        <p:nvPicPr>
          <p:cNvPr id="19460" name="Picture 4" descr="Специи"/>
          <p:cNvPicPr>
            <a:picLocks noChangeAspect="1" noChangeArrowheads="1"/>
          </p:cNvPicPr>
          <p:nvPr/>
        </p:nvPicPr>
        <p:blipFill>
          <a:blip r:embed="rId3"/>
          <a:srcRect l="50000" b="-1696"/>
          <a:stretch>
            <a:fillRect/>
          </a:stretch>
        </p:blipFill>
        <p:spPr bwMode="auto">
          <a:xfrm rot="16200000">
            <a:off x="6774095" y="1387639"/>
            <a:ext cx="1625216" cy="2600382"/>
          </a:xfrm>
          <a:prstGeom prst="rect">
            <a:avLst/>
          </a:prstGeom>
          <a:noFill/>
        </p:spPr>
      </p:pic>
      <p:pic>
        <p:nvPicPr>
          <p:cNvPr id="19462" name="Picture 6" descr="Обычная горчица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4071918"/>
            <a:ext cx="3714776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Льняное масло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			Голубой цветок, золотой стебелёк.</a:t>
            </a:r>
            <a:br>
              <a:rPr lang="ru-RU" sz="2000" dirty="0" smtClean="0"/>
            </a:br>
            <a:r>
              <a:rPr lang="ru-RU" sz="2000" dirty="0" smtClean="0"/>
              <a:t>		Скромный на вид, </a:t>
            </a:r>
            <a:br>
              <a:rPr lang="ru-RU" sz="2000" dirty="0" smtClean="0"/>
            </a:br>
            <a:r>
              <a:rPr lang="ru-RU" sz="2000" dirty="0" smtClean="0"/>
              <a:t>		Лён на весь мир знаменит,</a:t>
            </a:r>
            <a:br>
              <a:rPr lang="ru-RU" sz="2000" dirty="0" smtClean="0"/>
            </a:br>
            <a:r>
              <a:rPr lang="ru-RU" sz="2000" dirty="0" smtClean="0"/>
              <a:t>		Кормит, одевает и дом украшает. </a:t>
            </a:r>
          </a:p>
          <a:p>
            <a:endParaRPr lang="ru-RU" dirty="0"/>
          </a:p>
        </p:txBody>
      </p:sp>
      <p:pic>
        <p:nvPicPr>
          <p:cNvPr id="4" name="Picture 2" descr="Велемудр &quot; 2013 &quot; Март &quot;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429000"/>
            <a:ext cx="3643306" cy="2914645"/>
          </a:xfrm>
          <a:prstGeom prst="rect">
            <a:avLst/>
          </a:prstGeom>
          <a:noFill/>
        </p:spPr>
      </p:pic>
      <p:pic>
        <p:nvPicPr>
          <p:cNvPr id="2052" name="Picture 4" descr="Масло льняное ПЛЕЗА - ПЛЕЗА - Москв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2714620"/>
            <a:ext cx="2314575" cy="382429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00034" y="1071546"/>
            <a:ext cx="850112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Льняное масло – это лучшее что подарила нам природа. Масло получают из семян льна. По своей биологической ценности оно стоит на первом месте среди пищевых масел.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Хлопковое масло</a:t>
            </a:r>
            <a:endParaRPr lang="ru-RU" dirty="0"/>
          </a:p>
        </p:txBody>
      </p:sp>
      <p:pic>
        <p:nvPicPr>
          <p:cNvPr id="5" name="Picture 2" descr="Ценный источник витаминов. Скидка 50% на масло растительное …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429123" y="2071678"/>
            <a:ext cx="4452647" cy="3350809"/>
          </a:xfrm>
          <a:prstGeom prst="rect">
            <a:avLst/>
          </a:prstGeom>
          <a:noFill/>
        </p:spPr>
      </p:pic>
      <p:pic>
        <p:nvPicPr>
          <p:cNvPr id="6" name="Picture 2" descr="Cotton Harvest Down - Transitions Onlin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500438"/>
            <a:ext cx="4071966" cy="305397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42910" y="1285861"/>
            <a:ext cx="778674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Хлопковое масло получают из семян хлопчатника, оно особенно популярно в Средней Азии.</a:t>
            </a:r>
          </a:p>
          <a:p>
            <a:endParaRPr lang="ru-RU" dirty="0" smtClean="0"/>
          </a:p>
          <a:p>
            <a:r>
              <a:rPr lang="ru-RU" dirty="0" smtClean="0"/>
              <a:t>В Средней Азии живёт</a:t>
            </a:r>
          </a:p>
          <a:p>
            <a:r>
              <a:rPr lang="ru-RU" dirty="0" smtClean="0"/>
              <a:t>Из арыка воду пьёт </a:t>
            </a:r>
          </a:p>
          <a:p>
            <a:r>
              <a:rPr lang="ru-RU" dirty="0" smtClean="0"/>
              <a:t>Он народ потом одарит</a:t>
            </a:r>
          </a:p>
          <a:p>
            <a:r>
              <a:rPr lang="ru-RU" dirty="0" smtClean="0"/>
              <a:t>Маслом, пряжей, волокном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Соевое масло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000" dirty="0" smtClean="0"/>
              <a:t>СОЕВОЕ МАСЛО вырабатывают из бобов сои. Его считают «Чемпионом» среди масел, благодаря  полезным свойствам. </a:t>
            </a:r>
            <a:endParaRPr lang="ru-RU" sz="2000" dirty="0"/>
          </a:p>
        </p:txBody>
      </p:sp>
      <p:pic>
        <p:nvPicPr>
          <p:cNvPr id="4" name="Picture 4" descr="Владивосток &quot; Юрий Попов: В агропроме две проблемы - хороший урожай и плохо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2071678"/>
            <a:ext cx="5225717" cy="4286280"/>
          </a:xfrm>
          <a:prstGeom prst="rect">
            <a:avLst/>
          </a:prstGeom>
          <a:noFill/>
        </p:spPr>
      </p:pic>
      <p:pic>
        <p:nvPicPr>
          <p:cNvPr id="5" name="Picture 2" descr="La Soj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071678"/>
            <a:ext cx="2881587" cy="43108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821</TotalTime>
  <Words>195</Words>
  <Application>Microsoft Office PowerPoint</Application>
  <PresentationFormat>Экран (4:3)</PresentationFormat>
  <Paragraphs>61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Виды растительного масла в питании</vt:lpstr>
      <vt:lpstr>Растительное масло</vt:lpstr>
      <vt:lpstr>Подсолнечное масло</vt:lpstr>
      <vt:lpstr>Кукурузное масло</vt:lpstr>
      <vt:lpstr>Оливковое масло</vt:lpstr>
      <vt:lpstr>Горчичное масло</vt:lpstr>
      <vt:lpstr>Льняное масло</vt:lpstr>
      <vt:lpstr>Хлопковое масло</vt:lpstr>
      <vt:lpstr>Соевое масло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Виды растительных масел</dc:title>
  <dc:creator>NN</dc:creator>
  <cp:lastModifiedBy>NN</cp:lastModifiedBy>
  <cp:revision>121</cp:revision>
  <dcterms:created xsi:type="dcterms:W3CDTF">2014-11-15T13:17:42Z</dcterms:created>
  <dcterms:modified xsi:type="dcterms:W3CDTF">2015-01-26T17:07:18Z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574221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