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ms-office.legacyDiagramTex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legacyDocTextInfo.bin" ContentType="application/vnd.ms-office.legacyDocTextInf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5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399FF"/>
    <a:srgbClr val="990000"/>
    <a:srgbClr val="7481F8"/>
    <a:srgbClr val="D4022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 autoAdjust="0"/>
    <p:restoredTop sz="94660" autoAdjust="0"/>
  </p:normalViewPr>
  <p:slideViewPr>
    <p:cSldViewPr>
      <p:cViewPr>
        <p:scale>
          <a:sx n="66" d="100"/>
          <a:sy n="66" d="100"/>
        </p:scale>
        <p:origin x="-1194" y="-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06/relationships/legacyDocTextInfo" Target="legacyDocTextInfo.bin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8" Type="http://schemas.microsoft.com/office/2006/relationships/legacyDiagramText" Target="legacyDiagramText8.bin"/><Relationship Id="rId3" Type="http://schemas.microsoft.com/office/2006/relationships/legacyDiagramText" Target="legacyDiagramText3.bin"/><Relationship Id="rId7" Type="http://schemas.microsoft.com/office/2006/relationships/legacyDiagramText" Target="legacyDiagramText7.bin"/><Relationship Id="rId12" Type="http://schemas.microsoft.com/office/2006/relationships/legacyDiagramText" Target="legacyDiagramText12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6" Type="http://schemas.microsoft.com/office/2006/relationships/legacyDiagramText" Target="legacyDiagramText6.bin"/><Relationship Id="rId11" Type="http://schemas.microsoft.com/office/2006/relationships/legacyDiagramText" Target="legacyDiagramText11.bin"/><Relationship Id="rId5" Type="http://schemas.microsoft.com/office/2006/relationships/legacyDiagramText" Target="legacyDiagramText5.bin"/><Relationship Id="rId10" Type="http://schemas.microsoft.com/office/2006/relationships/legacyDiagramText" Target="legacyDiagramText10.bin"/><Relationship Id="rId4" Type="http://schemas.microsoft.com/office/2006/relationships/legacyDiagramText" Target="legacyDiagramText4.bin"/><Relationship Id="rId9" Type="http://schemas.microsoft.com/office/2006/relationships/legacyDiagramText" Target="legacyDiagramText9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D02C37-DDCA-4040-8007-EF5D111924D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A6A84E-9931-42A1-A5F4-6AF21D0A26B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D32AE6-51E5-4E6E-83A3-AFDD78F2989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1BCF8EC-DCAC-494C-AC67-663EF0AB0FA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0E77F6-986B-4BB7-95A0-CB6B0F03528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D500F9-D25D-447F-8B64-4557F458BC9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3E5348-7F64-464D-BB7F-DDE53EE86A3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25D59F-5050-425F-B254-F23BD4752EC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06FC0D-CAAD-4AFB-A898-D0931D837C7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C1C9DF-8E0E-49AE-8352-8D00811FD2F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A532CD-E368-4E18-8691-4842036CDC4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553D04-5FE1-4272-ABB2-2D356708448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327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327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FD599FC-6D97-4D01-9004-A24E05D12D41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  <p:sldLayoutId id="2147483667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gif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32.gif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28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gif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gi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../../../Program%20Files/Physicon/Open%20Chemistry%202.5/content/chapterR/section1/paragraph107/theory.html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gif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WordArt 4" descr="0033"/>
          <p:cNvSpPr>
            <a:spLocks noChangeArrowheads="1" noChangeShapeType="1" noTextEdit="1"/>
          </p:cNvSpPr>
          <p:nvPr/>
        </p:nvSpPr>
        <p:spPr bwMode="auto">
          <a:xfrm>
            <a:off x="900113" y="2205038"/>
            <a:ext cx="7200900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57150">
                  <a:solidFill>
                    <a:schemeClr val="bg1"/>
                  </a:solidFill>
                  <a:round/>
                  <a:headEnd/>
                  <a:tailEnd/>
                </a:ln>
                <a:blipFill dpi="0" rotWithShape="1">
                  <a:blip r:embed="rId2"/>
                  <a:srcRect/>
                  <a:stretch>
                    <a:fillRect/>
                  </a:stretch>
                </a:blip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Verdana"/>
                <a:ea typeface="Verdana"/>
                <a:cs typeface="Verdana"/>
              </a:rPr>
              <a:t>Углеводы</a:t>
            </a:r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1258888" y="3933825"/>
            <a:ext cx="6551612" cy="229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800" b="1" dirty="0" err="1">
                <a:solidFill>
                  <a:schemeClr val="bg1"/>
                </a:solidFill>
              </a:rPr>
              <a:t>C</a:t>
            </a:r>
            <a:r>
              <a:rPr lang="en-US" sz="4800" b="1" baseline="-25000" dirty="0" err="1">
                <a:solidFill>
                  <a:schemeClr val="bg1"/>
                </a:solidFill>
              </a:rPr>
              <a:t>n</a:t>
            </a:r>
            <a:r>
              <a:rPr lang="en-US" sz="4800" b="1" dirty="0">
                <a:solidFill>
                  <a:schemeClr val="bg1"/>
                </a:solidFill>
              </a:rPr>
              <a:t>(H</a:t>
            </a:r>
            <a:r>
              <a:rPr lang="en-US" sz="4800" b="1" baseline="-25000" dirty="0">
                <a:solidFill>
                  <a:schemeClr val="bg1"/>
                </a:solidFill>
              </a:rPr>
              <a:t>2</a:t>
            </a:r>
            <a:r>
              <a:rPr lang="en-US" sz="4800" b="1" dirty="0">
                <a:solidFill>
                  <a:schemeClr val="bg1"/>
                </a:solidFill>
              </a:rPr>
              <a:t>O)</a:t>
            </a:r>
            <a:r>
              <a:rPr lang="en-US" sz="4800" b="1" baseline="-25000" dirty="0">
                <a:solidFill>
                  <a:schemeClr val="bg1"/>
                </a:solidFill>
              </a:rPr>
              <a:t>m</a:t>
            </a:r>
            <a:endParaRPr lang="ru-RU" sz="4800" b="1" baseline="-25000" dirty="0">
              <a:solidFill>
                <a:schemeClr val="bg1"/>
              </a:solidFill>
            </a:endParaRPr>
          </a:p>
        </p:txBody>
      </p:sp>
      <p:pic>
        <p:nvPicPr>
          <p:cNvPr id="30728" name="Picture 8" descr="glitzerdividergold32kf-web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875" y="4941888"/>
            <a:ext cx="3705225" cy="400050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dirty="0" smtClean="0">
                <a:solidFill>
                  <a:schemeClr val="bg1"/>
                </a:solidFill>
              </a:rPr>
              <a:t>Презентацию </a:t>
            </a:r>
            <a:r>
              <a:rPr lang="ru-RU" sz="1400" dirty="0" smtClean="0">
                <a:solidFill>
                  <a:schemeClr val="bg1"/>
                </a:solidFill>
              </a:rPr>
              <a:t>составила учитель МОУ «Ягринская гимназия» </a:t>
            </a:r>
            <a:r>
              <a:rPr lang="ru-RU" sz="1400" dirty="0" smtClean="0">
                <a:solidFill>
                  <a:schemeClr val="bg1"/>
                </a:solidFill>
              </a:rPr>
              <a:t>г.Северодвинска </a:t>
            </a:r>
            <a:r>
              <a:rPr lang="ru-RU" sz="1400" dirty="0" smtClean="0">
                <a:solidFill>
                  <a:schemeClr val="bg1"/>
                </a:solidFill>
              </a:rPr>
              <a:t/>
            </a:r>
            <a:br>
              <a:rPr lang="ru-RU" sz="1400" dirty="0" smtClean="0">
                <a:solidFill>
                  <a:schemeClr val="bg1"/>
                </a:solidFill>
              </a:rPr>
            </a:br>
            <a:r>
              <a:rPr lang="ru-RU" sz="1400" dirty="0" smtClean="0">
                <a:solidFill>
                  <a:schemeClr val="bg1"/>
                </a:solidFill>
              </a:rPr>
              <a:t>Шапошникова Т.С.</a:t>
            </a: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400" dirty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55875" y="333375"/>
            <a:ext cx="6192838" cy="1366838"/>
          </a:xfrm>
        </p:spPr>
        <p:txBody>
          <a:bodyPr/>
          <a:lstStyle/>
          <a:p>
            <a:pPr marL="0" indent="449263" algn="just">
              <a:buFontTx/>
              <a:buNone/>
            </a:pPr>
            <a:r>
              <a:rPr lang="ru-RU" sz="2400">
                <a:solidFill>
                  <a:schemeClr val="bg1"/>
                </a:solidFill>
              </a:rPr>
              <a:t>Циклизация кетогексозы (фруктозы) приводит к образованию пятичленного фуранового цикла:</a:t>
            </a:r>
          </a:p>
        </p:txBody>
      </p:sp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827088" y="1700213"/>
            <a:ext cx="1943100" cy="33845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5061" name="Rectangle 5"/>
          <p:cNvSpPr>
            <a:spLocks noChangeArrowheads="1"/>
          </p:cNvSpPr>
          <p:nvPr/>
        </p:nvSpPr>
        <p:spPr bwMode="auto">
          <a:xfrm>
            <a:off x="3635375" y="1700213"/>
            <a:ext cx="1943100" cy="223361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5062" name="Rectangle 6"/>
          <p:cNvSpPr>
            <a:spLocks noChangeArrowheads="1"/>
          </p:cNvSpPr>
          <p:nvPr/>
        </p:nvSpPr>
        <p:spPr bwMode="auto">
          <a:xfrm>
            <a:off x="6516688" y="1700213"/>
            <a:ext cx="1943100" cy="288131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45063" name="Picture 7" descr="16-008-2d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1700213"/>
            <a:ext cx="1184275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4" name="Picture 8" descr="16-009-2d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8400" y="1700213"/>
            <a:ext cx="1858963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5" name="Picture 9" descr="16-010-2d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588" y="1700213"/>
            <a:ext cx="1573212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6" name="WordArt 10"/>
          <p:cNvSpPr>
            <a:spLocks noChangeArrowheads="1" noChangeShapeType="1" noTextEdit="1"/>
          </p:cNvSpPr>
          <p:nvPr/>
        </p:nvSpPr>
        <p:spPr bwMode="auto">
          <a:xfrm>
            <a:off x="684213" y="5300663"/>
            <a:ext cx="2160587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CC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фруктоза</a:t>
            </a:r>
          </a:p>
          <a:p>
            <a:pPr algn="ctr"/>
            <a:r>
              <a:rPr lang="ru-RU" sz="36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CC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(кетогексоза)</a:t>
            </a:r>
          </a:p>
        </p:txBody>
      </p:sp>
      <p:sp>
        <p:nvSpPr>
          <p:cNvPr id="45067" name="WordArt 11"/>
          <p:cNvSpPr>
            <a:spLocks noChangeArrowheads="1" noChangeShapeType="1" noTextEdit="1"/>
          </p:cNvSpPr>
          <p:nvPr/>
        </p:nvSpPr>
        <p:spPr bwMode="auto">
          <a:xfrm>
            <a:off x="3851275" y="4076700"/>
            <a:ext cx="1512888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33CCCC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фруктоза</a:t>
            </a:r>
          </a:p>
        </p:txBody>
      </p:sp>
      <p:sp>
        <p:nvSpPr>
          <p:cNvPr id="45068" name="WordArt 12"/>
          <p:cNvSpPr>
            <a:spLocks noChangeArrowheads="1" noChangeShapeType="1" noTextEdit="1"/>
          </p:cNvSpPr>
          <p:nvPr/>
        </p:nvSpPr>
        <p:spPr bwMode="auto">
          <a:xfrm>
            <a:off x="6300788" y="4724400"/>
            <a:ext cx="2374900" cy="287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33CCCC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фруктофураноза</a:t>
            </a:r>
          </a:p>
        </p:txBody>
      </p:sp>
      <p:pic>
        <p:nvPicPr>
          <p:cNvPr id="45070" name="Picture 14" descr="glitzerdividergold27jy-web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575" y="5373688"/>
            <a:ext cx="5545138" cy="7191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95513" y="260350"/>
            <a:ext cx="6573837" cy="4525963"/>
          </a:xfrm>
        </p:spPr>
        <p:txBody>
          <a:bodyPr/>
          <a:lstStyle/>
          <a:p>
            <a:pPr marL="82550" indent="366713" algn="just">
              <a:lnSpc>
                <a:spcPct val="90000"/>
              </a:lnSpc>
              <a:buFontTx/>
              <a:buNone/>
            </a:pPr>
            <a:r>
              <a:rPr lang="ru-RU" sz="2400">
                <a:solidFill>
                  <a:schemeClr val="bg1"/>
                </a:solidFill>
              </a:rPr>
              <a:t>При образовании циклической структуры группа ОН, связанная с C</a:t>
            </a:r>
            <a:r>
              <a:rPr lang="ru-RU" sz="2400" baseline="30000">
                <a:solidFill>
                  <a:schemeClr val="bg1"/>
                </a:solidFill>
              </a:rPr>
              <a:t>1</a:t>
            </a:r>
            <a:r>
              <a:rPr lang="ru-RU" sz="2400">
                <a:solidFill>
                  <a:schemeClr val="bg1"/>
                </a:solidFill>
              </a:rPr>
              <a:t>, может расположиться по ту же сторону от кольца, что и ОН - группа, связанная с C</a:t>
            </a:r>
            <a:r>
              <a:rPr lang="ru-RU" sz="2400" baseline="30000">
                <a:solidFill>
                  <a:schemeClr val="bg1"/>
                </a:solidFill>
              </a:rPr>
              <a:t>2</a:t>
            </a:r>
            <a:r>
              <a:rPr lang="ru-RU" sz="2400">
                <a:solidFill>
                  <a:schemeClr val="bg1"/>
                </a:solidFill>
              </a:rPr>
              <a:t> (α-форма) или по противоположную сторону кольца (β-форма), что играет существенную роль при образовании полисахаридов.</a:t>
            </a:r>
          </a:p>
          <a:p>
            <a:pPr marL="82550" indent="366713" algn="just">
              <a:lnSpc>
                <a:spcPct val="90000"/>
              </a:lnSpc>
              <a:buFontTx/>
              <a:buNone/>
            </a:pPr>
            <a:r>
              <a:rPr lang="ru-RU" sz="2400">
                <a:solidFill>
                  <a:schemeClr val="bg1"/>
                </a:solidFill>
              </a:rPr>
              <a:t>При связывании двух моносахаридов по реакции конденсации образуются дисахариды с возникновением </a:t>
            </a:r>
            <a:r>
              <a:rPr lang="ru-RU" sz="2400" b="1" i="1">
                <a:solidFill>
                  <a:srgbClr val="0000FF"/>
                </a:solidFill>
              </a:rPr>
              <a:t>гликозидной связи</a:t>
            </a:r>
            <a:r>
              <a:rPr lang="ru-RU" sz="2400">
                <a:solidFill>
                  <a:srgbClr val="0000FF"/>
                </a:solidFill>
              </a:rPr>
              <a:t>:</a:t>
            </a:r>
          </a:p>
        </p:txBody>
      </p:sp>
      <p:sp>
        <p:nvSpPr>
          <p:cNvPr id="46120" name="Rectangle 40" descr="Голубая тисненая бумага"/>
          <p:cNvSpPr>
            <a:spLocks noChangeArrowheads="1"/>
          </p:cNvSpPr>
          <p:nvPr/>
        </p:nvSpPr>
        <p:spPr bwMode="auto">
          <a:xfrm rot="5400000">
            <a:off x="3744119" y="1232694"/>
            <a:ext cx="1943100" cy="8208962"/>
          </a:xfrm>
          <a:prstGeom prst="rect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rot="10800000" vert="eaVert" wrap="none" anchor="ctr"/>
          <a:lstStyle/>
          <a:p>
            <a:r>
              <a:rPr lang="ru-RU" sz="2400" b="1"/>
              <a:t>                           +</a:t>
            </a:r>
          </a:p>
        </p:txBody>
      </p:sp>
      <p:pic>
        <p:nvPicPr>
          <p:cNvPr id="46121" name="Picture 41" descr="16-011-2d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650" y="4581525"/>
            <a:ext cx="1584325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122" name="Picture 42" descr="16-012-2d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475" y="4652963"/>
            <a:ext cx="1333500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123" name="Picture 43" descr="arrow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825" y="5229225"/>
            <a:ext cx="57467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124" name="Picture 44" descr="16-013-2d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84888" y="4652963"/>
            <a:ext cx="2376487" cy="139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125" name="WordArt 45"/>
          <p:cNvSpPr>
            <a:spLocks noChangeArrowheads="1" noChangeShapeType="1" noTextEdit="1"/>
          </p:cNvSpPr>
          <p:nvPr/>
        </p:nvSpPr>
        <p:spPr bwMode="auto">
          <a:xfrm>
            <a:off x="5867400" y="6021388"/>
            <a:ext cx="2808288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гликозидная связь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84438" y="188913"/>
            <a:ext cx="6048375" cy="1573212"/>
          </a:xfrm>
        </p:spPr>
        <p:txBody>
          <a:bodyPr/>
          <a:lstStyle/>
          <a:p>
            <a:pPr marL="0" indent="106363" algn="just">
              <a:buFontTx/>
              <a:buNone/>
            </a:pPr>
            <a:r>
              <a:rPr lang="ru-RU" sz="2800">
                <a:solidFill>
                  <a:schemeClr val="bg1"/>
                </a:solidFill>
              </a:rPr>
              <a:t>      При конденсации глюкозы и фруктозы образуется дисахарид </a:t>
            </a:r>
            <a:r>
              <a:rPr lang="ru-RU" sz="2800" b="1" i="1">
                <a:solidFill>
                  <a:srgbClr val="3399FF"/>
                </a:solidFill>
              </a:rPr>
              <a:t>сахароза</a:t>
            </a:r>
            <a:r>
              <a:rPr lang="ru-RU" sz="2800">
                <a:solidFill>
                  <a:schemeClr val="bg1"/>
                </a:solidFill>
              </a:rPr>
              <a:t> (пищевой сахар).</a:t>
            </a:r>
          </a:p>
        </p:txBody>
      </p:sp>
      <p:sp>
        <p:nvSpPr>
          <p:cNvPr id="47108" name="Rectangle 4" descr="Букет"/>
          <p:cNvSpPr>
            <a:spLocks noChangeArrowheads="1"/>
          </p:cNvSpPr>
          <p:nvPr/>
        </p:nvSpPr>
        <p:spPr bwMode="auto">
          <a:xfrm>
            <a:off x="395288" y="1989138"/>
            <a:ext cx="2016125" cy="2447925"/>
          </a:xfrm>
          <a:prstGeom prst="rect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r>
              <a:rPr lang="ru-RU"/>
              <a:t>                           </a:t>
            </a:r>
            <a:r>
              <a:rPr lang="ru-RU" b="1"/>
              <a:t>+</a:t>
            </a:r>
          </a:p>
        </p:txBody>
      </p:sp>
      <p:pic>
        <p:nvPicPr>
          <p:cNvPr id="47112" name="Picture 8" descr="16-007-2d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1989138"/>
            <a:ext cx="1714500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13" name="Rectangle 9" descr="Букет"/>
          <p:cNvSpPr>
            <a:spLocks noChangeArrowheads="1"/>
          </p:cNvSpPr>
          <p:nvPr/>
        </p:nvSpPr>
        <p:spPr bwMode="auto">
          <a:xfrm>
            <a:off x="2771775" y="1989138"/>
            <a:ext cx="2016125" cy="2447925"/>
          </a:xfrm>
          <a:prstGeom prst="rect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r>
              <a:rPr lang="ru-RU"/>
              <a:t>                           </a:t>
            </a:r>
            <a:endParaRPr lang="ru-RU" b="1"/>
          </a:p>
        </p:txBody>
      </p:sp>
      <p:sp>
        <p:nvSpPr>
          <p:cNvPr id="47115" name="Rectangle 11" descr="Букет"/>
          <p:cNvSpPr>
            <a:spLocks noChangeArrowheads="1"/>
          </p:cNvSpPr>
          <p:nvPr/>
        </p:nvSpPr>
        <p:spPr bwMode="auto">
          <a:xfrm>
            <a:off x="5148263" y="1989138"/>
            <a:ext cx="3816350" cy="2447925"/>
          </a:xfrm>
          <a:prstGeom prst="rect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r>
              <a:rPr lang="ru-RU"/>
              <a:t>                                              </a:t>
            </a:r>
            <a:r>
              <a:rPr lang="ru-RU" b="1"/>
              <a:t>+ </a:t>
            </a:r>
            <a:r>
              <a:rPr lang="en-US" b="1"/>
              <a:t>H</a:t>
            </a:r>
            <a:r>
              <a:rPr lang="en-US" b="1" baseline="-25000"/>
              <a:t>2</a:t>
            </a:r>
            <a:r>
              <a:rPr lang="en-US" b="1"/>
              <a:t>O</a:t>
            </a:r>
            <a:endParaRPr lang="ru-RU" b="1"/>
          </a:p>
        </p:txBody>
      </p:sp>
      <p:pic>
        <p:nvPicPr>
          <p:cNvPr id="47116" name="Picture 12" descr="16-010-2d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675" y="1916113"/>
            <a:ext cx="1574800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7" name="Picture 13" descr="arrow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1638" y="4076700"/>
            <a:ext cx="504825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8" name="Picture 14" descr="16-016-2d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8263" y="2060575"/>
            <a:ext cx="3816350" cy="227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23" name="Picture 19" descr="image887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08400" y="4652963"/>
            <a:ext cx="1322388" cy="22050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365375" y="188913"/>
            <a:ext cx="6778625" cy="1944687"/>
          </a:xfrm>
        </p:spPr>
        <p:txBody>
          <a:bodyPr/>
          <a:lstStyle/>
          <a:p>
            <a:pPr marL="87313" indent="361950" algn="just">
              <a:buFontTx/>
              <a:buNone/>
            </a:pPr>
            <a:r>
              <a:rPr lang="ru-RU" sz="2400" b="1">
                <a:solidFill>
                  <a:schemeClr val="bg1"/>
                </a:solidFill>
              </a:rPr>
              <a:t>В зависимости от места образования гликозидной связи различают несколько дисахаридов: тип сахарозы (α-1,2-связь), тип мальтозы (α-1,4-связь), тип лактозы (β-1,4-связь):</a:t>
            </a:r>
          </a:p>
        </p:txBody>
      </p:sp>
      <p:sp>
        <p:nvSpPr>
          <p:cNvPr id="48132" name="Rectangle 4" descr="Букет"/>
          <p:cNvSpPr>
            <a:spLocks noChangeArrowheads="1"/>
          </p:cNvSpPr>
          <p:nvPr/>
        </p:nvSpPr>
        <p:spPr bwMode="auto">
          <a:xfrm>
            <a:off x="250825" y="2349500"/>
            <a:ext cx="2016125" cy="2447925"/>
          </a:xfrm>
          <a:prstGeom prst="rect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r>
              <a:rPr lang="ru-RU"/>
              <a:t>                           </a:t>
            </a:r>
            <a:r>
              <a:rPr lang="ru-RU" b="1"/>
              <a:t>+</a:t>
            </a:r>
          </a:p>
        </p:txBody>
      </p:sp>
      <p:pic>
        <p:nvPicPr>
          <p:cNvPr id="48133" name="Picture 5" descr="16-014-2d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3700" y="2420938"/>
            <a:ext cx="1812925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4" name="Rectangle 6" descr="Букет"/>
          <p:cNvSpPr>
            <a:spLocks noChangeArrowheads="1"/>
          </p:cNvSpPr>
          <p:nvPr/>
        </p:nvSpPr>
        <p:spPr bwMode="auto">
          <a:xfrm>
            <a:off x="2484438" y="2349500"/>
            <a:ext cx="2016125" cy="2447925"/>
          </a:xfrm>
          <a:prstGeom prst="rect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r>
              <a:rPr lang="ru-RU"/>
              <a:t>                           </a:t>
            </a:r>
            <a:endParaRPr lang="ru-RU" b="1"/>
          </a:p>
        </p:txBody>
      </p:sp>
      <p:pic>
        <p:nvPicPr>
          <p:cNvPr id="48135" name="Picture 7" descr="16-014-2d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8900" y="2420938"/>
            <a:ext cx="175577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6" name="Rectangle 8" descr="Букет"/>
          <p:cNvSpPr>
            <a:spLocks noChangeArrowheads="1"/>
          </p:cNvSpPr>
          <p:nvPr/>
        </p:nvSpPr>
        <p:spPr bwMode="auto">
          <a:xfrm>
            <a:off x="4716463" y="2349500"/>
            <a:ext cx="4032250" cy="2447925"/>
          </a:xfrm>
          <a:prstGeom prst="rect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r>
              <a:rPr lang="ru-RU"/>
              <a:t>                           </a:t>
            </a:r>
            <a:endParaRPr lang="ru-RU" b="1"/>
          </a:p>
        </p:txBody>
      </p:sp>
      <p:pic>
        <p:nvPicPr>
          <p:cNvPr id="48137" name="Picture 9" descr="16-020-2d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9338" y="2420938"/>
            <a:ext cx="3851275" cy="207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8" name="WordArt 10"/>
          <p:cNvSpPr>
            <a:spLocks noChangeArrowheads="1" noChangeShapeType="1" noTextEdit="1"/>
          </p:cNvSpPr>
          <p:nvPr/>
        </p:nvSpPr>
        <p:spPr bwMode="auto">
          <a:xfrm>
            <a:off x="611188" y="4941888"/>
            <a:ext cx="1366837" cy="142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CC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глюкоза</a:t>
            </a:r>
          </a:p>
        </p:txBody>
      </p:sp>
      <p:sp>
        <p:nvSpPr>
          <p:cNvPr id="48139" name="WordArt 11"/>
          <p:cNvSpPr>
            <a:spLocks noChangeArrowheads="1" noChangeShapeType="1" noTextEdit="1"/>
          </p:cNvSpPr>
          <p:nvPr/>
        </p:nvSpPr>
        <p:spPr bwMode="auto">
          <a:xfrm>
            <a:off x="2771775" y="4941888"/>
            <a:ext cx="1366838" cy="1444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CC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глюкоза</a:t>
            </a:r>
          </a:p>
        </p:txBody>
      </p:sp>
      <p:sp>
        <p:nvSpPr>
          <p:cNvPr id="48140" name="WordArt 12"/>
          <p:cNvSpPr>
            <a:spLocks noChangeArrowheads="1" noChangeShapeType="1" noTextEdit="1"/>
          </p:cNvSpPr>
          <p:nvPr/>
        </p:nvSpPr>
        <p:spPr bwMode="auto">
          <a:xfrm>
            <a:off x="5292725" y="4941888"/>
            <a:ext cx="2663825" cy="574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CC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мальтоза</a:t>
            </a:r>
          </a:p>
          <a:p>
            <a:pPr algn="ctr"/>
            <a:r>
              <a:rPr lang="ru-RU" sz="36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CC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(солодовый сахар)</a:t>
            </a:r>
          </a:p>
        </p:txBody>
      </p:sp>
      <p:pic>
        <p:nvPicPr>
          <p:cNvPr id="48141" name="Picture 13" descr="image898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71775" y="5157788"/>
            <a:ext cx="863600" cy="10969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Rectangle 4" descr="Букет"/>
          <p:cNvSpPr>
            <a:spLocks noChangeArrowheads="1"/>
          </p:cNvSpPr>
          <p:nvPr/>
        </p:nvSpPr>
        <p:spPr bwMode="auto">
          <a:xfrm>
            <a:off x="3419475" y="692150"/>
            <a:ext cx="4103688" cy="2089150"/>
          </a:xfrm>
          <a:prstGeom prst="rect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r>
              <a:rPr lang="ru-RU"/>
              <a:t>                           </a:t>
            </a:r>
            <a:endParaRPr lang="ru-RU" b="1"/>
          </a:p>
        </p:txBody>
      </p:sp>
      <p:pic>
        <p:nvPicPr>
          <p:cNvPr id="49157" name="Picture 5" descr="16-021-2d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938" y="692150"/>
            <a:ext cx="3816350" cy="205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8" name="WordArt 6"/>
          <p:cNvSpPr>
            <a:spLocks noChangeArrowheads="1" noChangeShapeType="1" noTextEdit="1"/>
          </p:cNvSpPr>
          <p:nvPr/>
        </p:nvSpPr>
        <p:spPr bwMode="auto">
          <a:xfrm>
            <a:off x="2124075" y="2997200"/>
            <a:ext cx="2663825" cy="285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CC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Остаток глюкозы</a:t>
            </a:r>
          </a:p>
        </p:txBody>
      </p:sp>
      <p:sp>
        <p:nvSpPr>
          <p:cNvPr id="49159" name="WordArt 7"/>
          <p:cNvSpPr>
            <a:spLocks noChangeArrowheads="1" noChangeShapeType="1" noTextEdit="1"/>
          </p:cNvSpPr>
          <p:nvPr/>
        </p:nvSpPr>
        <p:spPr bwMode="auto">
          <a:xfrm>
            <a:off x="5795963" y="2997200"/>
            <a:ext cx="2663825" cy="285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CC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Остаток глюкозы</a:t>
            </a:r>
          </a:p>
        </p:txBody>
      </p:sp>
      <p:sp>
        <p:nvSpPr>
          <p:cNvPr id="49160" name="WordArt 8"/>
          <p:cNvSpPr>
            <a:spLocks noChangeArrowheads="1" noChangeShapeType="1" noTextEdit="1"/>
          </p:cNvSpPr>
          <p:nvPr/>
        </p:nvSpPr>
        <p:spPr bwMode="auto">
          <a:xfrm>
            <a:off x="827088" y="3860800"/>
            <a:ext cx="7416800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Лактоза - молочный сахар</a:t>
            </a:r>
          </a:p>
        </p:txBody>
      </p:sp>
      <p:pic>
        <p:nvPicPr>
          <p:cNvPr id="49161" name="Picture 9" descr="image870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475" y="4221163"/>
            <a:ext cx="1512888" cy="2016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68538" y="0"/>
            <a:ext cx="6418262" cy="2087563"/>
          </a:xfrm>
        </p:spPr>
        <p:txBody>
          <a:bodyPr/>
          <a:lstStyle/>
          <a:p>
            <a:pPr marL="0" indent="363538" algn="just">
              <a:buFontTx/>
              <a:buNone/>
            </a:pPr>
            <a:r>
              <a:rPr lang="ru-RU" sz="2400" b="1" i="1">
                <a:solidFill>
                  <a:srgbClr val="D40220"/>
                </a:solidFill>
              </a:rPr>
              <a:t>Полисахариды</a:t>
            </a:r>
            <a:r>
              <a:rPr lang="ru-RU" sz="2400">
                <a:solidFill>
                  <a:schemeClr val="bg1"/>
                </a:solidFill>
              </a:rPr>
              <a:t> – высокомолекулярные соединения общей формулы (C</a:t>
            </a:r>
            <a:r>
              <a:rPr lang="ru-RU" sz="2400" baseline="-25000">
                <a:solidFill>
                  <a:schemeClr val="bg1"/>
                </a:solidFill>
              </a:rPr>
              <a:t>6</a:t>
            </a:r>
            <a:r>
              <a:rPr lang="ru-RU" sz="2400">
                <a:solidFill>
                  <a:schemeClr val="bg1"/>
                </a:solidFill>
              </a:rPr>
              <a:t>H</a:t>
            </a:r>
            <a:r>
              <a:rPr lang="ru-RU" sz="2400" baseline="-25000">
                <a:solidFill>
                  <a:schemeClr val="bg1"/>
                </a:solidFill>
              </a:rPr>
              <a:t>10</a:t>
            </a:r>
            <a:r>
              <a:rPr lang="ru-RU" sz="2400">
                <a:solidFill>
                  <a:schemeClr val="bg1"/>
                </a:solidFill>
              </a:rPr>
              <a:t>O</a:t>
            </a:r>
            <a:r>
              <a:rPr lang="ru-RU" sz="2400" baseline="-25000">
                <a:solidFill>
                  <a:schemeClr val="bg1"/>
                </a:solidFill>
              </a:rPr>
              <a:t>5</a:t>
            </a:r>
            <a:r>
              <a:rPr lang="ru-RU" sz="2400">
                <a:solidFill>
                  <a:schemeClr val="bg1"/>
                </a:solidFill>
              </a:rPr>
              <a:t>)</a:t>
            </a:r>
            <a:r>
              <a:rPr lang="ru-RU" sz="2400" i="1" baseline="-25000">
                <a:solidFill>
                  <a:schemeClr val="bg1"/>
                </a:solidFill>
              </a:rPr>
              <a:t>n</a:t>
            </a:r>
            <a:r>
              <a:rPr lang="ru-RU" sz="2400">
                <a:solidFill>
                  <a:schemeClr val="bg1"/>
                </a:solidFill>
              </a:rPr>
              <a:t>. Важнейшими представителями этих высших </a:t>
            </a:r>
            <a:r>
              <a:rPr lang="ru-RU" sz="2400" b="1">
                <a:solidFill>
                  <a:srgbClr val="D40220"/>
                </a:solidFill>
              </a:rPr>
              <a:t>полиоз</a:t>
            </a:r>
            <a:r>
              <a:rPr lang="ru-RU" sz="2400">
                <a:solidFill>
                  <a:schemeClr val="bg1"/>
                </a:solidFill>
              </a:rPr>
              <a:t> являются крахмал, гликоген, целлюлоза.</a:t>
            </a:r>
          </a:p>
        </p:txBody>
      </p:sp>
      <p:sp>
        <p:nvSpPr>
          <p:cNvPr id="50180" name="Rectangle 4"/>
          <p:cNvSpPr>
            <a:spLocks noChangeArrowheads="1"/>
          </p:cNvSpPr>
          <p:nvPr/>
        </p:nvSpPr>
        <p:spPr bwMode="auto">
          <a:xfrm>
            <a:off x="611188" y="1700213"/>
            <a:ext cx="8064500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indent="363538" algn="just">
              <a:spcBef>
                <a:spcPct val="20000"/>
              </a:spcBef>
            </a:pPr>
            <a:r>
              <a:rPr lang="ru-RU" sz="2400" b="1" i="1">
                <a:solidFill>
                  <a:srgbClr val="D40220"/>
                </a:solidFill>
              </a:rPr>
              <a:t>Крахмал </a:t>
            </a:r>
            <a:r>
              <a:rPr lang="ru-RU" sz="3200">
                <a:solidFill>
                  <a:schemeClr val="bg1"/>
                </a:solidFill>
              </a:rPr>
              <a:t>– </a:t>
            </a:r>
            <a:r>
              <a:rPr lang="ru-RU" sz="2400">
                <a:solidFill>
                  <a:schemeClr val="bg1"/>
                </a:solidFill>
              </a:rPr>
              <a:t>полиоза растительного происхождения, состоящая из двух фракций – амилозы и амилопектина, соотношение между которыми колеблется в пределах 1:9 – 1:4. Отличие между амилозой и амилопектином заключается в том, что в амилопектинах помимо α-1,4-гликозидной связи имеются разветвления по α-1,6-связи. Поскольку α-1,4-гликозидная связь типична для мальтоз, то гидролиз крахмала обычно происходит по схеме</a:t>
            </a:r>
          </a:p>
        </p:txBody>
      </p:sp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1979613" y="5229225"/>
            <a:ext cx="5113337" cy="792163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b="1"/>
              <a:t>(</a:t>
            </a:r>
            <a:r>
              <a:rPr lang="ru-RU" b="1"/>
              <a:t>С</a:t>
            </a:r>
            <a:r>
              <a:rPr lang="ru-RU" b="1" baseline="-25000"/>
              <a:t>6</a:t>
            </a:r>
            <a:r>
              <a:rPr lang="en-US" b="1"/>
              <a:t>H</a:t>
            </a:r>
            <a:r>
              <a:rPr lang="en-US" b="1" baseline="-25000"/>
              <a:t>10</a:t>
            </a:r>
            <a:r>
              <a:rPr lang="en-US" b="1"/>
              <a:t>O</a:t>
            </a:r>
            <a:r>
              <a:rPr lang="en-US" b="1" baseline="-25000"/>
              <a:t>5</a:t>
            </a:r>
            <a:r>
              <a:rPr lang="en-US" b="1"/>
              <a:t>)</a:t>
            </a:r>
            <a:r>
              <a:rPr lang="en-US" b="1" baseline="-25000"/>
              <a:t> </a:t>
            </a:r>
            <a:r>
              <a:rPr lang="ru-RU" b="1"/>
              <a:t>→ </a:t>
            </a:r>
            <a:r>
              <a:rPr lang="en-US" b="1"/>
              <a:t>(</a:t>
            </a:r>
            <a:r>
              <a:rPr lang="ru-RU" b="1"/>
              <a:t>С</a:t>
            </a:r>
            <a:r>
              <a:rPr lang="ru-RU" b="1" baseline="-25000"/>
              <a:t>6</a:t>
            </a:r>
            <a:r>
              <a:rPr lang="en-US" b="1"/>
              <a:t>H</a:t>
            </a:r>
            <a:r>
              <a:rPr lang="en-US" b="1" baseline="-25000"/>
              <a:t>10</a:t>
            </a:r>
            <a:r>
              <a:rPr lang="en-US" b="1"/>
              <a:t>O</a:t>
            </a:r>
            <a:r>
              <a:rPr lang="en-US" b="1" baseline="-25000"/>
              <a:t>5</a:t>
            </a:r>
            <a:r>
              <a:rPr lang="en-US" b="1"/>
              <a:t>)</a:t>
            </a:r>
            <a:r>
              <a:rPr lang="en-US" b="1" baseline="-25000"/>
              <a:t>n</a:t>
            </a:r>
            <a:r>
              <a:rPr lang="en-US" b="1"/>
              <a:t> </a:t>
            </a:r>
            <a:r>
              <a:rPr lang="ru-RU" b="1"/>
              <a:t>→</a:t>
            </a:r>
            <a:r>
              <a:rPr lang="en-US" b="1"/>
              <a:t> </a:t>
            </a:r>
            <a:r>
              <a:rPr lang="ru-RU" b="1"/>
              <a:t>C</a:t>
            </a:r>
            <a:r>
              <a:rPr lang="ru-RU" b="1" baseline="-25000"/>
              <a:t>12</a:t>
            </a:r>
            <a:r>
              <a:rPr lang="ru-RU" b="1"/>
              <a:t>H</a:t>
            </a:r>
            <a:r>
              <a:rPr lang="ru-RU" b="1" baseline="-25000"/>
              <a:t>22</a:t>
            </a:r>
            <a:r>
              <a:rPr lang="ru-RU" b="1"/>
              <a:t>O</a:t>
            </a:r>
            <a:r>
              <a:rPr lang="ru-RU" b="1" baseline="-25000"/>
              <a:t>1</a:t>
            </a:r>
            <a:r>
              <a:rPr lang="en-US" b="1" baseline="-25000"/>
              <a:t> </a:t>
            </a:r>
            <a:r>
              <a:rPr lang="ru-RU" b="1"/>
              <a:t>→</a:t>
            </a:r>
            <a:r>
              <a:rPr lang="en-US" b="1"/>
              <a:t> </a:t>
            </a:r>
            <a:r>
              <a:rPr lang="ru-RU" b="1"/>
              <a:t>C</a:t>
            </a:r>
            <a:r>
              <a:rPr lang="ru-RU" b="1" baseline="-25000"/>
              <a:t>6</a:t>
            </a:r>
            <a:r>
              <a:rPr lang="ru-RU" b="1"/>
              <a:t>H</a:t>
            </a:r>
            <a:r>
              <a:rPr lang="ru-RU" b="1" baseline="-25000"/>
              <a:t>12</a:t>
            </a:r>
            <a:r>
              <a:rPr lang="ru-RU" b="1"/>
              <a:t>O</a:t>
            </a:r>
            <a:r>
              <a:rPr lang="ru-RU" b="1" baseline="-25000"/>
              <a:t>6</a:t>
            </a:r>
            <a:r>
              <a:rPr lang="ru-RU" b="1"/>
              <a:t>  </a:t>
            </a:r>
            <a:endParaRPr lang="en-US" b="1"/>
          </a:p>
          <a:p>
            <a:r>
              <a:rPr lang="en-US" b="1" baseline="-25000"/>
              <a:t>         </a:t>
            </a:r>
            <a:r>
              <a:rPr lang="en-US" b="1"/>
              <a:t>n                                         1</a:t>
            </a:r>
            <a:r>
              <a:rPr lang="en-US" b="1" baseline="-25000"/>
              <a:t> </a:t>
            </a:r>
            <a:endParaRPr lang="ru-RU" b="1" baseline="-25000"/>
          </a:p>
        </p:txBody>
      </p:sp>
      <p:sp>
        <p:nvSpPr>
          <p:cNvPr id="50221" name="WordArt 45"/>
          <p:cNvSpPr>
            <a:spLocks noChangeArrowheads="1" noChangeShapeType="1" noTextEdit="1"/>
          </p:cNvSpPr>
          <p:nvPr/>
        </p:nvSpPr>
        <p:spPr bwMode="auto">
          <a:xfrm>
            <a:off x="1908175" y="6092825"/>
            <a:ext cx="1079500" cy="276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крахмал</a:t>
            </a:r>
          </a:p>
        </p:txBody>
      </p:sp>
      <p:sp>
        <p:nvSpPr>
          <p:cNvPr id="50222" name="WordArt 46"/>
          <p:cNvSpPr>
            <a:spLocks noChangeArrowheads="1" noChangeShapeType="1" noTextEdit="1"/>
          </p:cNvSpPr>
          <p:nvPr/>
        </p:nvSpPr>
        <p:spPr bwMode="auto">
          <a:xfrm>
            <a:off x="4787900" y="6092825"/>
            <a:ext cx="1079500" cy="203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мальтоза</a:t>
            </a:r>
          </a:p>
        </p:txBody>
      </p:sp>
      <p:sp>
        <p:nvSpPr>
          <p:cNvPr id="50223" name="WordArt 47"/>
          <p:cNvSpPr>
            <a:spLocks noChangeArrowheads="1" noChangeShapeType="1" noTextEdit="1"/>
          </p:cNvSpPr>
          <p:nvPr/>
        </p:nvSpPr>
        <p:spPr bwMode="auto">
          <a:xfrm>
            <a:off x="6011863" y="6092825"/>
            <a:ext cx="1008062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глюкоза</a:t>
            </a:r>
          </a:p>
        </p:txBody>
      </p:sp>
      <p:sp>
        <p:nvSpPr>
          <p:cNvPr id="50224" name="WordArt 48"/>
          <p:cNvSpPr>
            <a:spLocks noChangeArrowheads="1" noChangeShapeType="1" noTextEdit="1"/>
          </p:cNvSpPr>
          <p:nvPr/>
        </p:nvSpPr>
        <p:spPr bwMode="auto">
          <a:xfrm>
            <a:off x="1116013" y="6448425"/>
            <a:ext cx="6859587" cy="409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CC99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Декстины, растворимые крахмалы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82550" indent="280988" algn="just">
              <a:lnSpc>
                <a:spcPct val="90000"/>
              </a:lnSpc>
              <a:buFontTx/>
              <a:buNone/>
              <a:tabLst>
                <a:tab pos="87313" algn="l"/>
              </a:tabLst>
            </a:pPr>
            <a:r>
              <a:rPr lang="ru-RU" sz="2800" b="1">
                <a:solidFill>
                  <a:srgbClr val="7481F8"/>
                </a:solidFill>
              </a:rPr>
              <a:t>Гликоген</a:t>
            </a:r>
            <a:r>
              <a:rPr lang="ru-RU" sz="2800">
                <a:solidFill>
                  <a:schemeClr val="bg1"/>
                </a:solidFill>
              </a:rPr>
              <a:t> </a:t>
            </a:r>
            <a:r>
              <a:rPr lang="ru-RU" sz="2800" i="1">
                <a:solidFill>
                  <a:schemeClr val="bg1"/>
                </a:solidFill>
              </a:rPr>
              <a:t>(животный крахмал)</a:t>
            </a:r>
            <a:r>
              <a:rPr lang="ru-RU" sz="2800">
                <a:solidFill>
                  <a:schemeClr val="bg1"/>
                </a:solidFill>
              </a:rPr>
              <a:t> играет роль резервного полисахарида. Конечным продуктом сложных превращений гликогена в мышцах является молочная кислота.</a:t>
            </a:r>
          </a:p>
          <a:p>
            <a:pPr marL="82550" indent="280988" algn="just">
              <a:lnSpc>
                <a:spcPct val="90000"/>
              </a:lnSpc>
              <a:buFontTx/>
              <a:buNone/>
              <a:tabLst>
                <a:tab pos="87313" algn="l"/>
              </a:tabLst>
            </a:pPr>
            <a:r>
              <a:rPr lang="ru-RU" sz="2800">
                <a:solidFill>
                  <a:schemeClr val="bg1"/>
                </a:solidFill>
              </a:rPr>
              <a:t>Гликозидные цепи α-1,4-типа в молекуле гликогена более разветвлены по связи α-1,4-типа, поэтому их молекулярный вес достигает 1∙106 единиц.</a:t>
            </a:r>
            <a:endParaRPr lang="ru-RU" sz="2800" b="1">
              <a:solidFill>
                <a:schemeClr val="bg1"/>
              </a:solidFill>
            </a:endParaRPr>
          </a:p>
          <a:p>
            <a:pPr marL="82550" indent="280988" algn="just">
              <a:lnSpc>
                <a:spcPct val="90000"/>
              </a:lnSpc>
              <a:buFontTx/>
              <a:buNone/>
              <a:tabLst>
                <a:tab pos="87313" algn="l"/>
              </a:tabLst>
            </a:pPr>
            <a:r>
              <a:rPr lang="ru-RU" sz="2800" b="1">
                <a:solidFill>
                  <a:srgbClr val="7481F8"/>
                </a:solidFill>
              </a:rPr>
              <a:t>Клетчатка</a:t>
            </a:r>
            <a:r>
              <a:rPr lang="ru-RU" sz="2800">
                <a:solidFill>
                  <a:schemeClr val="bg1"/>
                </a:solidFill>
              </a:rPr>
              <a:t> </a:t>
            </a:r>
            <a:r>
              <a:rPr lang="ru-RU" sz="2800">
                <a:solidFill>
                  <a:srgbClr val="7481F8"/>
                </a:solidFill>
              </a:rPr>
              <a:t>(</a:t>
            </a:r>
            <a:r>
              <a:rPr lang="ru-RU" sz="2800" b="1" i="1">
                <a:solidFill>
                  <a:srgbClr val="7481F8"/>
                </a:solidFill>
              </a:rPr>
              <a:t>целлюлоза</a:t>
            </a:r>
            <a:r>
              <a:rPr lang="ru-RU" sz="2800">
                <a:solidFill>
                  <a:srgbClr val="7481F8"/>
                </a:solidFill>
              </a:rPr>
              <a:t>)</a:t>
            </a:r>
            <a:r>
              <a:rPr lang="ru-RU" sz="2800">
                <a:solidFill>
                  <a:schemeClr val="bg1"/>
                </a:solidFill>
              </a:rPr>
              <a:t> – полисахарид, среднее число гликозидных фрагментов β-1,4-типа в которых достигает 6000–12000.</a:t>
            </a:r>
          </a:p>
        </p:txBody>
      </p:sp>
      <p:pic>
        <p:nvPicPr>
          <p:cNvPr id="52228" name="Picture 4" descr="image92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3800" y="549275"/>
            <a:ext cx="571500" cy="952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79613" y="333375"/>
            <a:ext cx="6932612" cy="1727200"/>
          </a:xfrm>
        </p:spPr>
        <p:txBody>
          <a:bodyPr/>
          <a:lstStyle/>
          <a:p>
            <a:pPr marL="169863" indent="366713" algn="just">
              <a:buFontTx/>
              <a:buNone/>
            </a:pPr>
            <a:r>
              <a:rPr lang="ru-RU" sz="2400" b="1">
                <a:solidFill>
                  <a:srgbClr val="D40220"/>
                </a:solidFill>
              </a:rPr>
              <a:t>Инулин</a:t>
            </a:r>
            <a:r>
              <a:rPr lang="ru-RU" sz="2400" b="1">
                <a:solidFill>
                  <a:schemeClr val="bg1"/>
                </a:solidFill>
              </a:rPr>
              <a:t> – резервный полисахарид растений, гидролизуется во фруктозу.</a:t>
            </a:r>
          </a:p>
          <a:p>
            <a:pPr marL="169863" indent="366713" algn="just">
              <a:buFontTx/>
              <a:buNone/>
            </a:pPr>
            <a:r>
              <a:rPr lang="ru-RU" sz="2400" b="1">
                <a:solidFill>
                  <a:schemeClr val="bg1"/>
                </a:solidFill>
              </a:rPr>
              <a:t>Структура молекул крахмала и целлюлозы приведена ниже:</a:t>
            </a:r>
          </a:p>
        </p:txBody>
      </p:sp>
      <p:sp>
        <p:nvSpPr>
          <p:cNvPr id="53252" name="Rectangle 4" descr="Букет"/>
          <p:cNvSpPr>
            <a:spLocks noChangeArrowheads="1"/>
          </p:cNvSpPr>
          <p:nvPr/>
        </p:nvSpPr>
        <p:spPr bwMode="auto">
          <a:xfrm>
            <a:off x="1331913" y="1989138"/>
            <a:ext cx="6192837" cy="2089150"/>
          </a:xfrm>
          <a:prstGeom prst="rect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r>
              <a:rPr lang="ru-RU"/>
              <a:t>                           </a:t>
            </a:r>
            <a:endParaRPr lang="ru-RU" b="1"/>
          </a:p>
        </p:txBody>
      </p:sp>
      <p:pic>
        <p:nvPicPr>
          <p:cNvPr id="53253" name="Picture 5" descr="16-022-2d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150" y="2060575"/>
            <a:ext cx="532765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4" name="WordArt 6"/>
          <p:cNvSpPr>
            <a:spLocks noChangeArrowheads="1" noChangeShapeType="1" noTextEdit="1"/>
          </p:cNvSpPr>
          <p:nvPr/>
        </p:nvSpPr>
        <p:spPr bwMode="auto">
          <a:xfrm>
            <a:off x="3708400" y="4149725"/>
            <a:ext cx="1079500" cy="276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крахмал</a:t>
            </a:r>
          </a:p>
        </p:txBody>
      </p:sp>
      <p:sp>
        <p:nvSpPr>
          <p:cNvPr id="53255" name="Rectangle 7" descr="Букет"/>
          <p:cNvSpPr>
            <a:spLocks noChangeArrowheads="1"/>
          </p:cNvSpPr>
          <p:nvPr/>
        </p:nvSpPr>
        <p:spPr bwMode="auto">
          <a:xfrm>
            <a:off x="755650" y="4437063"/>
            <a:ext cx="7561263" cy="2089150"/>
          </a:xfrm>
          <a:prstGeom prst="rect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r>
              <a:rPr lang="ru-RU"/>
              <a:t>                           </a:t>
            </a:r>
            <a:endParaRPr lang="ru-RU" b="1"/>
          </a:p>
        </p:txBody>
      </p:sp>
      <p:pic>
        <p:nvPicPr>
          <p:cNvPr id="53256" name="Picture 8" descr="16-023-2d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550" y="4581525"/>
            <a:ext cx="7056438" cy="175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7" name="WordArt 9"/>
          <p:cNvSpPr>
            <a:spLocks noChangeArrowheads="1" noChangeShapeType="1" noTextEdit="1"/>
          </p:cNvSpPr>
          <p:nvPr/>
        </p:nvSpPr>
        <p:spPr bwMode="auto">
          <a:xfrm>
            <a:off x="3419475" y="6581775"/>
            <a:ext cx="1728788" cy="276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целлюлоза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ш</a:t>
            </a:r>
          </a:p>
        </p:txBody>
      </p:sp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0" y="1557338"/>
            <a:ext cx="8569325" cy="229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just">
              <a:spcBef>
                <a:spcPct val="20000"/>
              </a:spcBef>
            </a:pPr>
            <a:endParaRPr lang="ru-RU" sz="4800" b="1" baseline="-25000">
              <a:solidFill>
                <a:schemeClr val="bg1"/>
              </a:solidFill>
            </a:endParaRPr>
          </a:p>
          <a:p>
            <a:pPr marL="342900" indent="-342900" algn="just">
              <a:spcBef>
                <a:spcPct val="20000"/>
              </a:spcBef>
            </a:pPr>
            <a:r>
              <a:rPr lang="ru-RU" sz="4800" b="1" i="1" baseline="-25000">
                <a:solidFill>
                  <a:schemeClr val="bg1"/>
                </a:solidFill>
              </a:rPr>
              <a:t>    </a:t>
            </a:r>
            <a:r>
              <a:rPr lang="ru-RU" sz="4800" b="1" i="1" u="sng" baseline="-25000">
                <a:solidFill>
                  <a:srgbClr val="D40220"/>
                </a:solidFill>
              </a:rPr>
              <a:t>Углеводы</a:t>
            </a:r>
            <a:r>
              <a:rPr lang="ru-RU" sz="4800" b="1" baseline="-25000">
                <a:solidFill>
                  <a:schemeClr val="bg1"/>
                </a:solidFill>
              </a:rPr>
              <a:t> – органические вещества, состав которых выражается формулой </a:t>
            </a:r>
          </a:p>
          <a:p>
            <a:pPr marL="342900" indent="-342900">
              <a:spcBef>
                <a:spcPct val="20000"/>
              </a:spcBef>
            </a:pPr>
            <a:endParaRPr lang="ru-RU" sz="2400" b="1" baseline="-25000">
              <a:solidFill>
                <a:schemeClr val="bg1"/>
              </a:solidFill>
            </a:endParaRPr>
          </a:p>
          <a:p>
            <a:pPr marL="342900" indent="-342900">
              <a:spcBef>
                <a:spcPct val="20000"/>
              </a:spcBef>
            </a:pPr>
            <a:r>
              <a:rPr lang="ru-RU" sz="4800" b="1" baseline="-25000">
                <a:solidFill>
                  <a:schemeClr val="bg1"/>
                </a:solidFill>
              </a:rPr>
              <a:t>            </a:t>
            </a:r>
            <a:r>
              <a:rPr lang="en-US" sz="4800" b="1">
                <a:solidFill>
                  <a:srgbClr val="D40220"/>
                </a:solidFill>
              </a:rPr>
              <a:t>C</a:t>
            </a:r>
            <a:r>
              <a:rPr lang="en-US" sz="4800" b="1" baseline="-25000">
                <a:solidFill>
                  <a:srgbClr val="D40220"/>
                </a:solidFill>
              </a:rPr>
              <a:t>n</a:t>
            </a:r>
            <a:r>
              <a:rPr lang="en-US" sz="4800" b="1">
                <a:solidFill>
                  <a:srgbClr val="D40220"/>
                </a:solidFill>
              </a:rPr>
              <a:t>(H</a:t>
            </a:r>
            <a:r>
              <a:rPr lang="en-US" sz="4800" b="1" baseline="-25000">
                <a:solidFill>
                  <a:srgbClr val="D40220"/>
                </a:solidFill>
              </a:rPr>
              <a:t>2</a:t>
            </a:r>
            <a:r>
              <a:rPr lang="en-US" sz="4800" b="1">
                <a:solidFill>
                  <a:srgbClr val="D40220"/>
                </a:solidFill>
              </a:rPr>
              <a:t>O)</a:t>
            </a:r>
            <a:r>
              <a:rPr lang="en-US" sz="4800" b="1" baseline="-25000">
                <a:solidFill>
                  <a:srgbClr val="D40220"/>
                </a:solidFill>
              </a:rPr>
              <a:t>m</a:t>
            </a:r>
            <a:r>
              <a:rPr lang="ru-RU" sz="4800" b="1" baseline="-25000">
                <a:solidFill>
                  <a:schemeClr val="bg1"/>
                </a:solidFill>
              </a:rPr>
              <a:t> ,</a:t>
            </a:r>
            <a:r>
              <a:rPr lang="ru-RU" sz="4800" b="1">
                <a:solidFill>
                  <a:schemeClr val="bg1"/>
                </a:solidFill>
              </a:rPr>
              <a:t>где </a:t>
            </a:r>
            <a:r>
              <a:rPr lang="en-US" sz="4800" b="1">
                <a:solidFill>
                  <a:srgbClr val="D40220"/>
                </a:solidFill>
              </a:rPr>
              <a:t>n</a:t>
            </a:r>
            <a:r>
              <a:rPr lang="en-US" sz="4800" b="1">
                <a:solidFill>
                  <a:schemeClr val="bg1"/>
                </a:solidFill>
              </a:rPr>
              <a:t> </a:t>
            </a:r>
            <a:r>
              <a:rPr lang="ru-RU" sz="4800" b="1">
                <a:solidFill>
                  <a:schemeClr val="bg1"/>
                </a:solidFill>
              </a:rPr>
              <a:t>и </a:t>
            </a:r>
            <a:r>
              <a:rPr lang="en-US" sz="4800" b="1">
                <a:solidFill>
                  <a:srgbClr val="D40220"/>
                </a:solidFill>
              </a:rPr>
              <a:t>m</a:t>
            </a:r>
            <a:r>
              <a:rPr lang="en-US" sz="4800" b="1">
                <a:solidFill>
                  <a:schemeClr val="bg1"/>
                </a:solidFill>
              </a:rPr>
              <a:t> </a:t>
            </a:r>
            <a:r>
              <a:rPr lang="en-US" sz="4800" b="1">
                <a:solidFill>
                  <a:srgbClr val="D40220"/>
                </a:solidFill>
              </a:rPr>
              <a:t>&gt; 3</a:t>
            </a:r>
            <a:r>
              <a:rPr lang="ru-RU" sz="4800" b="1">
                <a:solidFill>
                  <a:schemeClr val="bg1"/>
                </a:solidFill>
              </a:rPr>
              <a:t> </a:t>
            </a:r>
          </a:p>
          <a:p>
            <a:pPr marL="342900" indent="-342900">
              <a:spcBef>
                <a:spcPct val="20000"/>
              </a:spcBef>
            </a:pPr>
            <a:endParaRPr lang="ru-RU" sz="4800" b="1">
              <a:solidFill>
                <a:schemeClr val="bg1"/>
              </a:solidFill>
            </a:endParaRPr>
          </a:p>
          <a:p>
            <a:pPr marL="342900" indent="-342900">
              <a:spcBef>
                <a:spcPct val="20000"/>
              </a:spcBef>
            </a:pPr>
            <a:endParaRPr lang="ru-RU" sz="4800" b="1" baseline="-250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700213"/>
            <a:ext cx="8748713" cy="4525962"/>
          </a:xfrm>
        </p:spPr>
        <p:txBody>
          <a:bodyPr/>
          <a:lstStyle/>
          <a:p>
            <a:pPr algn="just">
              <a:lnSpc>
                <a:spcPct val="90000"/>
              </a:lnSpc>
              <a:buFontTx/>
              <a:buNone/>
            </a:pPr>
            <a:r>
              <a:rPr lang="ru-RU" sz="2400">
                <a:solidFill>
                  <a:schemeClr val="bg1"/>
                </a:solidFill>
              </a:rPr>
              <a:t>        </a:t>
            </a:r>
            <a:r>
              <a:rPr lang="ru-RU" sz="2400" b="1" i="1">
                <a:solidFill>
                  <a:schemeClr val="hlink"/>
                </a:solidFill>
              </a:rPr>
              <a:t>Углеводы</a:t>
            </a:r>
            <a:r>
              <a:rPr lang="ru-RU" sz="2400">
                <a:solidFill>
                  <a:schemeClr val="bg1"/>
                </a:solidFill>
              </a:rPr>
              <a:t> - важнейшие природные соединения. Они содержатся в клетках и тканях всех растительных и животных организмов и по массе составляют основную часть органического вещества на Земле.</a:t>
            </a:r>
          </a:p>
          <a:p>
            <a:pPr algn="just">
              <a:lnSpc>
                <a:spcPct val="90000"/>
              </a:lnSpc>
              <a:buFontTx/>
              <a:buNone/>
            </a:pPr>
            <a:r>
              <a:rPr lang="ru-RU" sz="2400">
                <a:solidFill>
                  <a:schemeClr val="bg1"/>
                </a:solidFill>
              </a:rPr>
              <a:t>        Углеводы образуются растениями в процессе фотосинтеза из углекислого газа и воды.  Животные организмы не способны синтезировать углеводы и получают их с растительной пищей. Фотосинтез можно рассматривать как процесс </a:t>
            </a:r>
            <a:r>
              <a:rPr lang="ru-RU" sz="2400" b="1">
                <a:solidFill>
                  <a:schemeClr val="bg1"/>
                </a:solidFill>
              </a:rPr>
              <a:t>восстановления</a:t>
            </a:r>
            <a:r>
              <a:rPr lang="ru-RU" sz="2400">
                <a:solidFill>
                  <a:schemeClr val="bg1"/>
                </a:solidFill>
              </a:rPr>
              <a:t> СО</a:t>
            </a:r>
            <a:r>
              <a:rPr lang="ru-RU" sz="2400" baseline="-25000">
                <a:solidFill>
                  <a:schemeClr val="bg1"/>
                </a:solidFill>
              </a:rPr>
              <a:t>2</a:t>
            </a:r>
            <a:r>
              <a:rPr lang="ru-RU" sz="2400">
                <a:solidFill>
                  <a:schemeClr val="bg1"/>
                </a:solidFill>
              </a:rPr>
              <a:t> с использованием солнечной энергии. Эта энергия освобождается в животных организмах в результате метаболизма углеводов, который заключается, с химической точки зрения, в их </a:t>
            </a:r>
            <a:r>
              <a:rPr lang="ru-RU" sz="2400" b="1">
                <a:solidFill>
                  <a:schemeClr val="bg1"/>
                </a:solidFill>
              </a:rPr>
              <a:t>окислении</a:t>
            </a:r>
            <a:r>
              <a:rPr lang="ru-RU" sz="240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412875"/>
            <a:ext cx="8642350" cy="4525963"/>
          </a:xfrm>
        </p:spPr>
        <p:txBody>
          <a:bodyPr/>
          <a:lstStyle/>
          <a:p>
            <a:pPr marL="87313" indent="87313" algn="just">
              <a:buFontTx/>
              <a:buNone/>
            </a:pPr>
            <a:r>
              <a:rPr lang="ru-RU">
                <a:solidFill>
                  <a:schemeClr val="bg1"/>
                </a:solidFill>
              </a:rPr>
              <a:t>    </a:t>
            </a:r>
            <a:r>
              <a:rPr lang="ru-RU" b="1">
                <a:solidFill>
                  <a:schemeClr val="bg1"/>
                </a:solidFill>
              </a:rPr>
              <a:t>Также углеводы – это полиспирты, содержащие альдегидную</a:t>
            </a:r>
          </a:p>
          <a:p>
            <a:pPr marL="87313" indent="87313" algn="just">
              <a:buFontTx/>
              <a:buNone/>
            </a:pPr>
            <a:endParaRPr lang="ru-RU" b="1">
              <a:solidFill>
                <a:schemeClr val="bg1"/>
              </a:solidFill>
            </a:endParaRPr>
          </a:p>
          <a:p>
            <a:pPr marL="87313" indent="87313" algn="just">
              <a:buFontTx/>
              <a:buNone/>
            </a:pPr>
            <a:endParaRPr lang="ru-RU" b="1">
              <a:solidFill>
                <a:schemeClr val="bg1"/>
              </a:solidFill>
            </a:endParaRPr>
          </a:p>
          <a:p>
            <a:pPr marL="87313" indent="87313" algn="just">
              <a:buFontTx/>
              <a:buNone/>
            </a:pPr>
            <a:r>
              <a:rPr lang="ru-RU" b="1">
                <a:solidFill>
                  <a:schemeClr val="bg1"/>
                </a:solidFill>
              </a:rPr>
              <a:t>или кетонную группировку.</a:t>
            </a:r>
          </a:p>
        </p:txBody>
      </p:sp>
      <p:pic>
        <p:nvPicPr>
          <p:cNvPr id="37892" name="Picture 4" descr="image669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6238" y="4724400"/>
            <a:ext cx="1223962" cy="1068388"/>
          </a:xfrm>
          <a:prstGeom prst="rect">
            <a:avLst/>
          </a:prstGeom>
          <a:noFill/>
        </p:spPr>
      </p:pic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6372225" y="2133600"/>
            <a:ext cx="1584325" cy="1511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37895" name="Picture 7" descr="16-001-2d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788" y="1989138"/>
            <a:ext cx="1560512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7" name="Rectangle 9"/>
          <p:cNvSpPr>
            <a:spLocks noChangeArrowheads="1"/>
          </p:cNvSpPr>
          <p:nvPr/>
        </p:nvSpPr>
        <p:spPr bwMode="auto">
          <a:xfrm>
            <a:off x="6372225" y="4005263"/>
            <a:ext cx="1584325" cy="1511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37898" name="Picture 10" descr="16-002-2d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788" y="4005263"/>
            <a:ext cx="1633537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WordArt 4"/>
          <p:cNvSpPr>
            <a:spLocks noChangeArrowheads="1" noChangeShapeType="1" noTextEdit="1"/>
          </p:cNvSpPr>
          <p:nvPr/>
        </p:nvSpPr>
        <p:spPr bwMode="auto">
          <a:xfrm>
            <a:off x="4067175" y="260350"/>
            <a:ext cx="4752975" cy="17287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Следующая схема</a:t>
            </a:r>
          </a:p>
          <a:p>
            <a:pPr algn="ctr"/>
            <a:r>
              <a:rPr lang="ru-RU" sz="36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наглядно показывает</a:t>
            </a:r>
          </a:p>
          <a:p>
            <a:pPr algn="ctr"/>
            <a:r>
              <a:rPr lang="ru-RU" sz="36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генеалогию углеводов</a:t>
            </a:r>
          </a:p>
          <a:p>
            <a:pPr algn="ctr"/>
            <a:r>
              <a:rPr lang="ru-RU" sz="36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(сахаридов):</a:t>
            </a:r>
          </a:p>
        </p:txBody>
      </p:sp>
      <p:graphicFrame>
        <p:nvGraphicFramePr>
          <p:cNvPr id="38920" name="Organization Chart 8"/>
          <p:cNvGraphicFramePr>
            <a:graphicFrameLocks/>
          </p:cNvGraphicFramePr>
          <p:nvPr>
            <p:ph/>
          </p:nvPr>
        </p:nvGraphicFramePr>
        <p:xfrm>
          <a:off x="250825" y="2781300"/>
          <a:ext cx="8893175" cy="2898775"/>
        </p:xfrm>
        <a:graphic>
          <a:graphicData uri="http://schemas.openxmlformats.org/drawingml/2006/compatibility">
            <com:legacyDrawing xmlns:com="http://schemas.openxmlformats.org/drawingml/2006/compatibility" spid="_x0000_s3892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355600" algn="just">
              <a:buFontTx/>
              <a:buNone/>
            </a:pPr>
            <a:r>
              <a:rPr lang="ru-RU" sz="2800">
                <a:solidFill>
                  <a:schemeClr val="bg1"/>
                </a:solidFill>
              </a:rPr>
              <a:t>В молекуле моносахарида для указания числа углеродных атомов к корню соответствующего греческого числительного прибавляют окончание «-оза».</a:t>
            </a:r>
          </a:p>
          <a:p>
            <a:pPr marL="0" indent="355600" algn="just">
              <a:buFontTx/>
              <a:buNone/>
            </a:pPr>
            <a:r>
              <a:rPr lang="ru-RU" sz="2800">
                <a:solidFill>
                  <a:schemeClr val="bg1"/>
                </a:solidFill>
              </a:rPr>
              <a:t>Моносахариды обычно изображаются формулами </a:t>
            </a:r>
            <a:r>
              <a:rPr lang="ru-RU" sz="2800">
                <a:solidFill>
                  <a:schemeClr val="bg1"/>
                </a:solidFill>
                <a:hlinkClick r:id="rId2" action="ppaction://hlinkfile"/>
              </a:rPr>
              <a:t>Фишера</a:t>
            </a:r>
            <a:r>
              <a:rPr lang="ru-RU" sz="2800">
                <a:solidFill>
                  <a:schemeClr val="bg1"/>
                </a:solidFill>
              </a:rPr>
              <a:t>, в которых углеродная цепь располагается линейно. В следующей таблице приведены первые четыре типа моносахаридов.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33375"/>
            <a:ext cx="8229600" cy="6335713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400">
                <a:solidFill>
                  <a:schemeClr val="accent1"/>
                </a:solidFill>
              </a:rPr>
              <a:t>                                  </a:t>
            </a:r>
            <a:r>
              <a:rPr lang="ru-RU" sz="2400">
                <a:solidFill>
                  <a:srgbClr val="7481F8"/>
                </a:solidFill>
              </a:rPr>
              <a:t>триозы  тетрозы  пентозы  гексозы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>
                <a:solidFill>
                  <a:schemeClr val="accent1"/>
                </a:solidFill>
              </a:rPr>
              <a:t>                  </a:t>
            </a:r>
            <a:r>
              <a:rPr lang="ru-RU" sz="2400">
                <a:solidFill>
                  <a:schemeClr val="hlink"/>
                </a:solidFill>
              </a:rPr>
              <a:t>альдозы</a:t>
            </a:r>
            <a:r>
              <a:rPr lang="ru-RU" sz="2400">
                <a:solidFill>
                  <a:schemeClr val="accent1"/>
                </a:solidFill>
              </a:rPr>
              <a:t>  С</a:t>
            </a:r>
            <a:r>
              <a:rPr lang="en-US" sz="2400" baseline="-25000">
                <a:solidFill>
                  <a:schemeClr val="accent1"/>
                </a:solidFill>
              </a:rPr>
              <a:t>3</a:t>
            </a:r>
            <a:r>
              <a:rPr lang="en-US" sz="2400">
                <a:solidFill>
                  <a:schemeClr val="accent1"/>
                </a:solidFill>
              </a:rPr>
              <a:t>H</a:t>
            </a:r>
            <a:r>
              <a:rPr lang="en-US" sz="2400" baseline="-25000">
                <a:solidFill>
                  <a:schemeClr val="accent1"/>
                </a:solidFill>
              </a:rPr>
              <a:t>6</a:t>
            </a:r>
            <a:r>
              <a:rPr lang="en-US" sz="2400">
                <a:solidFill>
                  <a:schemeClr val="accent1"/>
                </a:solidFill>
              </a:rPr>
              <a:t>O</a:t>
            </a:r>
            <a:r>
              <a:rPr lang="en-US" sz="2400" baseline="-25000">
                <a:solidFill>
                  <a:schemeClr val="accent1"/>
                </a:solidFill>
              </a:rPr>
              <a:t>3   </a:t>
            </a:r>
            <a:r>
              <a:rPr lang="en-US" sz="2400">
                <a:solidFill>
                  <a:schemeClr val="accent1"/>
                </a:solidFill>
              </a:rPr>
              <a:t>C</a:t>
            </a:r>
            <a:r>
              <a:rPr lang="en-US" sz="2400" baseline="-25000">
                <a:solidFill>
                  <a:schemeClr val="accent1"/>
                </a:solidFill>
              </a:rPr>
              <a:t>4</a:t>
            </a:r>
            <a:r>
              <a:rPr lang="en-US" sz="2400">
                <a:solidFill>
                  <a:schemeClr val="accent1"/>
                </a:solidFill>
              </a:rPr>
              <a:t>H</a:t>
            </a:r>
            <a:r>
              <a:rPr lang="en-US" sz="2400" baseline="-25000">
                <a:solidFill>
                  <a:schemeClr val="accent1"/>
                </a:solidFill>
              </a:rPr>
              <a:t>8</a:t>
            </a:r>
            <a:r>
              <a:rPr lang="en-US" sz="2400">
                <a:solidFill>
                  <a:schemeClr val="accent1"/>
                </a:solidFill>
              </a:rPr>
              <a:t>O</a:t>
            </a:r>
            <a:r>
              <a:rPr lang="en-US" sz="2400" baseline="-25000">
                <a:solidFill>
                  <a:schemeClr val="accent1"/>
                </a:solidFill>
              </a:rPr>
              <a:t>4     </a:t>
            </a:r>
            <a:r>
              <a:rPr lang="en-US" sz="2400">
                <a:solidFill>
                  <a:schemeClr val="accent1"/>
                </a:solidFill>
              </a:rPr>
              <a:t>C</a:t>
            </a:r>
            <a:r>
              <a:rPr lang="en-US" sz="2400" baseline="-25000">
                <a:solidFill>
                  <a:schemeClr val="accent1"/>
                </a:solidFill>
              </a:rPr>
              <a:t>5</a:t>
            </a:r>
            <a:r>
              <a:rPr lang="en-US" sz="2400">
                <a:solidFill>
                  <a:schemeClr val="accent1"/>
                </a:solidFill>
              </a:rPr>
              <a:t>H</a:t>
            </a:r>
            <a:r>
              <a:rPr lang="en-US" sz="2400" baseline="-25000">
                <a:solidFill>
                  <a:schemeClr val="accent1"/>
                </a:solidFill>
              </a:rPr>
              <a:t>10</a:t>
            </a:r>
            <a:r>
              <a:rPr lang="en-US" sz="2400">
                <a:solidFill>
                  <a:schemeClr val="accent1"/>
                </a:solidFill>
              </a:rPr>
              <a:t>O</a:t>
            </a:r>
            <a:r>
              <a:rPr lang="en-US" sz="2400" baseline="-25000">
                <a:solidFill>
                  <a:schemeClr val="accent1"/>
                </a:solidFill>
              </a:rPr>
              <a:t>5   </a:t>
            </a:r>
            <a:r>
              <a:rPr lang="en-US" sz="2400">
                <a:solidFill>
                  <a:schemeClr val="accent1"/>
                </a:solidFill>
              </a:rPr>
              <a:t>C</a:t>
            </a:r>
            <a:r>
              <a:rPr lang="en-US" sz="2400" baseline="-25000">
                <a:solidFill>
                  <a:schemeClr val="accent1"/>
                </a:solidFill>
              </a:rPr>
              <a:t>6</a:t>
            </a:r>
            <a:r>
              <a:rPr lang="en-US" sz="2400">
                <a:solidFill>
                  <a:schemeClr val="accent1"/>
                </a:solidFill>
              </a:rPr>
              <a:t>H</a:t>
            </a:r>
            <a:r>
              <a:rPr lang="en-US" sz="2400" baseline="-25000">
                <a:solidFill>
                  <a:schemeClr val="accent1"/>
                </a:solidFill>
              </a:rPr>
              <a:t>12</a:t>
            </a:r>
            <a:r>
              <a:rPr lang="en-US" sz="2400">
                <a:solidFill>
                  <a:schemeClr val="accent1"/>
                </a:solidFill>
              </a:rPr>
              <a:t>O</a:t>
            </a:r>
            <a:r>
              <a:rPr lang="en-US" sz="2400" baseline="-25000">
                <a:solidFill>
                  <a:schemeClr val="accent1"/>
                </a:solidFill>
              </a:rPr>
              <a:t>6</a:t>
            </a:r>
            <a:endParaRPr lang="ru-RU" sz="2400" baseline="-25000">
              <a:solidFill>
                <a:schemeClr val="accent1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endParaRPr lang="ru-RU" sz="2400">
              <a:solidFill>
                <a:schemeClr val="accent1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endParaRPr lang="ru-RU"/>
          </a:p>
          <a:p>
            <a:pPr>
              <a:lnSpc>
                <a:spcPct val="90000"/>
              </a:lnSpc>
              <a:buFontTx/>
              <a:buNone/>
            </a:pPr>
            <a:endParaRPr lang="ru-RU"/>
          </a:p>
          <a:p>
            <a:pPr>
              <a:lnSpc>
                <a:spcPct val="90000"/>
              </a:lnSpc>
              <a:buFontTx/>
              <a:buNone/>
            </a:pPr>
            <a:endParaRPr lang="ru-RU"/>
          </a:p>
          <a:p>
            <a:pPr>
              <a:lnSpc>
                <a:spcPct val="90000"/>
              </a:lnSpc>
              <a:buFontTx/>
              <a:buNone/>
            </a:pPr>
            <a:r>
              <a:rPr lang="en-US"/>
              <a:t>                                                 </a:t>
            </a:r>
            <a:endParaRPr lang="ru-RU"/>
          </a:p>
          <a:p>
            <a:pPr>
              <a:lnSpc>
                <a:spcPct val="90000"/>
              </a:lnSpc>
              <a:buFontTx/>
              <a:buNone/>
            </a:pPr>
            <a:endParaRPr lang="ru-RU"/>
          </a:p>
          <a:p>
            <a:pPr>
              <a:lnSpc>
                <a:spcPct val="90000"/>
              </a:lnSpc>
              <a:buFontTx/>
              <a:buNone/>
            </a:pPr>
            <a:endParaRPr lang="ru-RU"/>
          </a:p>
          <a:p>
            <a:pPr>
              <a:lnSpc>
                <a:spcPct val="90000"/>
              </a:lnSpc>
              <a:buFontTx/>
              <a:buNone/>
            </a:pPr>
            <a:endParaRPr lang="ru-RU"/>
          </a:p>
          <a:p>
            <a:pPr>
              <a:lnSpc>
                <a:spcPct val="90000"/>
              </a:lnSpc>
              <a:buFontTx/>
              <a:buNone/>
            </a:pPr>
            <a:endParaRPr lang="ru-RU"/>
          </a:p>
          <a:p>
            <a:pPr>
              <a:lnSpc>
                <a:spcPct val="90000"/>
              </a:lnSpc>
              <a:buFontTx/>
              <a:buNone/>
            </a:pPr>
            <a:r>
              <a:rPr lang="ru-RU"/>
              <a:t>              </a:t>
            </a:r>
            <a:r>
              <a:rPr lang="ru-RU" sz="2400">
                <a:solidFill>
                  <a:schemeClr val="hlink"/>
                </a:solidFill>
              </a:rPr>
              <a:t>кетозы</a:t>
            </a:r>
          </a:p>
        </p:txBody>
      </p: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3419475" y="1268413"/>
            <a:ext cx="1008063" cy="12969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41990" name="Picture 6" descr="16-100-2d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2500" y="1196975"/>
            <a:ext cx="889000" cy="135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5" name="Rectangle 11"/>
          <p:cNvSpPr>
            <a:spLocks noChangeArrowheads="1"/>
          </p:cNvSpPr>
          <p:nvPr/>
        </p:nvSpPr>
        <p:spPr bwMode="auto">
          <a:xfrm>
            <a:off x="4716463" y="1268413"/>
            <a:ext cx="1008062" cy="165576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996" name="Rectangle 12"/>
          <p:cNvSpPr>
            <a:spLocks noChangeArrowheads="1"/>
          </p:cNvSpPr>
          <p:nvPr/>
        </p:nvSpPr>
        <p:spPr bwMode="auto">
          <a:xfrm>
            <a:off x="6011863" y="1268413"/>
            <a:ext cx="1008062" cy="19446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997" name="Rectangle 13"/>
          <p:cNvSpPr>
            <a:spLocks noChangeArrowheads="1"/>
          </p:cNvSpPr>
          <p:nvPr/>
        </p:nvSpPr>
        <p:spPr bwMode="auto">
          <a:xfrm>
            <a:off x="7308850" y="1268413"/>
            <a:ext cx="1008063" cy="23050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41998" name="Picture 14" descr="16-101-2d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7900" y="1196975"/>
            <a:ext cx="889000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9" name="Picture 15" descr="16-102-2d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888" y="1196975"/>
            <a:ext cx="889000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000" name="Picture 16" descr="16-103-2d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80288" y="1196975"/>
            <a:ext cx="889000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001" name="WordArt 17"/>
          <p:cNvSpPr>
            <a:spLocks noChangeArrowheads="1" noChangeShapeType="1" noTextEdit="1"/>
          </p:cNvSpPr>
          <p:nvPr/>
        </p:nvSpPr>
        <p:spPr bwMode="auto">
          <a:xfrm>
            <a:off x="6011863" y="3284538"/>
            <a:ext cx="963612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рибоза</a:t>
            </a:r>
          </a:p>
        </p:txBody>
      </p:sp>
      <p:sp>
        <p:nvSpPr>
          <p:cNvPr id="42002" name="WordArt 18"/>
          <p:cNvSpPr>
            <a:spLocks noChangeArrowheads="1" noChangeShapeType="1" noTextEdit="1"/>
          </p:cNvSpPr>
          <p:nvPr/>
        </p:nvSpPr>
        <p:spPr bwMode="auto">
          <a:xfrm>
            <a:off x="7235825" y="3644900"/>
            <a:ext cx="1079500" cy="142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глюкоза</a:t>
            </a:r>
          </a:p>
        </p:txBody>
      </p:sp>
      <p:sp>
        <p:nvSpPr>
          <p:cNvPr id="42003" name="Rectangle 19"/>
          <p:cNvSpPr>
            <a:spLocks noChangeArrowheads="1"/>
          </p:cNvSpPr>
          <p:nvPr/>
        </p:nvSpPr>
        <p:spPr bwMode="auto">
          <a:xfrm>
            <a:off x="7308850" y="3860800"/>
            <a:ext cx="1008063" cy="25923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42004" name="Picture 20" descr="16-107-2d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80288" y="3860800"/>
            <a:ext cx="889000" cy="2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005" name="WordArt 21"/>
          <p:cNvSpPr>
            <a:spLocks noChangeArrowheads="1" noChangeShapeType="1" noTextEdit="1"/>
          </p:cNvSpPr>
          <p:nvPr/>
        </p:nvSpPr>
        <p:spPr bwMode="auto">
          <a:xfrm>
            <a:off x="7235825" y="6453188"/>
            <a:ext cx="1150938" cy="260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фруктоза</a:t>
            </a:r>
          </a:p>
        </p:txBody>
      </p:sp>
      <p:sp>
        <p:nvSpPr>
          <p:cNvPr id="42006" name="Rectangle 22"/>
          <p:cNvSpPr>
            <a:spLocks noChangeArrowheads="1"/>
          </p:cNvSpPr>
          <p:nvPr/>
        </p:nvSpPr>
        <p:spPr bwMode="auto">
          <a:xfrm>
            <a:off x="3419475" y="4868863"/>
            <a:ext cx="1008063" cy="158591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2007" name="Rectangle 23"/>
          <p:cNvSpPr>
            <a:spLocks noChangeArrowheads="1"/>
          </p:cNvSpPr>
          <p:nvPr/>
        </p:nvSpPr>
        <p:spPr bwMode="auto">
          <a:xfrm>
            <a:off x="4716463" y="4508500"/>
            <a:ext cx="1008062" cy="19462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2008" name="Rectangle 24"/>
          <p:cNvSpPr>
            <a:spLocks noChangeArrowheads="1"/>
          </p:cNvSpPr>
          <p:nvPr/>
        </p:nvSpPr>
        <p:spPr bwMode="auto">
          <a:xfrm>
            <a:off x="6011863" y="4221163"/>
            <a:ext cx="1008062" cy="22320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42009" name="Picture 25" descr="16-106-2d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84888" y="4221163"/>
            <a:ext cx="8890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010" name="Picture 26" descr="16-105-2d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87900" y="4508500"/>
            <a:ext cx="889000" cy="187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012" name="Picture 28" descr="16-104-2d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492500" y="4868863"/>
            <a:ext cx="889000" cy="154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55875" y="260350"/>
            <a:ext cx="5759450" cy="1296988"/>
          </a:xfrm>
        </p:spPr>
        <p:txBody>
          <a:bodyPr/>
          <a:lstStyle/>
          <a:p>
            <a:pPr marL="0" indent="449263" algn="just">
              <a:buFontTx/>
              <a:buNone/>
            </a:pPr>
            <a:r>
              <a:rPr lang="ru-RU" sz="2400">
                <a:solidFill>
                  <a:srgbClr val="0000FF"/>
                </a:solidFill>
              </a:rPr>
              <a:t>асимметрические атомы углерода, связанные с четырьмя разными заместителями.</a:t>
            </a:r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684213" y="1628775"/>
            <a:ext cx="7848600" cy="439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just">
              <a:spcBef>
                <a:spcPct val="20000"/>
              </a:spcBef>
            </a:pPr>
            <a:r>
              <a:rPr lang="ru-RU" sz="2400">
                <a:solidFill>
                  <a:srgbClr val="3399FF"/>
                </a:solidFill>
              </a:rPr>
              <a:t>      </a:t>
            </a:r>
          </a:p>
          <a:p>
            <a:pPr algn="just">
              <a:spcBef>
                <a:spcPct val="20000"/>
              </a:spcBef>
            </a:pPr>
            <a:r>
              <a:rPr lang="ru-RU" sz="2400">
                <a:solidFill>
                  <a:srgbClr val="3399FF"/>
                </a:solidFill>
              </a:rPr>
              <a:t> Простейшие моносахариды триозы:</a:t>
            </a:r>
            <a:r>
              <a:rPr lang="ru-RU" sz="2400">
                <a:solidFill>
                  <a:schemeClr val="bg1"/>
                </a:solidFill>
              </a:rPr>
              <a:t> </a:t>
            </a:r>
          </a:p>
          <a:p>
            <a:pPr algn="just">
              <a:spcBef>
                <a:spcPct val="20000"/>
              </a:spcBef>
            </a:pPr>
            <a:endParaRPr lang="ru-RU" sz="2400">
              <a:solidFill>
                <a:schemeClr val="bg1"/>
              </a:solidFill>
            </a:endParaRPr>
          </a:p>
          <a:p>
            <a:pPr algn="just">
              <a:spcBef>
                <a:spcPct val="20000"/>
              </a:spcBef>
            </a:pPr>
            <a:endParaRPr lang="ru-RU" sz="2400">
              <a:solidFill>
                <a:schemeClr val="bg1"/>
              </a:solidFill>
            </a:endParaRPr>
          </a:p>
          <a:p>
            <a:pPr algn="just">
              <a:spcBef>
                <a:spcPct val="20000"/>
              </a:spcBef>
            </a:pPr>
            <a:endParaRPr lang="ru-RU" sz="2400">
              <a:solidFill>
                <a:schemeClr val="bg1"/>
              </a:solidFill>
            </a:endParaRPr>
          </a:p>
          <a:p>
            <a:pPr algn="just">
              <a:spcBef>
                <a:spcPct val="20000"/>
              </a:spcBef>
            </a:pPr>
            <a:endParaRPr lang="ru-RU" sz="2400">
              <a:solidFill>
                <a:schemeClr val="bg1"/>
              </a:solidFill>
            </a:endParaRPr>
          </a:p>
          <a:p>
            <a:pPr algn="just">
              <a:spcBef>
                <a:spcPct val="20000"/>
              </a:spcBef>
            </a:pPr>
            <a:endParaRPr lang="ru-RU" sz="2400">
              <a:solidFill>
                <a:schemeClr val="bg1"/>
              </a:solidFill>
            </a:endParaRPr>
          </a:p>
          <a:p>
            <a:pPr algn="just">
              <a:spcBef>
                <a:spcPct val="20000"/>
              </a:spcBef>
            </a:pPr>
            <a:endParaRPr lang="ru-RU" sz="2400">
              <a:solidFill>
                <a:schemeClr val="bg1"/>
              </a:solidFill>
            </a:endParaRPr>
          </a:p>
          <a:p>
            <a:pPr algn="just">
              <a:spcBef>
                <a:spcPct val="20000"/>
              </a:spcBef>
            </a:pPr>
            <a:r>
              <a:rPr lang="ru-RU" sz="2400">
                <a:solidFill>
                  <a:schemeClr val="hlink"/>
                </a:solidFill>
              </a:rPr>
              <a:t>глицериновый альдегид              дигидроксиацетон  </a:t>
            </a:r>
          </a:p>
          <a:p>
            <a:pPr algn="just">
              <a:spcBef>
                <a:spcPct val="20000"/>
              </a:spcBef>
            </a:pPr>
            <a:r>
              <a:rPr lang="ru-RU" sz="2400">
                <a:solidFill>
                  <a:schemeClr val="hlink"/>
                </a:solidFill>
              </a:rPr>
              <a:t>        (альдотриоза)                           (кетотриоза)</a:t>
            </a:r>
          </a:p>
          <a:p>
            <a:pPr algn="just">
              <a:spcBef>
                <a:spcPct val="20000"/>
              </a:spcBef>
            </a:pPr>
            <a:r>
              <a:rPr lang="ru-RU" sz="2400">
                <a:solidFill>
                  <a:schemeClr val="bg1"/>
                </a:solidFill>
              </a:rPr>
              <a:t>                        </a:t>
            </a:r>
          </a:p>
        </p:txBody>
      </p:sp>
      <p:sp>
        <p:nvSpPr>
          <p:cNvPr id="43013" name="Rectangle 5"/>
          <p:cNvSpPr>
            <a:spLocks noChangeArrowheads="1"/>
          </p:cNvSpPr>
          <p:nvPr/>
        </p:nvSpPr>
        <p:spPr bwMode="auto">
          <a:xfrm rot="16200000">
            <a:off x="1404144" y="2275681"/>
            <a:ext cx="1943100" cy="32400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43014" name="Picture 6" descr="16-003-2d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2851150"/>
            <a:ext cx="2592387" cy="193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5" name="Rectangle 7"/>
          <p:cNvSpPr>
            <a:spLocks noChangeArrowheads="1"/>
          </p:cNvSpPr>
          <p:nvPr/>
        </p:nvSpPr>
        <p:spPr bwMode="auto">
          <a:xfrm rot="16200000">
            <a:off x="5653088" y="2203450"/>
            <a:ext cx="1943100" cy="33845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43016" name="Picture 8" descr="16-004-2d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725" y="2995613"/>
            <a:ext cx="2519363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8175" y="188913"/>
            <a:ext cx="7078663" cy="4525962"/>
          </a:xfrm>
        </p:spPr>
        <p:txBody>
          <a:bodyPr/>
          <a:lstStyle/>
          <a:p>
            <a:pPr marL="0" indent="536575" algn="just">
              <a:buFontTx/>
              <a:buNone/>
            </a:pPr>
            <a:r>
              <a:rPr lang="ru-RU" sz="2400" b="1">
                <a:solidFill>
                  <a:schemeClr val="bg1"/>
                </a:solidFill>
              </a:rPr>
              <a:t>Альдегидная (кетонная) форма моносахарида находится в равновесии со своей таутомерной циклической формой. Например, альдогексоза (глюкоза) образует циклическую форму, в основе которой лежит пирановый гетероцикл:</a:t>
            </a:r>
          </a:p>
        </p:txBody>
      </p:sp>
      <p:sp>
        <p:nvSpPr>
          <p:cNvPr id="44036" name="Rectangle 4"/>
          <p:cNvSpPr>
            <a:spLocks noChangeArrowheads="1"/>
          </p:cNvSpPr>
          <p:nvPr/>
        </p:nvSpPr>
        <p:spPr bwMode="auto">
          <a:xfrm>
            <a:off x="900113" y="2924175"/>
            <a:ext cx="1943100" cy="33845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4037" name="Rectangle 5"/>
          <p:cNvSpPr>
            <a:spLocks noChangeArrowheads="1"/>
          </p:cNvSpPr>
          <p:nvPr/>
        </p:nvSpPr>
        <p:spPr bwMode="auto">
          <a:xfrm>
            <a:off x="6372225" y="2852738"/>
            <a:ext cx="1943100" cy="33845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4038" name="Rectangle 6"/>
          <p:cNvSpPr>
            <a:spLocks noChangeArrowheads="1"/>
          </p:cNvSpPr>
          <p:nvPr/>
        </p:nvSpPr>
        <p:spPr bwMode="auto">
          <a:xfrm rot="5400000">
            <a:off x="3455194" y="3537744"/>
            <a:ext cx="2303463" cy="30956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44039" name="Picture 7" descr="16-005-2d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60475" y="2997200"/>
            <a:ext cx="1198563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40" name="Picture 8" descr="16-006-2d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8400" y="3860800"/>
            <a:ext cx="2090738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41" name="Picture 9" descr="16-007-2d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3663" y="3213100"/>
            <a:ext cx="1770062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42" name="WordArt 10"/>
          <p:cNvSpPr>
            <a:spLocks noChangeArrowheads="1" noChangeShapeType="1" noTextEdit="1"/>
          </p:cNvSpPr>
          <p:nvPr/>
        </p:nvSpPr>
        <p:spPr bwMode="auto">
          <a:xfrm>
            <a:off x="827088" y="2420938"/>
            <a:ext cx="2160587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CC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глюкоза</a:t>
            </a:r>
          </a:p>
          <a:p>
            <a:pPr algn="ctr"/>
            <a:r>
              <a:rPr lang="ru-RU" sz="36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CC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(альдогексоза)</a:t>
            </a:r>
          </a:p>
        </p:txBody>
      </p:sp>
      <p:sp>
        <p:nvSpPr>
          <p:cNvPr id="44043" name="WordArt 11"/>
          <p:cNvSpPr>
            <a:spLocks noChangeArrowheads="1" noChangeShapeType="1" noTextEdit="1"/>
          </p:cNvSpPr>
          <p:nvPr/>
        </p:nvSpPr>
        <p:spPr bwMode="auto">
          <a:xfrm>
            <a:off x="4067175" y="3573463"/>
            <a:ext cx="1079500" cy="1444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33CCCC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глюкоза</a:t>
            </a:r>
          </a:p>
        </p:txBody>
      </p:sp>
      <p:sp>
        <p:nvSpPr>
          <p:cNvPr id="44044" name="WordArt 12"/>
          <p:cNvSpPr>
            <a:spLocks noChangeArrowheads="1" noChangeShapeType="1" noTextEdit="1"/>
          </p:cNvSpPr>
          <p:nvPr/>
        </p:nvSpPr>
        <p:spPr bwMode="auto">
          <a:xfrm>
            <a:off x="6227763" y="2565400"/>
            <a:ext cx="2160587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33CCCC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глюкопираноза</a:t>
            </a:r>
          </a:p>
        </p:txBody>
      </p:sp>
      <p:pic>
        <p:nvPicPr>
          <p:cNvPr id="44045" name="Picture 13" descr="divider5-web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8038" y="2636838"/>
            <a:ext cx="2447925" cy="9096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204</TotalTime>
  <Words>601</Words>
  <Application>Microsoft Office PowerPoint</Application>
  <PresentationFormat>Экран (4:3)</PresentationFormat>
  <Paragraphs>160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Arial</vt:lpstr>
      <vt:lpstr>Оформление по умолчанию</vt:lpstr>
      <vt:lpstr>Презентацию составила учитель МОУ «Ягринская гимназия» г.Северодвинска  Шапошникова Т.С.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домашняя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Бэлла</dc:creator>
  <cp:lastModifiedBy>1</cp:lastModifiedBy>
  <cp:revision>8</cp:revision>
  <cp:lastPrinted>1601-01-01T00:00:00Z</cp:lastPrinted>
  <dcterms:created xsi:type="dcterms:W3CDTF">2008-04-23T18:04:20Z</dcterms:created>
  <dcterms:modified xsi:type="dcterms:W3CDTF">2011-09-13T16:57:51Z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263936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  <property fmtid="{D5CDD505-2E9C-101B-9397-08002B2CF9AE}" name="Version" pid="5">
    <vt:i4>5</vt:i4>
  </property>
</Properties>
</file>