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3%D0%BE%D1%80%D1%8E%D1%87%D0%B8%D0%B5_%D0%BF%D1%80%D0%B8%D1%80%D0%BE%D0%B4%D0%BD%D1%8B%D0%B5_%D0%B3%D0%B0%D0%B7%D1%8B&amp;action=edit&amp;redlink=1" TargetMode="External"/><Relationship Id="rId3" Type="http://schemas.openxmlformats.org/officeDocument/2006/relationships/hyperlink" Target="http://ru.wikipedia.org/wiki/%D0%98%D0%B7%D0%B2%D0%B5%D1%81%D1%82%D0%BD%D1%8F%D0%BA" TargetMode="External"/><Relationship Id="rId7" Type="http://schemas.openxmlformats.org/officeDocument/2006/relationships/hyperlink" Target="http://ru.wikipedia.org/wiki/%D0%9D%D0%B5%D1%84%D1%82%D1%8C" TargetMode="External"/><Relationship Id="rId12" Type="http://schemas.openxmlformats.org/officeDocument/2006/relationships/hyperlink" Target="http://ru.wikipedia.org/wiki/%D0%A3%D0%B3%D0%BB%D0%B5%D0%BA%D0%B8%D1%81%D0%BB%D1%8B%D0%B9_%D0%B3%D0%B0%D0%B7" TargetMode="External"/><Relationship Id="rId2" Type="http://schemas.openxmlformats.org/officeDocument/2006/relationships/hyperlink" Target="http://ru.wikipedia.org/wiki/%D0%9A%D0%B0%D1%80%D0%B1%D0%BE%D0%BD%D0%B0%D1%82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%D0%93%D0%BE%D1%80%D1%8E%D1%87%D0%B8%D0%B5_%D1%81%D0%BB%D0%B0%D0%BD%D1%86%D1%8B" TargetMode="External"/><Relationship Id="rId11" Type="http://schemas.openxmlformats.org/officeDocument/2006/relationships/hyperlink" Target="http://ru.wikipedia.org/wiki/%D0%91%D0%B8%D1%82%D1%83%D0%BC" TargetMode="External"/><Relationship Id="rId5" Type="http://schemas.openxmlformats.org/officeDocument/2006/relationships/hyperlink" Target="http://ru.wikipedia.org/wiki/%D0%91%D1%83%D1%80%D1%8B%D0%B5_%D1%83%D0%B3%D0%BB%D0%B8" TargetMode="External"/><Relationship Id="rId10" Type="http://schemas.openxmlformats.org/officeDocument/2006/relationships/hyperlink" Target="http://ru.wikipedia.org/wiki/%D0%A2%D0%BE%D1%80%D1%84" TargetMode="External"/><Relationship Id="rId4" Type="http://schemas.openxmlformats.org/officeDocument/2006/relationships/hyperlink" Target="http://ru.wikipedia.org/wiki/%D0%94%D0%BE%D0%BB%D0%BE%D0%BC%D0%B8%D1%82" TargetMode="External"/><Relationship Id="rId9" Type="http://schemas.openxmlformats.org/officeDocument/2006/relationships/hyperlink" Target="http://ru.wikipedia.org/wiki/%D0%9C%D0%B5%D1%82%D0%B0%D0%B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1%80%D0%B0%D1%84%D0%B8%D1%82" TargetMode="External"/><Relationship Id="rId2" Type="http://schemas.openxmlformats.org/officeDocument/2006/relationships/hyperlink" Target="http://ru.wikipedia.org/wiki/%D0%90%D0%BB%D0%BC%D0%B0%D0%B7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0%B8%D0%BE%D0%BA%D1%81%D0%B8%D0%B4_%D1%83%D0%B3%D0%BB%D0%B5%D1%80%D0%BE%D0%B4%D0%B0" TargetMode="External"/><Relationship Id="rId7" Type="http://schemas.openxmlformats.org/officeDocument/2006/relationships/hyperlink" Target="http://ru.wikipedia.org/wiki/%D0%9A%D0%B0%D1%80%D0%B1%D0%B8%D0%B4_%D0%BA%D0%B0%D0%BB%D1%8C%D1%86%D0%B8%D1%8F" TargetMode="External"/><Relationship Id="rId2" Type="http://schemas.openxmlformats.org/officeDocument/2006/relationships/hyperlink" Target="http://ru.wikipedia.org/wiki/%D0%9C%D0%BE%D0%BD%D0%BE%D0%BE%D0%BA%D1%81%D0%B8%D0%B4_%D1%83%D0%B3%D0%BB%D0%B5%D1%80%D0%BE%D0%B4%D0%B0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%D0%9A%D0%B0%D1%80%D0%B1%D0%B8%D0%B4_%D0%B0%D0%BB%D1%8E%D0%BC%D0%B8%D0%BD%D0%B8%D1%8F" TargetMode="External"/><Relationship Id="rId5" Type="http://schemas.openxmlformats.org/officeDocument/2006/relationships/hyperlink" Target="http://ru.wikipedia.org/wiki/%D0%9A%D0%B0%D1%80%D0%B1%D0%B8%D0%B4%D1%8B" TargetMode="External"/><Relationship Id="rId4" Type="http://schemas.openxmlformats.org/officeDocument/2006/relationships/hyperlink" Target="http://ru.wikipedia.org/wiki/%D0%A1%D0%B5%D1%80%D0%BE%D1%83%D0%B3%D0%BB%D0%B5%D1%80%D0%BE%D0%B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B%D0%BC%D0%B0%D0%B7" TargetMode="External"/><Relationship Id="rId2" Type="http://schemas.openxmlformats.org/officeDocument/2006/relationships/hyperlink" Target="http://ru.wikipedia.org/wiki/%D0%93%D1%80%D0%B0%D1%84%D0%B8%D1%82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81000"/>
            <a:ext cx="4114800" cy="1676400"/>
          </a:xfrm>
        </p:spPr>
        <p:txBody>
          <a:bodyPr/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Углерод</a:t>
            </a:r>
            <a:endParaRPr lang="ru-RU" sz="7200" b="1" dirty="0">
              <a:solidFill>
                <a:schemeClr val="bg1"/>
              </a:solidFill>
            </a:endParaRPr>
          </a:p>
        </p:txBody>
      </p:sp>
      <p:pic>
        <p:nvPicPr>
          <p:cNvPr id="25604" name="Picture 4" descr="Картинка 1 из 1238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0"/>
            <a:ext cx="5257800" cy="3733800"/>
          </a:xfrm>
          <a:prstGeom prst="rect">
            <a:avLst/>
          </a:prstGeom>
          <a:noFill/>
        </p:spPr>
      </p:pic>
      <p:pic>
        <p:nvPicPr>
          <p:cNvPr id="25602" name="Picture 2" descr="Картинка 52 из 1229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0"/>
            <a:ext cx="5232401" cy="3810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8610600" cy="297180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Составил:</a:t>
            </a:r>
          </a:p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учитель химии </a:t>
            </a:r>
          </a:p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МОУ «Средняя общеобразовательная </a:t>
            </a:r>
          </a:p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школа №92 с углубленным </a:t>
            </a:r>
          </a:p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изучением отдельных предметов» </a:t>
            </a:r>
          </a:p>
          <a:p>
            <a:pPr algn="r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Барсуков Д. Б.</a:t>
            </a:r>
            <a:endParaRPr lang="ru-RU" sz="800" dirty="0" smtClean="0">
              <a:solidFill>
                <a:srgbClr val="FFC000"/>
              </a:solidFill>
            </a:endParaRPr>
          </a:p>
          <a:p>
            <a:r>
              <a:rPr lang="ru-RU" sz="9600" dirty="0" smtClean="0">
                <a:solidFill>
                  <a:srgbClr val="002060"/>
                </a:solidFill>
              </a:rPr>
              <a:t>г. Кемерово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Домашнее задание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</a:rPr>
              <a:t>Параграф 29, упр. 5,6,8 (письменно)</a:t>
            </a:r>
            <a:endParaRPr lang="ru-RU" sz="8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атома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372350" y="0"/>
          <a:ext cx="1771650" cy="2529840"/>
        </p:xfrm>
        <a:graphic>
          <a:graphicData uri="http://schemas.openxmlformats.org/drawingml/2006/table">
            <a:tbl>
              <a:tblPr/>
              <a:tblGrid>
                <a:gridCol w="407480"/>
                <a:gridCol w="1364170"/>
              </a:tblGrid>
              <a:tr h="952500"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Углерод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</a:tr>
              <a:tr h="466725">
                <a:tc gridSpan="2">
                  <a:txBody>
                    <a:bodyPr/>
                    <a:lstStyle/>
                    <a:p>
                      <a:pPr font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Georgia"/>
                        </a:rPr>
                        <a:t>C</a:t>
                      </a:r>
                    </a:p>
                    <a:p>
                      <a:pPr algn="ctr" font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12,011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2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2s</a:t>
                      </a:r>
                      <a:r>
                        <a:rPr lang="en-US" b="1" baseline="300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2p</a:t>
                      </a:r>
                      <a:r>
                        <a:rPr lang="en-US" b="1" baseline="30000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marL="38100" marR="38100" marT="38100" marB="381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0FF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590800"/>
            <a:ext cx="441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3200" dirty="0" smtClean="0"/>
              <a:t>В периодической таблице химических элементов углерод (С) расположен во втором периоде, в IV группе главной подгруппы.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03" name="Picture 3" descr="ответы на экзам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2379781" cy="2209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19600" y="2133600"/>
            <a:ext cx="4267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Углерод (С) — неметалл. Возможные степени окисления: -4; 0; +2; +4. Формулы высшего оксида и гидроксида: СО2 и Н2СО3. Оба соединения проявляют кислотные свойства.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Нахождение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54102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Содержание углерода в земной коре 0,1 % по массе. Свободный углерод находится в природе в виде алмаза и графита. Основная масса углерода в виде природных </a:t>
            </a:r>
            <a:r>
              <a:rPr lang="ru-RU" dirty="0" smtClean="0">
                <a:hlinkClick r:id="rId2" tooltip="Карбонат"/>
              </a:rPr>
              <a:t>карбонатов</a:t>
            </a:r>
            <a:r>
              <a:rPr lang="ru-RU" dirty="0" smtClean="0"/>
              <a:t> (</a:t>
            </a:r>
            <a:r>
              <a:rPr lang="ru-RU" dirty="0" smtClean="0">
                <a:hlinkClick r:id="rId3" tooltip="Известняк"/>
              </a:rPr>
              <a:t>известняки</a:t>
            </a:r>
            <a:r>
              <a:rPr lang="ru-RU" dirty="0" smtClean="0"/>
              <a:t> и </a:t>
            </a:r>
            <a:r>
              <a:rPr lang="ru-RU" dirty="0" smtClean="0">
                <a:hlinkClick r:id="rId4" tooltip="Доломит"/>
              </a:rPr>
              <a:t>доломиты</a:t>
            </a:r>
            <a:r>
              <a:rPr lang="ru-RU" dirty="0" smtClean="0"/>
              <a:t>), горючих ископаемых — антрацит (94—97 % С), </a:t>
            </a:r>
            <a:r>
              <a:rPr lang="ru-RU" dirty="0" smtClean="0">
                <a:hlinkClick r:id="rId5" tooltip="Бурые угли"/>
              </a:rPr>
              <a:t>бурые угли</a:t>
            </a:r>
            <a:r>
              <a:rPr lang="ru-RU" dirty="0" smtClean="0"/>
              <a:t> (64—80 % С), каменные угли (76—95 % С), </a:t>
            </a:r>
            <a:r>
              <a:rPr lang="ru-RU" dirty="0" smtClean="0">
                <a:hlinkClick r:id="rId6" tooltip="Горючие сланцы"/>
              </a:rPr>
              <a:t>горючие сланцы</a:t>
            </a:r>
            <a:r>
              <a:rPr lang="ru-RU" dirty="0" smtClean="0"/>
              <a:t> (56—78 % С), </a:t>
            </a:r>
            <a:r>
              <a:rPr lang="ru-RU" dirty="0" smtClean="0">
                <a:hlinkClick r:id="rId7" tooltip="Нефть"/>
              </a:rPr>
              <a:t>нефть</a:t>
            </a:r>
            <a:r>
              <a:rPr lang="ru-RU" dirty="0" smtClean="0"/>
              <a:t> (82—87 % С), </a:t>
            </a:r>
            <a:r>
              <a:rPr lang="ru-RU" dirty="0" smtClean="0">
                <a:hlinkClick r:id="rId8" tooltip="Горючие природные газы (страница отсутствует)"/>
              </a:rPr>
              <a:t>горючих природных газов</a:t>
            </a:r>
            <a:r>
              <a:rPr lang="ru-RU" dirty="0" smtClean="0"/>
              <a:t> (до 99 % </a:t>
            </a:r>
            <a:r>
              <a:rPr lang="ru-RU" dirty="0" smtClean="0">
                <a:hlinkClick r:id="rId9" tooltip="Метан"/>
              </a:rPr>
              <a:t>метана</a:t>
            </a:r>
            <a:r>
              <a:rPr lang="ru-RU" dirty="0" smtClean="0"/>
              <a:t>), </a:t>
            </a:r>
            <a:r>
              <a:rPr lang="ru-RU" dirty="0" smtClean="0">
                <a:hlinkClick r:id="rId10" tooltip="Торф"/>
              </a:rPr>
              <a:t>торф</a:t>
            </a:r>
            <a:r>
              <a:rPr lang="ru-RU" dirty="0" smtClean="0"/>
              <a:t> (53—56 % С), а также </a:t>
            </a:r>
            <a:r>
              <a:rPr lang="ru-RU" dirty="0" smtClean="0">
                <a:hlinkClick r:id="rId11" tooltip="Битум"/>
              </a:rPr>
              <a:t>битумы</a:t>
            </a:r>
            <a:r>
              <a:rPr lang="ru-RU" dirty="0" smtClean="0"/>
              <a:t> и др. В атмосфере и гидросфере находится в виде </a:t>
            </a:r>
            <a:r>
              <a:rPr lang="ru-RU" dirty="0" smtClean="0">
                <a:hlinkClick r:id="rId12" tooltip="Углекислый газ"/>
              </a:rPr>
              <a:t>диоксида углерода</a:t>
            </a:r>
            <a:r>
              <a:rPr lang="ru-RU" dirty="0" smtClean="0"/>
              <a:t> СО</a:t>
            </a:r>
            <a:r>
              <a:rPr lang="ru-RU" baseline="-25000" dirty="0" smtClean="0"/>
              <a:t>2</a:t>
            </a:r>
            <a:r>
              <a:rPr lang="ru-RU" dirty="0" smtClean="0"/>
              <a:t>, в воздухе 0,046 % СО</a:t>
            </a:r>
            <a:r>
              <a:rPr lang="ru-RU" baseline="-25000" dirty="0" smtClean="0"/>
              <a:t>2</a:t>
            </a:r>
            <a:r>
              <a:rPr lang="ru-RU" dirty="0" smtClean="0"/>
              <a:t> по массе, в водах рек, морей и океанов в ~60 раз больше. Углерод входит в состав растений и животных (~18 %).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elementy.ru/images/eltbook/carbon_cycle_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458200" cy="68876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696200" cy="685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КРУГОВОРОТ УГЛЕРОДА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0" y="685800"/>
            <a:ext cx="6629400" cy="6172200"/>
          </a:xfrm>
        </p:spPr>
        <p:txBody>
          <a:bodyPr>
            <a:normAutofit fontScale="85000" lnSpcReduction="20000"/>
          </a:bodyPr>
          <a:lstStyle/>
          <a:p>
            <a:r>
              <a:rPr b="1" dirty="0" lang="ru-RU" smtClean="0"/>
              <a:t>Основные и хорошо изученные </a:t>
            </a:r>
            <a:r>
              <a:rPr b="1" dirty="0" err="1" lang="ru-RU" smtClean="0"/>
              <a:t>аллотропные</a:t>
            </a:r>
            <a:r>
              <a:rPr b="1" dirty="0" lang="ru-RU" smtClean="0"/>
              <a:t> модификации углерода — </a:t>
            </a:r>
            <a:r>
              <a:rPr b="1" dirty="0" lang="ru-RU" smtClean="0">
                <a:hlinkClick r:id="rId2" tooltip="Алмаз"/>
              </a:rPr>
              <a:t>алмаз</a:t>
            </a:r>
            <a:r>
              <a:rPr b="1" dirty="0" lang="ru-RU" smtClean="0"/>
              <a:t> и </a:t>
            </a:r>
            <a:r>
              <a:rPr b="1" dirty="0" lang="ru-RU" smtClean="0" u="sng">
                <a:hlinkClick r:id="rId3" tooltip="Графит"/>
              </a:rPr>
              <a:t>графит</a:t>
            </a:r>
            <a:r>
              <a:rPr b="1" dirty="0" lang="ru-RU" smtClean="0"/>
              <a:t>.</a:t>
            </a:r>
          </a:p>
          <a:p>
            <a:r>
              <a:rPr b="1" dirty="0" lang="ru-RU" smtClean="0"/>
              <a:t>Графит (от </a:t>
            </a:r>
            <a:r>
              <a:rPr b="1" dirty="0" err="1" lang="ru-RU" smtClean="0"/>
              <a:t>др.-греч</a:t>
            </a:r>
            <a:r>
              <a:rPr b="1" dirty="0" lang="ru-RU" smtClean="0"/>
              <a:t>. </a:t>
            </a:r>
            <a:r>
              <a:rPr b="1" dirty="0" err="1" lang="ru-RU" smtClean="0"/>
              <a:t>γράφω </a:t>
            </a:r>
            <a:r>
              <a:rPr b="1" dirty="0" lang="ru-RU" smtClean="0"/>
              <a:t>— пишу) — минерал из класса самородных элементов, одна из </a:t>
            </a:r>
            <a:r>
              <a:rPr b="1" dirty="0" err="1" lang="ru-RU" smtClean="0"/>
              <a:t>аллотропных</a:t>
            </a:r>
            <a:r>
              <a:rPr b="1" dirty="0" lang="ru-RU" smtClean="0"/>
              <a:t> модификаций углерода. Структура слоистая. Хорошо проводит электрический ток. В отличие от алмаза обладает низкой твёрдостью. Плотность 2,08—2,23 г/см³. Цвет тёмно-серый, блеск металлический. Неплавкий, устойчив при нагревании в отсутствие воздуха. В кислотах не растворяется. Жирный (скользкий) на ощупь. Природный графит содержит 10—12 % примесей глин и окислов железа. При трении расслаивается на отдельные чешуйки (это свойство используется в карандашах).</a:t>
            </a:r>
            <a:endParaRPr b="1" dirty="0" lang="ru-RU"/>
          </a:p>
        </p:txBody>
      </p:sp>
      <p:pic>
        <p:nvPicPr>
          <p:cNvPr descr="GraphiteUSGOV.jpg" id="54274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76600"/>
            <a:ext cx="3326597" cy="3581400"/>
          </a:xfrm>
          <a:prstGeom prst="rect">
            <a:avLst/>
          </a:prstGeom>
          <a:noFill/>
        </p:spPr>
      </p:pic>
      <p:pic>
        <p:nvPicPr>
          <p:cNvPr descr="Файл:Hex.jpg" id="54276" name="Picture 4"/>
          <p:cNvPicPr>
            <a:picLocks noChangeArrowheads="1" noChangeAspect="1"/>
          </p:cNvPicPr>
          <p:nvPr/>
        </p:nvPicPr>
        <p:blipFill>
          <a:blip r:embed="rId5"/>
          <a:srcRect b="124" r="53"/>
          <a:stretch>
            <a:fillRect/>
          </a:stretch>
        </p:blipFill>
        <p:spPr bwMode="auto">
          <a:xfrm>
            <a:off x="0" y="0"/>
            <a:ext cx="3293774" cy="32633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-228600"/>
            <a:ext cx="5715000" cy="1143000"/>
          </a:xfrm>
        </p:spPr>
        <p:txBody>
          <a:bodyPr>
            <a:normAutofit fontScale="90000"/>
          </a:bodyPr>
          <a:lstStyle/>
          <a:p>
            <a:r>
              <a:rPr dirty="0" lang="ru-RU" smtClean="0">
                <a:solidFill>
                  <a:srgbClr val="00B050"/>
                </a:solidFill>
              </a:rPr>
              <a:t>Аллотропия углерода</a:t>
            </a:r>
            <a:endParaRPr dirty="0" lang="ru-RU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2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7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  <p:bldP grpId="0" s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0"/>
            <a:ext cx="5105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Аллотропия углерода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33800" y="1066800"/>
            <a:ext cx="5410200" cy="5318760"/>
          </a:xfrm>
        </p:spPr>
        <p:txBody>
          <a:bodyPr>
            <a:noAutofit/>
          </a:bodyPr>
          <a:lstStyle/>
          <a:p>
            <a:r>
              <a:rPr lang="vi-VN" sz="2000" b="1" dirty="0" smtClean="0"/>
              <a:t>Алма́з (от </a:t>
            </a:r>
            <a:r>
              <a:rPr lang="ru-RU" sz="2000" b="1" dirty="0" smtClean="0"/>
              <a:t>араб.</a:t>
            </a:r>
            <a:r>
              <a:rPr lang="vi-VN" sz="2000" b="1" dirty="0" smtClean="0"/>
              <a:t> </a:t>
            </a:r>
            <a:r>
              <a:rPr lang="ar-AE" sz="2000" b="1" dirty="0" smtClean="0"/>
              <a:t>ألماس‎‎, </a:t>
            </a:r>
            <a:r>
              <a:rPr lang="ar-AE" sz="2000" b="1" i="1" dirty="0" smtClean="0"/>
              <a:t>’</a:t>
            </a:r>
            <a:r>
              <a:rPr lang="en-US" sz="2000" b="1" i="1" dirty="0" err="1" smtClean="0"/>
              <a:t>almās</a:t>
            </a:r>
            <a:r>
              <a:rPr lang="en-US" sz="2000" b="1" dirty="0" smtClean="0"/>
              <a:t>, </a:t>
            </a:r>
            <a:r>
              <a:rPr lang="ru-RU" sz="2000" b="1" dirty="0" smtClean="0"/>
              <a:t>тур.</a:t>
            </a:r>
            <a:r>
              <a:rPr lang="vi-VN" sz="2000" b="1" dirty="0" smtClean="0"/>
              <a:t> </a:t>
            </a:r>
            <a:r>
              <a:rPr lang="en-US" sz="2000" b="1" i="1" dirty="0" err="1" smtClean="0"/>
              <a:t>elmas</a:t>
            </a:r>
            <a:r>
              <a:rPr lang="en-US" sz="2000" b="1" dirty="0" smtClean="0"/>
              <a:t>, </a:t>
            </a:r>
            <a:r>
              <a:rPr lang="vi-VN" sz="2000" b="1" dirty="0" smtClean="0"/>
              <a:t>которое идёт через арабск. из </a:t>
            </a:r>
            <a:r>
              <a:rPr lang="ru-RU" sz="2000" b="1" dirty="0" err="1" smtClean="0"/>
              <a:t>др.-греч</a:t>
            </a:r>
            <a:r>
              <a:rPr lang="ru-RU" sz="2000" b="1" dirty="0" smtClean="0"/>
              <a:t>. </a:t>
            </a:r>
            <a:r>
              <a:rPr lang="el-GR" sz="2000" b="1" dirty="0" smtClean="0"/>
              <a:t>ἀδάμας</a:t>
            </a:r>
            <a:r>
              <a:rPr lang="el-GR" sz="2000" b="1" dirty="0" smtClean="0"/>
              <a:t> — «</a:t>
            </a:r>
            <a:r>
              <a:rPr lang="vi-VN" sz="2000" b="1" dirty="0" smtClean="0"/>
              <a:t>несокрушимый») </a:t>
            </a:r>
            <a:r>
              <a:rPr lang="vi-VN" sz="2000" b="1" dirty="0" smtClean="0"/>
              <a:t>—</a:t>
            </a:r>
            <a:r>
              <a:rPr lang="ru-RU" sz="2000" b="1" dirty="0" smtClean="0"/>
              <a:t>минерал</a:t>
            </a:r>
            <a:r>
              <a:rPr lang="vi-VN" sz="2000" b="1" dirty="0" smtClean="0"/>
              <a:t>, </a:t>
            </a:r>
            <a:r>
              <a:rPr lang="vi-VN" sz="2000" b="1" dirty="0" smtClean="0"/>
              <a:t>кубическая </a:t>
            </a:r>
            <a:r>
              <a:rPr lang="ru-RU" sz="2000" b="1" dirty="0" err="1" smtClean="0"/>
              <a:t>аллотропная</a:t>
            </a:r>
            <a:r>
              <a:rPr lang="ru-RU" sz="2000" b="1" dirty="0" smtClean="0"/>
              <a:t> форма углерода</a:t>
            </a:r>
            <a:r>
              <a:rPr lang="vi-VN" sz="2000" b="1" dirty="0" smtClean="0"/>
              <a:t>.</a:t>
            </a:r>
            <a:r>
              <a:rPr lang="vi-VN" sz="2000" b="1" dirty="0" smtClean="0"/>
              <a:t> </a:t>
            </a:r>
            <a:r>
              <a:rPr lang="ru-RU" sz="2000" b="1" dirty="0" smtClean="0"/>
              <a:t>Главные отличительные черты алмаза — высочайшая среди минералов </a:t>
            </a:r>
            <a:r>
              <a:rPr lang="ru-RU" sz="2000" b="1" dirty="0" smtClean="0"/>
              <a:t>твёрдость, </a:t>
            </a:r>
            <a:r>
              <a:rPr lang="ru-RU" sz="2000" b="1" dirty="0" smtClean="0"/>
              <a:t>наиболее высокая </a:t>
            </a:r>
            <a:r>
              <a:rPr lang="ru-RU" sz="2000" b="1" dirty="0" smtClean="0"/>
              <a:t>теплопроводность</a:t>
            </a:r>
            <a:r>
              <a:rPr lang="ru-RU" sz="2000" b="1" dirty="0" smtClean="0"/>
              <a:t> среди всех твёрдых тел. Температура плавления алмаза составляет 3700—4000 °C. На </a:t>
            </a:r>
            <a:r>
              <a:rPr lang="ru-RU" sz="2000" b="1" dirty="0" smtClean="0"/>
              <a:t>воздухе</a:t>
            </a:r>
            <a:r>
              <a:rPr lang="ru-RU" sz="2000" b="1" dirty="0" smtClean="0"/>
              <a:t> алмаз сгорает при 850—1000 °C, а в струе </a:t>
            </a:r>
            <a:r>
              <a:rPr lang="ru-RU" sz="2000" b="1" dirty="0" smtClean="0"/>
              <a:t>чистого кислорода</a:t>
            </a:r>
            <a:r>
              <a:rPr lang="ru-RU" sz="2000" b="1" dirty="0" smtClean="0"/>
              <a:t> горит </a:t>
            </a:r>
            <a:r>
              <a:rPr lang="ru-RU" sz="2000" b="1" dirty="0" err="1" smtClean="0"/>
              <a:t>слабо-голубым</a:t>
            </a:r>
            <a:r>
              <a:rPr lang="ru-RU" sz="2000" b="1" dirty="0" smtClean="0"/>
              <a:t> пламенем при 720—800 °C, полностью превращаясь в конечном счёте в углекислый газ. При нагреве до 2000 °C без доступа воздуха алмаз переходит в </a:t>
            </a:r>
            <a:r>
              <a:rPr lang="ru-RU" sz="2000" b="1" dirty="0" smtClean="0"/>
              <a:t>графит</a:t>
            </a:r>
            <a:r>
              <a:rPr lang="ru-RU" sz="2000" b="1" dirty="0" smtClean="0"/>
              <a:t> за 15-30 минут</a:t>
            </a:r>
            <a:endParaRPr lang="ru-RU" sz="2000" b="1" dirty="0"/>
          </a:p>
        </p:txBody>
      </p:sp>
      <p:pic>
        <p:nvPicPr>
          <p:cNvPr id="55300" name="Picture 4" descr="http://upload.wikimedia.org/wikipedia/commons/thumb/9/96/Diamond_animation.gif/250px-Diamond_animati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82141" cy="3276600"/>
          </a:xfrm>
          <a:prstGeom prst="rect">
            <a:avLst/>
          </a:prstGeom>
          <a:noFill/>
        </p:spPr>
      </p:pic>
      <p:pic>
        <p:nvPicPr>
          <p:cNvPr id="55302" name="Picture 6" descr="Файл:Rough diamo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4137575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4709160"/>
          </a:xfrm>
        </p:spPr>
        <p:txBody>
          <a:bodyPr>
            <a:noAutofit/>
          </a:bodyPr>
          <a:lstStyle/>
          <a:p>
            <a:r>
              <a:rPr lang="ru-RU" sz="2500" dirty="0" smtClean="0"/>
              <a:t>Продукты горения углерода в кислороде являются CO и CO</a:t>
            </a:r>
            <a:r>
              <a:rPr lang="ru-RU" sz="2500" baseline="-25000" dirty="0" smtClean="0"/>
              <a:t>2</a:t>
            </a:r>
            <a:r>
              <a:rPr lang="ru-RU" sz="2500" dirty="0" smtClean="0"/>
              <a:t> (</a:t>
            </a:r>
            <a:r>
              <a:rPr lang="ru-RU" sz="2500" dirty="0" err="1" smtClean="0">
                <a:hlinkClick r:id="rId2" tooltip="Монооксид углерода"/>
              </a:rPr>
              <a:t>монооксид</a:t>
            </a:r>
            <a:r>
              <a:rPr lang="ru-RU" sz="2500" dirty="0" smtClean="0">
                <a:hlinkClick r:id="rId2" tooltip="Монооксид углерода"/>
              </a:rPr>
              <a:t> углерода</a:t>
            </a:r>
            <a:r>
              <a:rPr lang="ru-RU" sz="2500" dirty="0" smtClean="0"/>
              <a:t> и </a:t>
            </a:r>
            <a:r>
              <a:rPr lang="ru-RU" sz="2500" dirty="0" smtClean="0">
                <a:hlinkClick r:id="rId3" tooltip="Диоксид углерода"/>
              </a:rPr>
              <a:t>диоксид углерода</a:t>
            </a:r>
            <a:r>
              <a:rPr lang="ru-RU" sz="2500" dirty="0" smtClean="0"/>
              <a:t> соответственно). </a:t>
            </a:r>
            <a:endParaRPr lang="ru-RU" sz="2500" dirty="0" smtClean="0"/>
          </a:p>
          <a:p>
            <a:r>
              <a:rPr lang="ru-RU" sz="2500" dirty="0" smtClean="0"/>
              <a:t>С + О2=СО2</a:t>
            </a:r>
          </a:p>
          <a:p>
            <a:r>
              <a:rPr lang="ru-RU" sz="2500" dirty="0" smtClean="0"/>
              <a:t>При </a:t>
            </a:r>
            <a:r>
              <a:rPr lang="ru-RU" sz="2500" dirty="0" smtClean="0"/>
              <a:t>реакции </a:t>
            </a:r>
            <a:r>
              <a:rPr lang="ru-RU" sz="2500" dirty="0" smtClean="0"/>
              <a:t>углерода с </a:t>
            </a:r>
            <a:r>
              <a:rPr lang="ru-RU" sz="2500" dirty="0" smtClean="0"/>
              <a:t>серой получается</a:t>
            </a:r>
            <a:r>
              <a:rPr lang="ru-RU" sz="2500" dirty="0" smtClean="0"/>
              <a:t> </a:t>
            </a:r>
            <a:r>
              <a:rPr lang="ru-RU" sz="2500" dirty="0" smtClean="0">
                <a:hlinkClick r:id="rId4" tooltip="Сероуглерод"/>
              </a:rPr>
              <a:t>сероуглерод </a:t>
            </a:r>
            <a:r>
              <a:rPr lang="ru-RU" sz="2500" dirty="0" smtClean="0">
                <a:hlinkClick r:id="rId4" tooltip="Сероуглерод"/>
              </a:rPr>
              <a:t>CS</a:t>
            </a:r>
            <a:r>
              <a:rPr lang="ru-RU" sz="2500" baseline="-25000" dirty="0" smtClean="0">
                <a:hlinkClick r:id="rId4" tooltip="Сероуглерод"/>
              </a:rPr>
              <a:t>2</a:t>
            </a:r>
            <a:endParaRPr lang="ru-RU" sz="2500" baseline="-25000" dirty="0" smtClean="0"/>
          </a:p>
          <a:p>
            <a:r>
              <a:rPr lang="ru-RU" sz="2500" dirty="0" smtClean="0"/>
              <a:t>С большинством металлов</a:t>
            </a:r>
            <a:r>
              <a:rPr lang="ru-RU" sz="2500" dirty="0" smtClean="0"/>
              <a:t>,</a:t>
            </a:r>
            <a:r>
              <a:rPr lang="en-US" sz="2500" dirty="0" smtClean="0"/>
              <a:t> </a:t>
            </a:r>
            <a:r>
              <a:rPr lang="ru-RU" sz="2500" dirty="0" smtClean="0"/>
              <a:t>бором</a:t>
            </a:r>
            <a:r>
              <a:rPr lang="ru-RU" sz="2500" dirty="0" smtClean="0"/>
              <a:t> </a:t>
            </a:r>
            <a:r>
              <a:rPr lang="ru-RU" sz="2500" dirty="0" smtClean="0"/>
              <a:t>и</a:t>
            </a:r>
            <a:r>
              <a:rPr lang="en-US" sz="2500" dirty="0" smtClean="0"/>
              <a:t> </a:t>
            </a:r>
            <a:r>
              <a:rPr lang="ru-RU" sz="2500" dirty="0" smtClean="0"/>
              <a:t>кремнием</a:t>
            </a:r>
            <a:r>
              <a:rPr lang="ru-RU" sz="2500" dirty="0" smtClean="0"/>
              <a:t> углерод образует </a:t>
            </a:r>
            <a:r>
              <a:rPr lang="ru-RU" sz="2500" dirty="0" smtClean="0">
                <a:hlinkClick r:id="rId5" tooltip="Карбиды"/>
              </a:rPr>
              <a:t>карбиды</a:t>
            </a:r>
            <a:r>
              <a:rPr lang="ru-RU" sz="2500" dirty="0" smtClean="0"/>
              <a:t>, например</a:t>
            </a:r>
            <a:r>
              <a:rPr lang="ru-RU" sz="2500" dirty="0" smtClean="0"/>
              <a:t>:</a:t>
            </a:r>
            <a:endParaRPr lang="ru-RU" sz="2500" dirty="0" smtClean="0"/>
          </a:p>
          <a:p>
            <a:r>
              <a:rPr lang="ru-RU" sz="2500" dirty="0" smtClean="0"/>
              <a:t> </a:t>
            </a:r>
            <a:r>
              <a:rPr lang="en-US" sz="2500" dirty="0" smtClean="0"/>
              <a:t>4Al + 3C = Al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C</a:t>
            </a:r>
            <a:r>
              <a:rPr lang="en-US" sz="2500" baseline="-25000" dirty="0" smtClean="0"/>
              <a:t>3</a:t>
            </a:r>
            <a:r>
              <a:rPr lang="ru-RU" sz="2500" dirty="0" smtClean="0"/>
              <a:t>(</a:t>
            </a:r>
            <a:r>
              <a:rPr lang="ru-RU" sz="2500" dirty="0" smtClean="0">
                <a:hlinkClick r:id="rId6" tooltip="Карбид алюминия"/>
              </a:rPr>
              <a:t>карбид </a:t>
            </a:r>
            <a:r>
              <a:rPr lang="ru-RU" sz="2500" dirty="0" smtClean="0">
                <a:hlinkClick r:id="rId6" tooltip="Карбид алюминия"/>
              </a:rPr>
              <a:t>алюминия</a:t>
            </a:r>
            <a:r>
              <a:rPr lang="ru-RU" sz="2500" dirty="0" smtClean="0"/>
              <a:t>);</a:t>
            </a:r>
          </a:p>
          <a:p>
            <a:r>
              <a:rPr lang="ru-RU" sz="2500" dirty="0" smtClean="0"/>
              <a:t> </a:t>
            </a:r>
            <a:r>
              <a:rPr lang="en-US" sz="2500" dirty="0" smtClean="0"/>
              <a:t>Ca + 2C = CaC</a:t>
            </a:r>
            <a:r>
              <a:rPr lang="en-US" sz="2500" baseline="-25000" dirty="0" smtClean="0"/>
              <a:t>2</a:t>
            </a:r>
            <a:r>
              <a:rPr lang="ru-RU" sz="2500" dirty="0" smtClean="0"/>
              <a:t>(</a:t>
            </a:r>
            <a:r>
              <a:rPr lang="ru-RU" sz="2500" dirty="0" smtClean="0">
                <a:hlinkClick r:id="rId7" tooltip="Карбид кальция"/>
              </a:rPr>
              <a:t>карбид </a:t>
            </a:r>
            <a:r>
              <a:rPr lang="ru-RU" sz="2500" dirty="0" smtClean="0">
                <a:hlinkClick r:id="rId7" tooltip="Карбид кальция"/>
              </a:rPr>
              <a:t>кальция</a:t>
            </a:r>
            <a:r>
              <a:rPr lang="ru-RU" sz="2500" dirty="0" smtClean="0"/>
              <a:t>).</a:t>
            </a:r>
          </a:p>
          <a:p>
            <a:r>
              <a:rPr lang="ru-RU" sz="2500" dirty="0" smtClean="0"/>
              <a:t>Важна в промышленности реакция углерода с водяным паром:</a:t>
            </a:r>
          </a:p>
          <a:p>
            <a:r>
              <a:rPr lang="en-US" sz="2500" dirty="0" smtClean="0"/>
              <a:t>C +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 = CO + H</a:t>
            </a:r>
            <a:r>
              <a:rPr lang="en-US" sz="2500" baseline="-25000" dirty="0" smtClean="0"/>
              <a:t>2</a:t>
            </a:r>
            <a:endParaRPr lang="ru-RU" sz="2500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Применение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458200" cy="5638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hlinkClick r:id="rId2" tooltip="Графит"/>
              </a:rPr>
              <a:t>Графит</a:t>
            </a:r>
            <a:r>
              <a:rPr lang="ru-RU" dirty="0" smtClean="0"/>
              <a:t> используется в карандашной промышленности. Также его используют в качестве смазки при особо высоких или низких температурах.</a:t>
            </a:r>
          </a:p>
          <a:p>
            <a:r>
              <a:rPr lang="ru-RU" dirty="0" smtClean="0">
                <a:hlinkClick r:id="rId3" tooltip="Алмаз"/>
              </a:rPr>
              <a:t>Алмаз</a:t>
            </a:r>
            <a:r>
              <a:rPr lang="ru-RU" dirty="0" smtClean="0"/>
              <a:t>, благодаря исключительной </a:t>
            </a:r>
            <a:r>
              <a:rPr lang="ru-RU" dirty="0" smtClean="0"/>
              <a:t>твёрдости, </a:t>
            </a:r>
            <a:r>
              <a:rPr lang="ru-RU" dirty="0" smtClean="0"/>
              <a:t>незаменимый </a:t>
            </a:r>
            <a:r>
              <a:rPr lang="ru-RU" dirty="0" smtClean="0"/>
              <a:t>абразивный материал. </a:t>
            </a:r>
            <a:r>
              <a:rPr lang="ru-RU" dirty="0" smtClean="0"/>
              <a:t>Алмазным напылением обладают шлифовальные насадки бормашин. Кроме этого, ограненные алмазы — </a:t>
            </a:r>
            <a:r>
              <a:rPr lang="ru-RU" dirty="0" smtClean="0"/>
              <a:t>бриллианты</a:t>
            </a:r>
            <a:r>
              <a:rPr lang="ru-RU" dirty="0" smtClean="0"/>
              <a:t> используются в качестве </a:t>
            </a:r>
            <a:r>
              <a:rPr lang="ru-RU" dirty="0" smtClean="0"/>
              <a:t>драгоценных камней</a:t>
            </a:r>
            <a:r>
              <a:rPr lang="ru-RU" dirty="0" smtClean="0"/>
              <a:t> в </a:t>
            </a:r>
            <a:r>
              <a:rPr lang="ru-RU" dirty="0" smtClean="0"/>
              <a:t>ювелирных украшениях. </a:t>
            </a:r>
            <a:r>
              <a:rPr lang="ru-RU" dirty="0" smtClean="0"/>
              <a:t>Благодаря редкости, высоким декоративным качествам и стечению исторических обстоятельств, бриллиант неизменно является самым дорогим драгоценным камнем. Исключительно </a:t>
            </a:r>
            <a:r>
              <a:rPr lang="ru-RU" dirty="0" smtClean="0"/>
              <a:t>высокая теплопроводность</a:t>
            </a:r>
            <a:r>
              <a:rPr lang="ru-RU" dirty="0" smtClean="0"/>
              <a:t> алмаза (до 2000 Вт/м·К) делает его перспективным материалом для </a:t>
            </a:r>
            <a:r>
              <a:rPr lang="ru-RU" dirty="0" smtClean="0"/>
              <a:t>полупроводниковой техники</a:t>
            </a:r>
            <a:r>
              <a:rPr lang="ru-RU" dirty="0" smtClean="0"/>
              <a:t> в </a:t>
            </a:r>
            <a:r>
              <a:rPr lang="ru-RU" dirty="0" smtClean="0"/>
              <a:t>качестве подложек</a:t>
            </a:r>
            <a:r>
              <a:rPr lang="ru-RU" dirty="0" smtClean="0"/>
              <a:t> для </a:t>
            </a:r>
            <a:r>
              <a:rPr lang="ru-RU" dirty="0" smtClean="0"/>
              <a:t>процессоров. </a:t>
            </a:r>
            <a:r>
              <a:rPr lang="ru-RU" dirty="0" smtClean="0"/>
              <a:t>Но относительно высокая цена (около 50 долларов/грамм) и сложность обработки алмаза ограничивают его применение в этой области.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"/>
            <a:ext cx="8763000" cy="69342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Углерод играет огромную роль в жизни человека. Его применения столь же разнообразны, как сам этот многоликий элемент. В частности углерод является неотъемлемой составляющей стали (до 2,14 % масс.) и чугуна (более 2,14 % масс.)</a:t>
            </a:r>
          </a:p>
          <a:p>
            <a:r>
              <a:rPr lang="ru-RU" dirty="0" smtClean="0"/>
              <a:t>Углерод является основой всех органических веществ. Любой живой организм состоит в значительной степени из углерода. Углерод — основа жизни. Источником углерода для живых организмов обычно является СО</a:t>
            </a:r>
            <a:r>
              <a:rPr lang="ru-RU" baseline="-25000" dirty="0" smtClean="0"/>
              <a:t>2</a:t>
            </a:r>
            <a:r>
              <a:rPr lang="ru-RU" dirty="0" smtClean="0"/>
              <a:t> из атмосферы или воды. В результате фотосинтеза он попадает в биологические пищевые цепи, в которых живые существа поедают друг друга или останки друг друга и тем самым добывают углерод для строительства собственного тела. Биологический цикл углерода заканчивается либо окислением и возвращением в атмосферу, либо захоронением в виде угля или нефти.</a:t>
            </a:r>
          </a:p>
          <a:p>
            <a:r>
              <a:rPr lang="ru-RU" dirty="0" smtClean="0"/>
              <a:t>Углерод в виде ископаемого топлива: </a:t>
            </a:r>
            <a:r>
              <a:rPr lang="ru-RU" dirty="0" smtClean="0"/>
              <a:t>угля</a:t>
            </a:r>
            <a:r>
              <a:rPr lang="ru-RU" dirty="0" smtClean="0"/>
              <a:t> и </a:t>
            </a:r>
            <a:r>
              <a:rPr lang="ru-RU" dirty="0" smtClean="0"/>
              <a:t>углеводородов</a:t>
            </a:r>
            <a:r>
              <a:rPr lang="ru-RU" dirty="0" smtClean="0"/>
              <a:t> </a:t>
            </a:r>
            <a:r>
              <a:rPr lang="ru-RU" dirty="0" smtClean="0"/>
              <a:t>(нефть,</a:t>
            </a:r>
            <a:r>
              <a:rPr lang="ru-RU" dirty="0" smtClean="0"/>
              <a:t> </a:t>
            </a:r>
            <a:r>
              <a:rPr lang="ru-RU" dirty="0" smtClean="0"/>
              <a:t>природный газ)</a:t>
            </a:r>
            <a:r>
              <a:rPr lang="ru-RU" dirty="0" smtClean="0"/>
              <a:t> — один из важнейших источников </a:t>
            </a:r>
            <a:r>
              <a:rPr lang="ru-RU" dirty="0" smtClean="0"/>
              <a:t>энергии для </a:t>
            </a:r>
            <a:r>
              <a:rPr lang="ru-RU" dirty="0" err="1" smtClean="0"/>
              <a:t>человесества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</TotalTime>
  <Words>148</Words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Бумажная</vt:lpstr>
      <vt:lpstr>Апекс</vt:lpstr>
      <vt:lpstr>Углерод</vt:lpstr>
      <vt:lpstr>Строение атома</vt:lpstr>
      <vt:lpstr>Нахождение в природе</vt:lpstr>
      <vt:lpstr>КРУГОВОРОТ УГЛЕРОДА</vt:lpstr>
      <vt:lpstr>Аллотропия углерода</vt:lpstr>
      <vt:lpstr>Аллотропия углерода</vt:lpstr>
      <vt:lpstr>Химические свойства</vt:lpstr>
      <vt:lpstr>Применение </vt:lpstr>
      <vt:lpstr>Слайд 9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Углерод</dc:title>
  <cp:lastModifiedBy>Злой Барсук</cp:lastModifiedBy>
  <cp:revision>6</cp:revision>
  <dcterms:modified xsi:type="dcterms:W3CDTF">2011-09-25T17:14:15Z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2918119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