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65" r:id="rId3"/>
    <p:sldId id="258" r:id="rId4"/>
    <p:sldId id="274" r:id="rId5"/>
    <p:sldId id="287" r:id="rId6"/>
    <p:sldId id="278" r:id="rId7"/>
    <p:sldId id="269" r:id="rId8"/>
    <p:sldId id="285" r:id="rId9"/>
    <p:sldId id="273" r:id="rId10"/>
    <p:sldId id="276" r:id="rId11"/>
    <p:sldId id="28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990000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22" autoAdjust="0"/>
  </p:normalViewPr>
  <p:slideViewPr>
    <p:cSldViewPr>
      <p:cViewPr>
        <p:scale>
          <a:sx n="90" d="100"/>
          <a:sy n="90" d="100"/>
        </p:scale>
        <p:origin x="-163" y="108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121698F-7FE4-471E-9D8E-1E053A98015A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F7A1FB9-C3F3-4672-B902-ED4C88B54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0365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BF622A-17BE-46ED-82B6-5F72241978D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Кремль – место работы Президента Российской Федерации. Когда Президент в Кремле, над зданием поднят государственный флаг.  </a:t>
            </a:r>
          </a:p>
          <a:p>
            <a:pPr>
              <a:spcBef>
                <a:spcPct val="0"/>
              </a:spcBef>
            </a:pPr>
            <a:r>
              <a:rPr lang="ru-RU" dirty="0" smtClean="0"/>
              <a:t>Флаг России на Северном полюсе.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3B9C2A-A4F3-4BC3-B01F-457C8A01E3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Щит – это вооружение древнего воина, предназначенное для защиты. Орел – гордый, свободный;  символ могущества государства. Двуглавый – символ единства России –запад и восток, Европа и Азия. Корона – союз республик, входящих в Россию. Держава и скипетр – сильная власть. Герб Москвы – столица. Георгий Победоносец – победа добра над злом, готовность защищать свою страну от врагов.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E369D5-0AA2-45CE-878D-CD81139081A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Гимн слушают стоя, мужчины без головных уборов. Если при этом поднимают государственный флаг, все присутствующие поворачиваются к нему лицом.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97EB-40C7-4926-B350-AB00D15C4DFF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27C34-9E04-4868-853E-F2CA44935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A7EBE-A77D-4536-9407-1A3A50500D97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91E37-F230-418F-A515-FC1B757267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F249-FCA1-4116-B3EE-16799D58B501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DBEAB-7373-44F2-ACD3-286C6C119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51EC7-FF22-4073-9947-02A970E29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2942-27FE-49F9-999A-68D0AFD09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DD5B-B337-45A5-B502-A39809FE3C11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7A526-D22F-4D20-AA6C-623CE2903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5A928-ECE5-4383-9259-B45977BCD9CD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BD73F-36CC-4047-B99D-7380FCA5AB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A3492-BC3A-4BE7-BFE0-5550C999B08A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E1256-3394-49BC-963A-C9EFB6CE55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4C9C-96A5-40B5-8C73-8FB4291AE005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796F-3547-4788-8A56-4F5A8A36EA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E9D09-737B-4D36-842B-6F272E02EF18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AB06D-701D-46D3-9FBA-279E49F764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7240E-06D0-474C-9AA2-18320DA58C5F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3AE29-429E-48A1-B131-1B2FCEBF5E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89231-6457-4C11-BED0-A1E211756550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6021B-AFEE-4A5D-B583-9034D62304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4553E-1B6B-4392-8FEC-FF24FB7EBBE2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FED8F-4DE8-46FA-88CC-FC6542D2FC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7CC525-C6B8-410A-9200-35F16E36ABAE}" type="datetimeFigureOut">
              <a:rPr lang="ru-RU"/>
              <a:pPr>
                <a:defRPr/>
              </a:pPr>
              <a:t>23.11.2014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6E922D-F13B-43B3-81CB-F8BF20F58F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  <p:sldLayoutId id="2147483687" r:id="rId12"/>
    <p:sldLayoutId id="2147483688" r:id="rId13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enialnee.net/authors/Anton_Pavlovich_Chekhov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enialnee.net/authors/Konstantin_Dmitrievich_Ushinsky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115212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</a:t>
            </a:r>
            <a:endParaRPr lang="ru-RU" sz="8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789040"/>
            <a:ext cx="3600400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Виноградова надежда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алексеевна</a:t>
            </a:r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</a:pP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Мбоу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зендиковская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сош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Каширский район московская область</a:t>
            </a:r>
            <a:endParaRPr lang="ru-RU" sz="1400" dirty="0"/>
          </a:p>
        </p:txBody>
      </p:sp>
      <p:pic>
        <p:nvPicPr>
          <p:cNvPr id="15364" name="Picture 4" descr="Статьи Мир Florange - Part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2592288" cy="2016224"/>
          </a:xfrm>
          <a:prstGeom prst="rect">
            <a:avLst/>
          </a:prstGeom>
          <a:noFill/>
        </p:spPr>
      </p:pic>
      <p:pic>
        <p:nvPicPr>
          <p:cNvPr id="15368" name="Picture 8" descr="http://im1-tub-ru.yandex.net/i?id=57898c72446c030963b82322ae79bc76-87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3096344" cy="2016224"/>
          </a:xfrm>
          <a:prstGeom prst="rect">
            <a:avLst/>
          </a:prstGeom>
          <a:noFill/>
        </p:spPr>
      </p:pic>
      <p:pic>
        <p:nvPicPr>
          <p:cNvPr id="15370" name="Picture 10" descr="http://im1-tub-ru.yandex.net/i?id=738205fc7c3251108f29061f401dc0e8-11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861048"/>
            <a:ext cx="3168352" cy="22322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1371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«ПРИГЛАШЕНИЕ К ТРУДУ»</a:t>
            </a:r>
            <a:endParaRPr lang="ru-RU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1582341"/>
            <a:ext cx="69127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Дети! Надобно трудиться: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 бегите от труда;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Ах! От праздности родится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Много горя и стыда.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Тот кто хочет доброй славы,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Должен хлеб свой в поте есть,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 за игры и забавы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Достается людям честь.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Дети! Дети! Не ленитесь!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Труд всегда приносит плод: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Будешь смолоду трудиться —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Встретишь старость без забот.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Автор: </a:t>
            </a:r>
            <a:r>
              <a:rPr lang="ru-RU" sz="2400" i="1" dirty="0" smtClean="0">
                <a:solidFill>
                  <a:srgbClr val="FF0000"/>
                </a:solidFill>
              </a:rPr>
              <a:t>Яков Грот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282" y="71414"/>
            <a:ext cx="8929718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КАК БЫЛО РАНЬШЕ</a:t>
            </a:r>
            <a:endParaRPr lang="ru-RU" sz="5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http://detskiychas.ru/wp-content/uploads/2013/11/stihi_o_tru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2448272" cy="2857500"/>
          </a:xfrm>
          <a:prstGeom prst="rect">
            <a:avLst/>
          </a:prstGeom>
          <a:noFill/>
        </p:spPr>
      </p:pic>
      <p:pic>
        <p:nvPicPr>
          <p:cNvPr id="4100" name="Picture 4" descr="картинки тру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3" y="1412776"/>
            <a:ext cx="4824537" cy="381642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70852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5232" y="218095"/>
            <a:ext cx="8929687" cy="1342479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 ПАСХА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ПОДЕЛКИ СВОИМИ РУКАМИ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дом\Desktop\Pictures\2013-01-06 мои фотографии\мои фотографии 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264696" cy="45365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8313" y="276225"/>
            <a:ext cx="8229600" cy="1065213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5500" dirty="0" smtClean="0">
                <a:solidFill>
                  <a:schemeClr val="accent4">
                    <a:lumMod val="75000"/>
                  </a:schemeClr>
                </a:solidFill>
              </a:rPr>
              <a:t>РАБОТАЕМ ВМЕСТЕ С РОДИТЕЛЯМИ</a:t>
            </a:r>
            <a:endParaRPr lang="ru-RU" sz="55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90050" y="4500570"/>
            <a:ext cx="1847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+mj-lt"/>
              <a:cs typeface="+mn-cs"/>
            </a:endParaRPr>
          </a:p>
        </p:txBody>
      </p:sp>
      <p:sp>
        <p:nvSpPr>
          <p:cNvPr id="14" name="Стрелка вправо 13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дом\Desktop\Pictures\2013-01-06 мои фотографии\мои фотографии 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680520" cy="439248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64088" y="1844824"/>
            <a:ext cx="33843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Ну, подруженьки, скорее!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Солнце красное взошло.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работу мы дружнее!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Пока время не ушло.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Потрудись, потрудись,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Только знай, не ленись!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Без нужды проживёшь,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Да добра наживёшь.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Чтоб добра себе прибавить,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Надо в жизни работать,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Всё самим уметь исправить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другим не докучать.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2844" y="476672"/>
            <a:ext cx="8858280" cy="172819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Матрешка - символ русской национальной </a:t>
            </a:r>
            <a:r>
              <a:rPr lang="ru-RU" sz="5400" dirty="0" smtClean="0">
                <a:solidFill>
                  <a:srgbClr val="002060"/>
                </a:solidFill>
              </a:rPr>
              <a:t>культуры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2132856"/>
            <a:ext cx="35283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solidFill>
                  <a:srgbClr val="FF0000"/>
                </a:solidFill>
              </a:rPr>
              <a:t>Дуйте в дудки, бейте в ложки!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В гости к нам пришли матрёшки. 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Матрёшки деревянные, 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Круглолицые, румяные.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(В. Берестов) 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Матрёшка - Не определена - &quot; ProstoDelkino.com - поделки своими рукам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2780928"/>
            <a:ext cx="4320481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864096"/>
          </a:xfrm>
        </p:spPr>
        <p:txBody>
          <a:bodyPr>
            <a:noAutofit/>
          </a:bodyPr>
          <a:lstStyle/>
          <a:p>
            <a:r>
              <a:rPr lang="ru-RU" sz="4800" cap="small" dirty="0" smtClean="0">
                <a:solidFill>
                  <a:srgbClr val="002060"/>
                </a:solidFill>
              </a:rPr>
              <a:t>Без труда не может быть чистой и радостной жизни.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12290" name="Picture 2" descr="Антон Павлович Чех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3672408" cy="3600400"/>
          </a:xfrm>
          <a:prstGeom prst="rect">
            <a:avLst/>
          </a:prstGeom>
          <a:noFill/>
        </p:spPr>
      </p:pic>
      <p:pic>
        <p:nvPicPr>
          <p:cNvPr id="12291" name="Picture 3" descr="http://www.genialnee.net/img/com-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95936" y="3105835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 smtClean="0">
                <a:solidFill>
                  <a:srgbClr val="FFFFFF"/>
                </a:solidFill>
                <a:latin typeface="Georgia"/>
              </a:rPr>
              <a:t>Без труда не может быть чистой и радостной жизни.</a:t>
            </a:r>
            <a:endParaRPr lang="ru-RU" cap="small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244334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"/>
            <a:r>
              <a:rPr lang="ru-RU" sz="2800" i="1" cap="small" dirty="0" smtClean="0">
                <a:solidFill>
                  <a:srgbClr val="FFFEA5"/>
                </a:solidFill>
                <a:latin typeface="Georgia"/>
                <a:hlinkClick r:id="rId4"/>
              </a:rPr>
              <a:t>Антон Павлович Чехов</a:t>
            </a:r>
            <a:endParaRPr lang="ru-RU" sz="2800" cap="small" dirty="0">
              <a:solidFill>
                <a:srgbClr val="FFFFFF"/>
              </a:solidFill>
              <a:latin typeface="Georgi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>
          <a:xfrm>
            <a:off x="355761" y="101095"/>
            <a:ext cx="8229600" cy="591601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 smtClean="0">
                <a:solidFill>
                  <a:srgbClr val="FF0000"/>
                </a:solidFill>
              </a:rPr>
              <a:t>Пословицы и поговорки на уроках технологии.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 </a:t>
            </a:r>
          </a:p>
          <a:p>
            <a:pPr algn="just"/>
            <a:r>
              <a:rPr lang="ru-RU" sz="1000" dirty="0" smtClean="0"/>
              <a:t>    </a:t>
            </a:r>
            <a:r>
              <a:rPr lang="ru-RU" sz="1100" dirty="0" smtClean="0">
                <a:solidFill>
                  <a:srgbClr val="002060"/>
                </a:solidFill>
              </a:rPr>
              <a:t>Для решения воспитательных задач, формирования духовно-нравственных качеств личности на уроках технологии можно использовать пословицы и поговорки. Бывает так, что к месту ив вовремя приведенные они вразумляют быстрее, точнее и эффективнее, чем долгое объяснение. Их использование на уроках позволяет воспитывать у школьников уважение к труду, бережливое отношение к своему и чужому времени, нетерпимость к лени, хвастовству, работе спустя рукава, учит гордиться прочно усвоенными знаниями, приобретенными трудовыми навыками, приучает к взаимопомощи и ответственности. Моим ученикам , приводимые на занятиях пословицы нравятся, они записывают их и сами часто употребляют. Те крылатые выражения, смысл которых ученикам непонятен, я объясняю, задавая наводящие вопросы и привлекая к обсуждению весь класс. Это способствует развитию у школьников речи и мышления, умения анализировать, сравнивать, проводить аналогию, определять и объяснять понятия.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Вот некоторые пословицы и поговорки, которые могут быть использованы на уроках технологии в различных ситуациях.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Необходимость овладения прочными знаниями: «За одного ученого двух неученых дают, да и то не берут», «Не учась и лаптя не сплетешь», «Наука и труд дивные всходы дают», «Чем больше науки, тем умнее руки».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Воспитание уважения к труду и побуждение учащихся к овладению трудовыми навыками: «С ремеслом не пропадешь», «Уменье везде найдет примененье», «Всякая работа мастера хвалит», «По заслугам и честь».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Трудолюбие: «Без дела жить – только небо коптить», «Делу – время, потехе час», «Маленькое дело лучше большого безделья», «Никому не мило, когда дело хило», «Чем труднее дело, тем выше честь».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Ответственное отношение к труду: «Не бросай слова на ветер», «Как сказано, так и сделано», «Кто делает на авось, у того хоть все брось»,»Не давши слова, крепись, а давши, держись», «Умел начать, умей и кончить», «Большой говорун – плохой работник», «Начиная дело о конце помышляй», «Конец – всему делу венец», «кончил дело – гуляй смело».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вреде спешки в работе: «Наскоро сделать –все переделывать», «Быстрая лошадка скоро устает», «Поспешишь – людей насмешишь», «Семь раз отмерь – один раз отрежь», «От спеху чуть не наделал смеху», «Кто делает на авось, у того хоть все брось», «Дело наспех – сделано на смех», «Скорый наспех – людям на </a:t>
            </a:r>
            <a:r>
              <a:rPr lang="ru-RU" sz="1100" dirty="0" smtClean="0">
                <a:solidFill>
                  <a:srgbClr val="002060"/>
                </a:solidFill>
              </a:rPr>
              <a:t>смех. Терпение </a:t>
            </a:r>
            <a:r>
              <a:rPr lang="ru-RU" sz="1100" dirty="0" smtClean="0">
                <a:solidFill>
                  <a:srgbClr val="002060"/>
                </a:solidFill>
              </a:rPr>
              <a:t>и настойчивость: «Терпенье и труд все перетрут»,  «Москва не сразу строилась», «Под лежачий камень вода не течет», «Не говори: «Не могу, говори: «Не хочу».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необходимости преодоления трудностей и ошибок: «Кто не работает, тот не ошибается», «И на мастера грех бывает», «И на старуху бывает проруха», «Первый блин всегда комом»,  «Поехала кума неведомо куда».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О скромности: «Хвастать – не косить, спина не заболит», «Звону много, а толку мало», «Я – последняя буква в алфавите», «Словами и туда и сюда, а делом никуда», «Языком кружева плетет», «Не спеши языком – спеши </a:t>
            </a:r>
            <a:r>
              <a:rPr lang="ru-RU" sz="1100" dirty="0" smtClean="0">
                <a:solidFill>
                  <a:srgbClr val="002060"/>
                </a:solidFill>
              </a:rPr>
              <a:t>делом».Взаимопомощь </a:t>
            </a:r>
            <a:r>
              <a:rPr lang="ru-RU" sz="1100" dirty="0" smtClean="0">
                <a:solidFill>
                  <a:srgbClr val="002060"/>
                </a:solidFill>
              </a:rPr>
              <a:t>и товарищество: «Кто скоро помог, тот дважды помог»,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«Совет хорошо, а дело лучше», «Дорога ложка к обеду», «Дружба крепче каменных стен», «Умный собеседник – половина дороги», «Где лад, там и клад».</a:t>
            </a:r>
          </a:p>
          <a:p>
            <a:pPr algn="just"/>
            <a:r>
              <a:rPr lang="ru-RU" sz="1100" dirty="0" smtClean="0">
                <a:solidFill>
                  <a:srgbClr val="002060"/>
                </a:solidFill>
              </a:rPr>
              <a:t>     Список этот можно продолжать. Народная мудрость – действенное  подспорье в воспитательной работе.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1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3968" y="115888"/>
            <a:ext cx="4402832" cy="576138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0" dirty="0" smtClean="0">
                <a:solidFill>
                  <a:schemeClr val="tx1"/>
                </a:solidFill>
              </a:rPr>
              <a:t>Отдых после умственного труда нисколько не состоит в том, чтобы ничего не делать, а в том, чтобы </a:t>
            </a:r>
            <a:r>
              <a:rPr lang="ru-RU" sz="3100" b="0" dirty="0" smtClean="0">
                <a:solidFill>
                  <a:schemeClr val="tx1"/>
                </a:solidFill>
              </a:rPr>
              <a:t>переменить </a:t>
            </a:r>
            <a:r>
              <a:rPr lang="ru-RU" sz="3100" b="0" dirty="0" smtClean="0">
                <a:solidFill>
                  <a:schemeClr val="tx1"/>
                </a:solidFill>
              </a:rPr>
              <a:t>дело: труд физический является не только приятным, но и полезным отдыхом после труда умственного.</a:t>
            </a:r>
            <a:endParaRPr lang="ru-RU" sz="3100" dirty="0" smtClean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42" name="Picture 2" descr="цитаты Уш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764704"/>
            <a:ext cx="3096344" cy="324036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827584" y="4653136"/>
            <a:ext cx="2304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i="1" dirty="0" smtClean="0">
                <a:solidFill>
                  <a:srgbClr val="E49130"/>
                </a:solidFill>
                <a:latin typeface="arial"/>
                <a:hlinkClick r:id="rId4"/>
              </a:rPr>
              <a:t>Константин Ушинский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>
          <a:xfrm>
            <a:off x="355761" y="101095"/>
            <a:ext cx="8229600" cy="1457603"/>
          </a:xfrm>
          <a:prstGeom prst="rect">
            <a:avLst/>
          </a:prstGeom>
        </p:spPr>
        <p:txBody>
          <a:bodyPr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НАРОДНЫЙ КОСТЮМ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4" name="Picture 2" descr="http://easyengl.ucoz.ru/_ld/217/36234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920880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09832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18487" cy="15128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МАТЕРИ</a:t>
            </a:r>
            <a:endParaRPr lang="ru-RU" sz="54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>
            <a:hlinkClick r:id="" action="ppaction://noaction"/>
          </p:cNvPr>
          <p:cNvSpPr/>
          <p:nvPr/>
        </p:nvSpPr>
        <p:spPr>
          <a:xfrm>
            <a:off x="7929586" y="5929330"/>
            <a:ext cx="785818" cy="64294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171" name="Picture 3" descr="C:\Users\дом\Desktop\Pictures\2013-01-06 мои фотографии\мои фотографии 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552728" cy="46805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1066</TotalTime>
  <Words>237</Words>
  <Application>Microsoft Office PowerPoint</Application>
  <PresentationFormat>Экран (4:3)</PresentationFormat>
  <Paragraphs>44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технология</vt:lpstr>
      <vt:lpstr>Слайд 2</vt:lpstr>
      <vt:lpstr>Слайд 3</vt:lpstr>
      <vt:lpstr>Матрешка - символ русской национальной культуры</vt:lpstr>
      <vt:lpstr>Без труда не может быть чистой и радостной жизни. </vt:lpstr>
      <vt:lpstr>Слайд 6</vt:lpstr>
      <vt:lpstr>Отдых после умственного труда нисколько не состоит в том, чтобы ничего не делать, а в том, чтобы переменить дело: труд физический является не только приятным, но и полезным отдыхом после труда умственного.</vt:lpstr>
      <vt:lpstr>Слайд 8</vt:lpstr>
      <vt:lpstr>ДЕНЬ МАТЕРИ</vt:lpstr>
      <vt:lpstr>«ПРИГЛАШЕНИЕ К ТРУДУ»</vt:lpstr>
      <vt:lpstr>КАК БЫЛО РАНЬШЕ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Государственные символы  россии</dc:title>
  <dc:creator>начальная школа</dc:creator>
  <cp:lastModifiedBy>дом</cp:lastModifiedBy>
  <cp:revision>97</cp:revision>
  <dcterms:created xsi:type="dcterms:W3CDTF">2012-04-23T11:37:27Z</dcterms:created>
  <dcterms:modified xsi:type="dcterms:W3CDTF">2014-11-22T22:55:39Z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594838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