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298736-67E8-4B71-9A0C-505FE655BFA4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505E64-3750-474B-A7BF-3A9C8BA261E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Хлеб дарницкий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214422"/>
            <a:ext cx="4214842" cy="4911741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После тестоделительной машины тесто поступает в округлительные машины, где им придается круглая форма. 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этого тестовая заготовка должна в течении 3-8 минут отлежаться для восстановления клейковинного каркаса, после это поступает на формовочную машину, где ей придается определенная форма для хлеба дарницкого.</a:t>
            </a:r>
          </a:p>
          <a:p>
            <a:pPr algn="just"/>
            <a:endParaRPr lang="ru-RU" dirty="0"/>
          </a:p>
        </p:txBody>
      </p:sp>
      <p:pic>
        <p:nvPicPr>
          <p:cNvPr id="22530" name="Picture 2" descr="Карусель для хлеба"/>
          <p:cNvPicPr>
            <a:picLocks noChangeAspect="1" noChangeArrowheads="1"/>
          </p:cNvPicPr>
          <p:nvPr/>
        </p:nvPicPr>
        <p:blipFill>
          <a:blip r:embed="rId2"/>
          <a:srcRect l="5172" r="1723" b="15754"/>
          <a:stretch>
            <a:fillRect/>
          </a:stretch>
        </p:blipFill>
        <p:spPr bwMode="auto">
          <a:xfrm>
            <a:off x="4429124" y="642918"/>
            <a:ext cx="3786214" cy="2786082"/>
          </a:xfrm>
          <a:prstGeom prst="rect">
            <a:avLst/>
          </a:prstGeom>
          <a:noFill/>
        </p:spPr>
      </p:pic>
      <p:pic>
        <p:nvPicPr>
          <p:cNvPr id="3074" name="Picture 2" descr="Круглый хлеб"/>
          <p:cNvPicPr>
            <a:picLocks noChangeAspect="1" noChangeArrowheads="1"/>
          </p:cNvPicPr>
          <p:nvPr/>
        </p:nvPicPr>
        <p:blipFill>
          <a:blip r:embed="rId3"/>
          <a:srcRect l="1769" t="26250" r="6249" b="23750"/>
          <a:stretch>
            <a:fillRect/>
          </a:stretch>
        </p:blipFill>
        <p:spPr bwMode="auto">
          <a:xfrm>
            <a:off x="4500562" y="3571876"/>
            <a:ext cx="3714776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714375"/>
            <a:ext cx="8286808" cy="5411788"/>
          </a:xfrm>
        </p:spPr>
        <p:txBody>
          <a:bodyPr anchor="t">
            <a:normAutofit/>
          </a:bodyPr>
          <a:lstStyle/>
          <a:p>
            <a:pPr algn="just"/>
            <a:r>
              <a:rPr lang="ru-RU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Расстойка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сформованного теста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проводится перед посадкой его в печь. При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расстойке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продолжается брожение теста, разрыхление его углекислым газом, в результате чего улучшаются физические свойства тестовой заготовки.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посадкой в печь на ржано-пшеничном хлебе и отдельных мелкоштучных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изделий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оверхность смачивают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водой.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Предварительная </a:t>
            </a:r>
            <a:r>
              <a:rPr lang="ru-RU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расстойка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осуществляется  между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операциями округления и окончательного формования кусков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теста 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находится в состоянии покоя в течение 5-8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минут.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Окончательная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расстойка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время окончательной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расстойки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теста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происходит брожение, выделяющийся при этом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углекислый газ (СО2)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разрыхляет тесто, увеличивая его объем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Хлебные изделия выпекают  в  пекарной  камере  хлебопекарных  печей  при температуре  200—280  °С.  Для  выпечки  1  кг   хлеба требуется  около  293—544  кДж.  Эта  теплота  расходуется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прогревания тестевой заготовки до температуры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около 180  °С. 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Условия и сроки хранения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643998" cy="5268931"/>
          </a:xfrm>
        </p:spPr>
        <p:txBody>
          <a:bodyPr anchor="ctr">
            <a:normAutofit/>
          </a:bodyPr>
          <a:lstStyle/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выпечки дарницкого хлеба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изделия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помещаются для остывания на специальные полки–стеллажи или передвижные этажерки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Остывшие изделия укладывают для хранения в лотки, ящики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дальнейшего транспортирования в торговую сеть.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Допускается хранение и транспортировка хлебобулочных изделий в контейнерах открытого и закрытого типа, таре-оборудовании.</a:t>
            </a:r>
          </a:p>
          <a:p>
            <a:pPr algn="just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Укладывание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хранение и транспортировка хлебобулочных изделий осуществляется в соответствии с ГОСТ 8227. При хранении изделия теряют в массе за счет усушки и черствения.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Сроки максимальной выдержки хлеба на предприятие и ее реализация в торговой сети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часов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соответственно. Срок реализации в торговле 36 ч.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Сырье, используемое в процессе хлебопекарного производства.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Основным сырьем хлебопекарного производства является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пшеничная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ржаная мука, вода, дрожжи, соль. 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дополнительному сырью относятся все остальные продукты, используемые в хлебопечении, а именно масло растительное и животное, маргарин, молоко и молочные продукты, солод, патока и др. 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Сырье, которое хранится на складе, перед замесом полуфабрикатов должно пройти определенную подготовку, в результате которой улучшаются его санитарное состояние и технологические свойства. При этом сырье очищают от примесей, жиры растапливают, дрожжи, соль и сахар растворяют в воде. Полученные растворы фильтруют и перекачивают в сборные емкости, откуда они поступают в дозаторы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03"/>
            <a:ext cx="4000528" cy="338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(в котлах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перемешиваются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водой).</a:t>
            </a:r>
          </a:p>
        </p:txBody>
      </p:sp>
      <p:pic>
        <p:nvPicPr>
          <p:cNvPr id="1026" name="Picture 2" descr="Сахар, соль и дрожжи"/>
          <p:cNvPicPr>
            <a:picLocks noChangeAspect="1" noChangeArrowheads="1"/>
          </p:cNvPicPr>
          <p:nvPr/>
        </p:nvPicPr>
        <p:blipFill>
          <a:blip r:embed="rId2"/>
          <a:srcRect t="8297" b="3760"/>
          <a:stretch>
            <a:fillRect/>
          </a:stretch>
        </p:blipFill>
        <p:spPr bwMode="auto">
          <a:xfrm>
            <a:off x="428596" y="928670"/>
            <a:ext cx="4000528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572264" y="214290"/>
            <a:ext cx="18573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Соленая вода</a:t>
            </a:r>
          </a:p>
        </p:txBody>
      </p:sp>
      <p:pic>
        <p:nvPicPr>
          <p:cNvPr id="1028" name="Picture 4" descr="Соль для выпечки хлеба"/>
          <p:cNvPicPr>
            <a:picLocks noChangeAspect="1" noChangeArrowheads="1"/>
          </p:cNvPicPr>
          <p:nvPr/>
        </p:nvPicPr>
        <p:blipFill>
          <a:blip r:embed="rId3"/>
          <a:srcRect l="25000" r="5172" b="24138"/>
          <a:stretch>
            <a:fillRect/>
          </a:stretch>
        </p:blipFill>
        <p:spPr bwMode="auto">
          <a:xfrm>
            <a:off x="5000628" y="642918"/>
            <a:ext cx="3857652" cy="314326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57158" y="4429132"/>
            <a:ext cx="4071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</a:t>
            </a:r>
            <a:r>
              <a:rPr lang="ru-RU" dirty="0" smtClean="0"/>
              <a:t>спрессованном </a:t>
            </a:r>
            <a:r>
              <a:rPr lang="ru-RU" dirty="0"/>
              <a:t>виде дрожжи похожи на большие куски хозяйственного мыла. А так они выглядят в котле во время брожения:</a:t>
            </a:r>
          </a:p>
        </p:txBody>
      </p:sp>
      <p:pic>
        <p:nvPicPr>
          <p:cNvPr id="1032" name="Picture 8" descr="Дрожжи для приготовления хлеба"/>
          <p:cNvPicPr>
            <a:picLocks noChangeAspect="1" noChangeArrowheads="1"/>
          </p:cNvPicPr>
          <p:nvPr/>
        </p:nvPicPr>
        <p:blipFill>
          <a:blip r:embed="rId4"/>
          <a:srcRect l="18104" b="32759"/>
          <a:stretch>
            <a:fillRect/>
          </a:stretch>
        </p:blipFill>
        <p:spPr bwMode="auto">
          <a:xfrm>
            <a:off x="4429124" y="3929066"/>
            <a:ext cx="4524368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04088"/>
            <a:ext cx="7929618" cy="1143000"/>
          </a:xfrm>
        </p:spPr>
        <p:txBody>
          <a:bodyPr anchor="ctr"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Приготовление теста на густой закваске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способ рекомендуется применять при приготовлении теста из ржаной обойной и обдирной муки, а также из смеси разных сортов ржаной и пшеничной муки.</a:t>
            </a:r>
          </a:p>
          <a:p>
            <a:pPr algn="just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Густая закваска должна иметь влажность 48—50%, кислотность 13-16 град из ржаной обойной или 11—14 град из ржаной обдирной муки и подъемную силу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 мин. 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производственном цикле густую закваску поддерживают в активном состоянии путем освежения по достижении требуемой кислотности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замесе теста с густой закваской вносят либо 25—33% муки и продолжительность брожения теста осуществляется в течение 75—120 мин, либо 40—60% муки (на «большой» густой закваске) и продолжительность брожения сокращается до 30—60 мин.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1472" y="571480"/>
            <a:ext cx="8215312" cy="5626100"/>
          </a:xfrm>
        </p:spPr>
        <p:txBody>
          <a:bodyPr anchor="ctr">
            <a:normAutofit/>
          </a:bodyPr>
          <a:lstStyle/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приготовление закваски в разводочном цикле осуществляется по первому способу, то ее готовят следующим образом.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первой фазе разводочного цикла небольшое количество муки и воды замешивают с небольшим количеством производственной закваски предыдущего приготовления.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Иногда при этом добавляют прессованные дрожжи. После нескольких часов брожения этой первой закваски ее освежают и дополнительно увеличивают внесением уже большего количества муки.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Полученная таким образом вторая закваска после нескольких часов брожения освежается и пополняется добавлением муки и воды. Эта третья закваска после нескольких часов брожения представляет собой производственную закваску, готовую для использования в производственном цикле.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285750"/>
            <a:ext cx="8429684" cy="6143625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производственном цикле густую закваску, выведенную по </a:t>
            </a:r>
            <a:r>
              <a:rPr lang="ru-RU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раз-водочному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циклу любым способом, накапливают до нужного количества и далее поддерживают в производственном цикле путем освежений с последующим выбраживанием до накопления требуемой кислотности. При этом выброженную закваску в </a:t>
            </a:r>
            <a:r>
              <a:rPr lang="ru-RU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дежах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делят на 3-4 части, из которых одна используется на возобновление закваски, а остальные — на приготовление теста. 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Приготовление теста на густой закваске может осуществляться периодическим и непрерывном способом.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Непрерывный способ приготовления теста.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Тесто"/>
          <p:cNvPicPr>
            <a:picLocks noChangeAspect="1" noChangeArrowheads="1"/>
          </p:cNvPicPr>
          <p:nvPr/>
        </p:nvPicPr>
        <p:blipFill>
          <a:blip r:embed="rId2"/>
          <a:srcRect t="20689" b="6896"/>
          <a:stretch>
            <a:fillRect/>
          </a:stretch>
        </p:blipFill>
        <p:spPr bwMode="auto">
          <a:xfrm>
            <a:off x="1785918" y="3643314"/>
            <a:ext cx="5524500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85750"/>
            <a:ext cx="8572500" cy="6429375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Закваска замешивается 5-7 мин.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нее дозируются вода, мука и спелая закваска. Замешенная закваска загружается  в свободную секцию бункера для брожения. В момент загрузки последней секции первая разгружается.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Разгрузка выброженной закваски осуществляется через отверстие в днище  бункера и с помощью лопастного нагнетателя часть ее (40-50%) подается в тестомесительную машину для непрерывного замеса теста, другая часть возвращается в месительную машину для новой порций закваски. 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Тестомесильная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машина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И8-ХТА-12/1</a:t>
            </a:r>
            <a:r>
              <a:rPr lang="ru-RU" sz="2000" dirty="0">
                <a:solidFill>
                  <a:srgbClr val="7030A0"/>
                </a:solidFill>
              </a:rPr>
              <a:t>: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3429000"/>
            <a:ext cx="35004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1 —дозировочная станция</a:t>
            </a:r>
            <a:r>
              <a:rPr lang="ru-RU" sz="1400" dirty="0" smtClean="0">
                <a:solidFill>
                  <a:srgbClr val="7030A0"/>
                </a:solidFill>
              </a:rPr>
              <a:t>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2 </a:t>
            </a:r>
            <a:r>
              <a:rPr lang="ru-RU" dirty="0" smtClean="0">
                <a:solidFill>
                  <a:srgbClr val="7030A0"/>
                </a:solidFill>
              </a:rPr>
              <a:t>—тестомесительная машина;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3 —нагнетатель опары;</a:t>
            </a:r>
            <a:r>
              <a:rPr lang="ru-RU" dirty="0">
                <a:solidFill>
                  <a:srgbClr val="7030A0"/>
                </a:solidFill>
              </a:rPr>
              <a:t> 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i="1" dirty="0" smtClean="0">
                <a:solidFill>
                  <a:srgbClr val="7030A0"/>
                </a:solidFill>
              </a:rPr>
              <a:t> 4</a:t>
            </a:r>
            <a:r>
              <a:rPr lang="ru-RU" i="1" dirty="0">
                <a:solidFill>
                  <a:srgbClr val="7030A0"/>
                </a:solidFill>
              </a:rPr>
              <a:t> </a:t>
            </a:r>
            <a:r>
              <a:rPr lang="ru-RU" dirty="0">
                <a:solidFill>
                  <a:srgbClr val="7030A0"/>
                </a:solidFill>
              </a:rPr>
              <a:t>— </a:t>
            </a:r>
            <a:r>
              <a:rPr lang="ru-RU" dirty="0" smtClean="0">
                <a:solidFill>
                  <a:srgbClr val="7030A0"/>
                </a:solidFill>
              </a:rPr>
              <a:t>бункер;</a:t>
            </a:r>
            <a:r>
              <a:rPr lang="ru-RU" dirty="0">
                <a:solidFill>
                  <a:srgbClr val="7030A0"/>
                </a:solidFill>
              </a:rPr>
              <a:t> 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i="1" dirty="0" smtClean="0">
                <a:solidFill>
                  <a:srgbClr val="7030A0"/>
                </a:solidFill>
              </a:rPr>
              <a:t> 5</a:t>
            </a:r>
            <a:r>
              <a:rPr lang="ru-RU" i="1" dirty="0">
                <a:solidFill>
                  <a:srgbClr val="7030A0"/>
                </a:solidFill>
              </a:rPr>
              <a:t> </a:t>
            </a:r>
            <a:r>
              <a:rPr lang="ru-RU" dirty="0">
                <a:solidFill>
                  <a:srgbClr val="7030A0"/>
                </a:solidFill>
              </a:rPr>
              <a:t>— </a:t>
            </a:r>
            <a:r>
              <a:rPr lang="ru-RU" dirty="0" smtClean="0">
                <a:solidFill>
                  <a:srgbClr val="7030A0"/>
                </a:solidFill>
              </a:rPr>
              <a:t>дозатор </a:t>
            </a:r>
            <a:r>
              <a:rPr lang="ru-RU" dirty="0" smtClean="0">
                <a:solidFill>
                  <a:srgbClr val="7030A0"/>
                </a:solidFill>
              </a:rPr>
              <a:t>закваски(опары</a:t>
            </a:r>
            <a:r>
              <a:rPr lang="ru-RU" dirty="0" smtClean="0">
                <a:solidFill>
                  <a:srgbClr val="7030A0"/>
                </a:solidFill>
              </a:rPr>
              <a:t>);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6 </a:t>
            </a:r>
            <a:r>
              <a:rPr lang="ru-RU" dirty="0">
                <a:solidFill>
                  <a:srgbClr val="7030A0"/>
                </a:solidFill>
              </a:rPr>
              <a:t>— </a:t>
            </a:r>
            <a:r>
              <a:rPr lang="ru-RU" dirty="0" smtClean="0">
                <a:solidFill>
                  <a:srgbClr val="7030A0"/>
                </a:solidFill>
              </a:rPr>
              <a:t>нагреватель теста;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7 </a:t>
            </a:r>
            <a:r>
              <a:rPr lang="ru-RU" dirty="0">
                <a:solidFill>
                  <a:srgbClr val="7030A0"/>
                </a:solidFill>
              </a:rPr>
              <a:t>— </a:t>
            </a:r>
            <a:r>
              <a:rPr lang="ru-RU" dirty="0" smtClean="0">
                <a:solidFill>
                  <a:srgbClr val="7030A0"/>
                </a:solidFill>
              </a:rPr>
              <a:t>дозировочная станция;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8 — </a:t>
            </a:r>
            <a:r>
              <a:rPr lang="ru-RU" dirty="0" smtClean="0">
                <a:solidFill>
                  <a:srgbClr val="7030A0"/>
                </a:solidFill>
              </a:rPr>
              <a:t>корыто брожения;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9 — </a:t>
            </a:r>
            <a:r>
              <a:rPr lang="ru-RU" dirty="0" smtClean="0">
                <a:solidFill>
                  <a:srgbClr val="7030A0"/>
                </a:solidFill>
              </a:rPr>
              <a:t>тестоделительная машина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9464" name="Picture 8" descr="Приготовление жидких дрожжей: производственный цикл вариант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00438"/>
            <a:ext cx="4714908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1071546"/>
            <a:ext cx="3008313" cy="5054617"/>
          </a:xfrm>
        </p:spPr>
        <p:txBody>
          <a:bodyPr/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Тесто при его замесе кроме закваски дозируются вода, мука, солевой раствор и другое сырье по рецептуре дозаторами непрерывного действия.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замешивается 5-7 мин. И по трубопроводу подается в емкость для брожения и оттуда направляется на разделку.</a:t>
            </a:r>
          </a:p>
          <a:p>
            <a:pPr algn="just"/>
            <a:endParaRPr lang="ru-RU" dirty="0"/>
          </a:p>
        </p:txBody>
      </p:sp>
      <p:pic>
        <p:nvPicPr>
          <p:cNvPr id="20482" name="Picture 2" descr="Конвейер для производства хлеба"/>
          <p:cNvPicPr>
            <a:picLocks noChangeAspect="1" noChangeArrowheads="1"/>
          </p:cNvPicPr>
          <p:nvPr/>
        </p:nvPicPr>
        <p:blipFill>
          <a:blip r:embed="rId2"/>
          <a:srcRect b="5172"/>
          <a:stretch>
            <a:fillRect/>
          </a:stretch>
        </p:blipFill>
        <p:spPr bwMode="auto">
          <a:xfrm>
            <a:off x="3929058" y="1142984"/>
            <a:ext cx="4881558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8143875" cy="10001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0" dirty="0">
                <a:latin typeface="Times New Roman" pitchFamily="18" charset="0"/>
                <a:cs typeface="Times New Roman" pitchFamily="18" charset="0"/>
              </a:rPr>
              <a:t>Обработка теста, выпечка изделий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214282" y="1214438"/>
            <a:ext cx="4000528" cy="507206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Деление теста на куски производится в тестоделительных машинах</a:t>
            </a:r>
            <a:r>
              <a:rPr lang="ru-RU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В среднем масса </a:t>
            </a:r>
            <a:r>
              <a:rPr lang="ru-RU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куска </a:t>
            </a:r>
            <a:r>
              <a:rPr lang="ru-RU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теста должна быть на 10-12% больше массы остывшего изделия, так как  при выпечки хлеб уменьшается.</a:t>
            </a:r>
          </a:p>
          <a:p>
            <a:pPr algn="just"/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Уменьшение массы тестовой заготовки при выпечки(упек) колеблется в пределах 6-9% от массы заготовки. А у выпеченного хлеба при остывании (усушка) составляет 2-4% от массы горячего хлеба.</a:t>
            </a:r>
          </a:p>
          <a:p>
            <a:pPr algn="just"/>
            <a:r>
              <a:rPr lang="ru-RU" sz="2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Массу тестовой заготовки для каждого сорта определяют исходя из установленной массы готового изделия с учетом точности делителя в соответствии с паспортными данными, величины упека и усушки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21506" name="Picture 2" descr="Куски теста"/>
          <p:cNvPicPr>
            <a:picLocks noChangeAspect="1" noChangeArrowheads="1"/>
          </p:cNvPicPr>
          <p:nvPr/>
        </p:nvPicPr>
        <p:blipFill>
          <a:blip r:embed="rId2"/>
          <a:srcRect b="5339"/>
          <a:stretch>
            <a:fillRect/>
          </a:stretch>
        </p:blipFill>
        <p:spPr bwMode="auto">
          <a:xfrm>
            <a:off x="4357686" y="1643050"/>
            <a:ext cx="4500594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450</TotalTime>
  <Words>793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Хлеб дарницкий</vt:lpstr>
      <vt:lpstr>Сырье, используемое в процессе хлебопекарного производства.</vt:lpstr>
      <vt:lpstr>Слайд 3</vt:lpstr>
      <vt:lpstr>Приготовление теста на густой закваске</vt:lpstr>
      <vt:lpstr>Слайд 5</vt:lpstr>
      <vt:lpstr>Слайд 6</vt:lpstr>
      <vt:lpstr>Слайд 7</vt:lpstr>
      <vt:lpstr>Слайд 8</vt:lpstr>
      <vt:lpstr>Обработка теста, выпечка изделий </vt:lpstr>
      <vt:lpstr>Слайд 10</vt:lpstr>
      <vt:lpstr>Слайд 11</vt:lpstr>
      <vt:lpstr>Условия и сроки хранения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Хлеб дарницкий</dc:title>
  <dc:creator>Sveta</dc:creator>
  <cp:lastModifiedBy>Sveta</cp:lastModifiedBy>
  <cp:revision>46</cp:revision>
  <dcterms:created xsi:type="dcterms:W3CDTF">2013-06-14T06:43:37Z</dcterms:created>
  <dcterms:modified xsi:type="dcterms:W3CDTF">2013-06-15T13:16:51Z</dcterms:modified>
</cp:coreProperties>
</file>