
<file path=[Content_Types].xml><?xml version="1.0" encoding="utf-8"?>
<Types xmlns="http://schemas.openxmlformats.org/package/2006/content-types">
  <Default ContentType="image/png" Extension="png"/>
  <Default ContentType="image/x-wmf" Extension="wmf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2" r:id="rId9"/>
    <p:sldId id="266" r:id="rId10"/>
    <p:sldId id="267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 userDrawn="1"/>
        </p:nvSpPr>
        <p:spPr>
          <a:xfrm>
            <a:off x="467544" y="260648"/>
            <a:ext cx="8280920" cy="6264696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3D64-9593-4830-8D41-9AD16E7BEE45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1E47-78FD-4B47-B8B6-B445E9417AE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575556" y="5949280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 информатики и технологии Коробкова Елена Марковна</a:t>
            </a:r>
            <a:r>
              <a:rPr lang="en-US" dirty="0" smtClean="0"/>
              <a:t>,</a:t>
            </a:r>
            <a:r>
              <a:rPr lang="ru-RU" dirty="0" smtClean="0"/>
              <a:t> </a:t>
            </a:r>
            <a:r>
              <a:rPr lang="en-US" dirty="0" smtClean="0"/>
              <a:t>ekor77@ya.ru</a:t>
            </a:r>
            <a:r>
              <a:rPr lang="en-US" baseline="0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4852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3D64-9593-4830-8D41-9AD16E7BEE45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1E47-78FD-4B47-B8B6-B445E9417A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582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3D64-9593-4830-8D41-9AD16E7BEE45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1E47-78FD-4B47-B8B6-B445E9417A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014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3D64-9593-4830-8D41-9AD16E7BEE45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1E47-78FD-4B47-B8B6-B445E9417A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819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3D64-9593-4830-8D41-9AD16E7BEE45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1E47-78FD-4B47-B8B6-B445E9417A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865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3D64-9593-4830-8D41-9AD16E7BEE45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1E47-78FD-4B47-B8B6-B445E9417A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686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3D64-9593-4830-8D41-9AD16E7BEE45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1E47-78FD-4B47-B8B6-B445E9417A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699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3D64-9593-4830-8D41-9AD16E7BEE45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1E47-78FD-4B47-B8B6-B445E9417A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662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3D64-9593-4830-8D41-9AD16E7BEE45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1E47-78FD-4B47-B8B6-B445E9417A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70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3D64-9593-4830-8D41-9AD16E7BEE45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1E47-78FD-4B47-B8B6-B445E9417A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929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13D64-9593-4830-8D41-9AD16E7BEE45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1E47-78FD-4B47-B8B6-B445E9417A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362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13D64-9593-4830-8D41-9AD16E7BEE45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B1E47-78FD-4B47-B8B6-B445E9417A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97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8" Target="../media/image35.jpeg" Type="http://schemas.openxmlformats.org/officeDocument/2006/relationships/image"/><Relationship Id="rId3" Target="../media/image30.jpeg" Type="http://schemas.openxmlformats.org/officeDocument/2006/relationships/image"/><Relationship Id="rId7" Target="../media/image34.jpe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33.jpeg" Type="http://schemas.openxmlformats.org/officeDocument/2006/relationships/image"/><Relationship Id="rId5" Target="../media/image32.jpeg" Type="http://schemas.openxmlformats.org/officeDocument/2006/relationships/image"/><Relationship Id="rId4" Target="../media/image31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8" Target="../media/image12.jpeg" Type="http://schemas.openxmlformats.org/officeDocument/2006/relationships/image"/><Relationship Id="rId3" Target="../media/hdphoto1.wdp" Type="http://schemas.microsoft.com/office/2007/relationships/hdphoto"/><Relationship Id="rId7" Target="../media/image11.jpeg" Type="http://schemas.openxmlformats.org/officeDocument/2006/relationships/image"/><Relationship Id="rId12" Target="../media/image16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0.jpeg" Type="http://schemas.openxmlformats.org/officeDocument/2006/relationships/image"/><Relationship Id="rId11" Target="../media/image15.jpeg" Type="http://schemas.openxmlformats.org/officeDocument/2006/relationships/image"/><Relationship Id="rId5" Target="../media/hdphoto2.wdp" Type="http://schemas.microsoft.com/office/2007/relationships/hdphoto"/><Relationship Id="rId10" Target="../media/image14.jpeg" Type="http://schemas.openxmlformats.org/officeDocument/2006/relationships/image"/><Relationship Id="rId4" Target="../media/image9.jpeg" Type="http://schemas.openxmlformats.org/officeDocument/2006/relationships/image"/><Relationship Id="rId9" Target="../media/image13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4.xml" Type="http://schemas.openxmlformats.org/officeDocument/2006/relationships/slideLayout"/><Relationship Id="rId4" Target="../media/image19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8" Target="../media/hdphoto3.wdp" Type="http://schemas.microsoft.com/office/2007/relationships/hdphoto"/><Relationship Id="rId3" Target="../media/image21.jpeg" Type="http://schemas.openxmlformats.org/officeDocument/2006/relationships/image"/><Relationship Id="rId7" Target="../media/image25.pn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24.jpeg" Type="http://schemas.openxmlformats.org/officeDocument/2006/relationships/image"/><Relationship Id="rId11" Target="../media/image28.jpeg" Type="http://schemas.openxmlformats.org/officeDocument/2006/relationships/image"/><Relationship Id="rId5" Target="../media/image23.jpeg" Type="http://schemas.openxmlformats.org/officeDocument/2006/relationships/image"/><Relationship Id="rId10" Target="../media/image27.jpeg" Type="http://schemas.openxmlformats.org/officeDocument/2006/relationships/image"/><Relationship Id="rId4" Target="../media/image22.jpeg" Type="http://schemas.openxmlformats.org/officeDocument/2006/relationships/image"/><Relationship Id="rId9" Target="../media/image26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24744"/>
            <a:ext cx="7772400" cy="1470025"/>
          </a:xfrm>
        </p:spPr>
        <p:txBody>
          <a:bodyPr>
            <a:normAutofit/>
          </a:bodyPr>
          <a:lstStyle/>
          <a:p>
            <a:r>
              <a:rPr lang="ru-RU" b="1" dirty="0"/>
              <a:t>Технология приготовления блюд из овощей и </a:t>
            </a:r>
            <a:r>
              <a:rPr lang="ru-RU" b="1" dirty="0" smtClean="0"/>
              <a:t>фруктов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4506" y="2564904"/>
            <a:ext cx="6400800" cy="1320552"/>
          </a:xfrm>
        </p:spPr>
        <p:txBody>
          <a:bodyPr/>
          <a:lstStyle/>
          <a:p>
            <a:r>
              <a:rPr lang="ru-RU" dirty="0" smtClean="0"/>
              <a:t>5 класс</a:t>
            </a:r>
            <a:endParaRPr lang="ru-RU" dirty="0"/>
          </a:p>
        </p:txBody>
      </p:sp>
      <p:pic>
        <p:nvPicPr>
          <p:cNvPr id="8195" name="Picture 3" descr="M:\=ШКОЛА\=КАРТИНКИ КЛИПАРТЫ АНИМАШКИ\КОЛЛЕКЦИЯ КАРТИНОК\Еда\Фрукты\FRTBSKT1.WM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3212976"/>
            <a:ext cx="3744416" cy="233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51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7255" y="479698"/>
            <a:ext cx="3714750" cy="1143000"/>
          </a:xfrm>
        </p:spPr>
        <p:txBody>
          <a:bodyPr>
            <a:normAutofit fontScale="90000"/>
          </a:bodyPr>
          <a:lstStyle/>
          <a:p>
            <a:r>
              <a:rPr lang="ru-RU" u="sng" dirty="0"/>
              <a:t>Украшение </a:t>
            </a: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u="sng" dirty="0" smtClean="0"/>
              <a:t>салатов </a:t>
            </a:r>
            <a:endParaRPr lang="ru-RU" dirty="0"/>
          </a:p>
        </p:txBody>
      </p:sp>
      <p:pic>
        <p:nvPicPr>
          <p:cNvPr id="4098" name="Picture 2" descr="&amp;Kcy;&amp;rcy;&amp;acy;&amp;scy;&amp;icy;&amp;vcy;&amp;ocy;&amp;iecy; &amp;ocy;&amp;fcy;&amp;ocy;&amp;rcy;&amp;mcy;&amp;lcy;&amp;iecy;&amp;ncy;&amp;icy;&amp;iecy; &amp;scy;&amp;acy;&amp;lcy;&amp;acy;&amp;tcy;&amp;ocy;&amp;vcy;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2944828"/>
            <a:ext cx="2340000" cy="1755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cherrybird.ru/wp-content/uploads/2013/01/Frut-salad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5124669"/>
            <a:ext cx="2340000" cy="15526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cherrybird.ru/wp-content/uploads/2013/01/Frut-salad2-300x30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260648"/>
            <a:ext cx="2340000" cy="23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supercook.ru/decoration/images-decoration/sal-arbuz-dolka-0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5044008"/>
            <a:ext cx="2340000" cy="1633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10" descr="http://img0.liveinternet.ru/images/attach/c/5/93/971/93971840_large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0" cy="459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3265936"/>
            <a:ext cx="2340000" cy="15902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2270428"/>
            <a:ext cx="2925763" cy="4406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247948"/>
            <a:ext cx="2340000" cy="2749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833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u="sng" dirty="0" smtClean="0"/>
              <a:t>Практическая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692896"/>
          </a:xfrm>
        </p:spPr>
        <p:txBody>
          <a:bodyPr>
            <a:noAutofit/>
          </a:bodyPr>
          <a:lstStyle/>
          <a:p>
            <a:r>
              <a:rPr lang="ru-RU" sz="2000" dirty="0" smtClean="0"/>
              <a:t>Приготовление </a:t>
            </a:r>
            <a:r>
              <a:rPr lang="ru-RU" sz="2000" dirty="0"/>
              <a:t>салата из сырых овощей</a:t>
            </a:r>
          </a:p>
          <a:p>
            <a:pPr lvl="0"/>
            <a:r>
              <a:rPr lang="ru-RU" sz="2000" dirty="0">
                <a:solidFill>
                  <a:srgbClr val="0070C0"/>
                </a:solidFill>
              </a:rPr>
              <a:t>Посоветуйся с членами бригады, какое блюдо из сырых овощей вы будете готовить. Распределите обязанности (роли).</a:t>
            </a:r>
          </a:p>
          <a:p>
            <a:pPr lvl="0"/>
            <a:r>
              <a:rPr lang="ru-RU" sz="2000" dirty="0"/>
              <a:t>Изучи технологическую последовательность приготовле­ния выбранного блюда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5" name="Объект 4" descr="http://s0.tchkcdn.com/g2-MYN05QuJQbEgiKyePBOfwA/lady/640x480/f/0/1-1-3-1-7131/48641_salad.jpg"/>
          <p:cNvPicPr>
            <a:picLocks noGrp="1"/>
          </p:cNvPicPr>
          <p:nvPr>
            <p:ph sz="half" idx="2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792" l="0" r="100000">
                        <a14:foregroundMark x1="45781" y1="3750" x2="45781" y2="3750"/>
                        <a14:foregroundMark x1="44688" y1="1458" x2="44688" y2="14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1484784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619672" y="5229200"/>
            <a:ext cx="734481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dirty="0">
                <a:solidFill>
                  <a:srgbClr val="0070C0"/>
                </a:solidFill>
              </a:rPr>
              <a:t>Выполни поручения, соответствующие твоей роли в бри­гаде.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</a:rPr>
              <a:t>Продегустируй блюдо.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dirty="0">
                <a:solidFill>
                  <a:srgbClr val="0070C0"/>
                </a:solidFill>
              </a:rPr>
              <a:t>Оцени вкусовые качества приготовленного блюда.</a:t>
            </a:r>
          </a:p>
        </p:txBody>
      </p:sp>
    </p:spTree>
    <p:extLst>
      <p:ext uri="{BB962C8B-B14F-4D97-AF65-F5344CB8AC3E}">
        <p14:creationId xmlns:p14="http://schemas.microsoft.com/office/powerpoint/2010/main" val="54220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77301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Узнай в Интернете</a:t>
            </a:r>
          </a:p>
          <a:p>
            <a:pPr lvl="0"/>
            <a:r>
              <a:rPr lang="ru-RU" dirty="0" smtClean="0"/>
              <a:t>Выясни</a:t>
            </a:r>
            <a:r>
              <a:rPr lang="ru-RU" dirty="0"/>
              <a:t>, какие виды овощей используются в кулинарии.</a:t>
            </a:r>
          </a:p>
          <a:p>
            <a:pPr lvl="0"/>
            <a:r>
              <a:rPr lang="ru-RU" dirty="0" smtClean="0"/>
              <a:t>понятия «цинга», «куриная </a:t>
            </a:r>
            <a:r>
              <a:rPr lang="ru-RU" dirty="0"/>
              <a:t>слепота» и узнай в Интернете. что вызывает эти Заболевания, </a:t>
            </a:r>
            <a:endParaRPr lang="ru-RU" dirty="0" smtClean="0"/>
          </a:p>
          <a:p>
            <a:pPr lvl="0"/>
            <a:r>
              <a:rPr lang="ru-RU" dirty="0" smtClean="0"/>
              <a:t>В </a:t>
            </a:r>
            <a:r>
              <a:rPr lang="ru-RU" dirty="0"/>
              <a:t>чем они проявляют­ся, какие овощи и фрукты нужно есть для их профилактики.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Ответь на вопросы</a:t>
            </a:r>
          </a:p>
          <a:p>
            <a:r>
              <a:rPr lang="ru-RU" dirty="0" smtClean="0"/>
              <a:t>Механическая кулинарная обработка овощей, формы на­резки овощей, салат.</a:t>
            </a:r>
          </a:p>
          <a:p>
            <a:pPr lvl="0"/>
            <a:r>
              <a:rPr lang="ru-RU" dirty="0" smtClean="0"/>
              <a:t>В чём заключается механическая обработка овощей?</a:t>
            </a:r>
          </a:p>
          <a:p>
            <a:pPr lvl="0"/>
            <a:r>
              <a:rPr lang="ru-RU" dirty="0" smtClean="0"/>
              <a:t>Какие приспособления используют при нарезке овощей?</a:t>
            </a:r>
          </a:p>
        </p:txBody>
      </p:sp>
    </p:spTree>
    <p:extLst>
      <p:ext uri="{BB962C8B-B14F-4D97-AF65-F5344CB8AC3E}">
        <p14:creationId xmlns:p14="http://schemas.microsoft.com/office/powerpoint/2010/main" val="133924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76672"/>
            <a:ext cx="7859216" cy="182879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Овощи и фрукты – основной поставщик </a:t>
            </a:r>
            <a:r>
              <a:rPr lang="ru-RU" dirty="0">
                <a:solidFill>
                  <a:srgbClr val="0070C0"/>
                </a:solidFill>
              </a:rPr>
              <a:t>жизненно необходимых витаминов, минеральных солей, </a:t>
            </a:r>
            <a:r>
              <a:rPr lang="ru-RU" dirty="0" smtClean="0">
                <a:solidFill>
                  <a:srgbClr val="0070C0"/>
                </a:solidFill>
              </a:rPr>
              <a:t>глюкозы</a:t>
            </a:r>
            <a:r>
              <a:rPr lang="ru-RU" dirty="0">
                <a:solidFill>
                  <a:srgbClr val="0070C0"/>
                </a:solidFill>
              </a:rPr>
              <a:t>, клетчатки и других питательных веществ.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Поэтому </a:t>
            </a:r>
            <a:r>
              <a:rPr lang="ru-RU" dirty="0"/>
              <a:t>в рацио­не школьника обязательно должны быть овощи и фрукты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5607" y="2204864"/>
            <a:ext cx="6523395" cy="4306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342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/>
              <a:t>Способы хранения овощей и </a:t>
            </a:r>
            <a:r>
              <a:rPr lang="ru-RU" u="sng" dirty="0" smtClean="0"/>
              <a:t>фруктов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096" y="1700808"/>
            <a:ext cx="8291264" cy="2188839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Овощи и фрукты почти на 95% состоят из жидкости — это полезные соки с витаминами и минеральными солями.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Вода </a:t>
            </a:r>
            <a:r>
              <a:rPr lang="ru-RU" dirty="0">
                <a:solidFill>
                  <a:srgbClr val="0070C0"/>
                </a:solidFill>
              </a:rPr>
              <a:t>помогает процессам гниения, поэтому овощи и фрукты не могут очень долго </a:t>
            </a:r>
            <a:r>
              <a:rPr lang="ru-RU" dirty="0" smtClean="0">
                <a:solidFill>
                  <a:srgbClr val="0070C0"/>
                </a:solidFill>
              </a:rPr>
              <a:t>храниться.</a:t>
            </a:r>
          </a:p>
        </p:txBody>
      </p:sp>
      <p:pic>
        <p:nvPicPr>
          <p:cNvPr id="2051" name="Picture 3" descr="M:\=ШКОЛА\=КАРТИНКИ КЛИПАРТЫ АНИМАШКИ\КОЛЛЕКЦИЯ КАРТИНОК\Еда\PATTERN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8914" y="3933056"/>
            <a:ext cx="3690115" cy="2460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0212" y="3819119"/>
            <a:ext cx="4752528" cy="276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700" dirty="0">
                <a:solidFill>
                  <a:prstClr val="black"/>
                </a:solidFill>
              </a:rPr>
              <a:t>свежие овощи и фрукты хранят без света при температуре +1...+3°С в прохладном </a:t>
            </a:r>
            <a:r>
              <a:rPr lang="ru-RU" sz="2700" dirty="0" smtClean="0">
                <a:solidFill>
                  <a:prstClr val="black"/>
                </a:solidFill>
              </a:rPr>
              <a:t>месте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700" dirty="0" smtClean="0">
                <a:solidFill>
                  <a:prstClr val="black"/>
                </a:solidFill>
              </a:rPr>
              <a:t>Овощи и фрукты можно заморозить или высушить. </a:t>
            </a:r>
            <a:endParaRPr lang="ru-RU" sz="27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95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/>
              <a:t>Влияние экологии на качество овощей и </a:t>
            </a:r>
            <a:r>
              <a:rPr lang="ru-RU" u="sng" dirty="0" smtClean="0"/>
              <a:t>фруктов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НИТРАТЫ!!!</a:t>
            </a:r>
          </a:p>
          <a:p>
            <a:r>
              <a:rPr lang="ru-RU" dirty="0" smtClean="0"/>
              <a:t>Они </a:t>
            </a:r>
            <a:r>
              <a:rPr lang="ru-RU" dirty="0"/>
              <a:t>ПОЯВЛЯЮТСЯ в результате подкормки расте­ния азотными </a:t>
            </a:r>
            <a:r>
              <a:rPr lang="ru-RU" dirty="0" smtClean="0"/>
              <a:t>удобрениями.</a:t>
            </a:r>
          </a:p>
          <a:p>
            <a:r>
              <a:rPr lang="ru-RU" dirty="0"/>
              <a:t>Избыток нитратов приводит к отрав­лению</a:t>
            </a:r>
            <a:r>
              <a:rPr lang="ru-RU" dirty="0" smtClean="0"/>
              <a:t>.</a:t>
            </a:r>
          </a:p>
          <a:p>
            <a:r>
              <a:rPr lang="ru-RU" u="sng" dirty="0" err="1" smtClean="0"/>
              <a:t>Нитратомер</a:t>
            </a:r>
            <a:r>
              <a:rPr lang="ru-RU" dirty="0" smtClean="0"/>
              <a:t> – прибор для измеренья нитратов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Опасны </a:t>
            </a:r>
            <a:r>
              <a:rPr lang="ru-RU" dirty="0"/>
              <a:t>овощи, выращенные вблизи автомобильных дорог. </a:t>
            </a:r>
            <a:endParaRPr lang="ru-RU" dirty="0" smtClean="0"/>
          </a:p>
          <a:p>
            <a:r>
              <a:rPr lang="ru-RU" dirty="0" smtClean="0"/>
              <a:t>Они </a:t>
            </a:r>
            <a:r>
              <a:rPr lang="ru-RU" dirty="0"/>
              <a:t>впитывают вредные веще­ства — </a:t>
            </a:r>
            <a:r>
              <a:rPr lang="ru-RU" b="1" dirty="0">
                <a:solidFill>
                  <a:srgbClr val="FF0000"/>
                </a:solidFill>
              </a:rPr>
              <a:t>тяжёлые металлы из выхлопных газов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4869160"/>
            <a:ext cx="1666875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4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Как удалить лишние нитраты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6131024" cy="146184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Больше всего нитраты накап­ливаются под кожурой, в стеблях растений, кочерыжках, череш­ках листьев. </a:t>
            </a:r>
          </a:p>
          <a:p>
            <a:r>
              <a:rPr lang="ru-RU" dirty="0" smtClean="0"/>
              <a:t>Чтобы уменьшить их количество, нужно: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716016" y="3140968"/>
            <a:ext cx="4040188" cy="2841179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очищать </a:t>
            </a:r>
            <a:r>
              <a:rPr lang="ru-RU" dirty="0"/>
              <a:t>от кожуры картофель, морковь, огурцы, кабачки;</a:t>
            </a:r>
          </a:p>
          <a:p>
            <a:pPr lvl="0"/>
            <a:r>
              <a:rPr lang="ru-RU" dirty="0"/>
              <a:t>очищать от наружных листьев капусту, вырезать кочерыжку:</a:t>
            </a:r>
          </a:p>
          <a:p>
            <a:pPr lvl="0"/>
            <a:r>
              <a:rPr lang="ru-RU" dirty="0"/>
              <a:t>вымачивать овощи в проточной воде около часа;</a:t>
            </a:r>
          </a:p>
          <a:p>
            <a:pPr lvl="0"/>
            <a:r>
              <a:rPr lang="ru-RU" dirty="0"/>
              <a:t>отваривать овощи, а не жарить или тушить, так как нитра­ты переходят в отвар.</a:t>
            </a:r>
          </a:p>
          <a:p>
            <a:endParaRPr lang="ru-RU" dirty="0"/>
          </a:p>
        </p:txBody>
      </p:sp>
      <p:pic>
        <p:nvPicPr>
          <p:cNvPr id="3076" name="Picture 4" descr="M:\=ШКОЛА\=КАРТИНКИ КЛИПАРТЫ АНИМАШКИ\КОЛЛЕКЦИЯ КАРТИНОК\Еда\Овощи\CORNUCO4.WM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068960"/>
            <a:ext cx="3491917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693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u="sng" dirty="0" smtClean="0"/>
              <a:t>Правила сохранения витаминов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79512" y="1310804"/>
            <a:ext cx="4038600" cy="3268959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Держать </a:t>
            </a:r>
            <a:r>
              <a:rPr lang="ru-RU" dirty="0"/>
              <a:t>очищенные овощи в воде можно не более 10-15 минут, иначе витамины перейдут в воду.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Очищать овощи рекомендуется незадолго до приготовле­ния блюда.</a:t>
            </a:r>
          </a:p>
          <a:p>
            <a:pPr lvl="0"/>
            <a:r>
              <a:rPr lang="ru-RU" dirty="0"/>
              <a:t>Очищенный картофель надо класть в холодную воду, иначе он потемнеет.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707904" y="4221088"/>
            <a:ext cx="5328592" cy="250202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>
                <a:solidFill>
                  <a:srgbClr val="0070C0"/>
                </a:solidFill>
              </a:rPr>
              <a:t>Овощи для варки класть в кастрюлю с кипящей подсолен­ной водой, варить под крышкой.</a:t>
            </a:r>
          </a:p>
          <a:p>
            <a:pPr lvl="0"/>
            <a:r>
              <a:rPr lang="ru-RU" dirty="0" smtClean="0"/>
              <a:t>Нельзя использовать для хранения и приготовления овощ­ных блюд посуду и инвентарь из меди и железа, потому что эти металлы разрушают витамин С. Такая посуда должна иметь эмалированное покрытие.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4221088"/>
            <a:ext cx="18288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1196751"/>
            <a:ext cx="4377680" cy="3009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435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ru-RU" u="sng" dirty="0"/>
              <a:t>Нарезка (измельчение) овощей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1268960"/>
            <a:ext cx="4142209" cy="296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5020619"/>
            <a:ext cx="2196000" cy="1720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202335"/>
            <a:ext cx="2196000" cy="16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Содержимое 3" descr="http://images.kakprosto.ru/articles/201104/article_75_1079a4c260ee1a16f5d60834a0ba5de21302856072.jpg"/>
          <p:cNvPicPr>
            <a:picLocks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268960"/>
            <a:ext cx="2196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97392" y="6368155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Соломка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4499828"/>
            <a:ext cx="1080120" cy="369332"/>
          </a:xfrm>
          <a:prstGeom prst="rect">
            <a:avLst/>
          </a:prstGeom>
          <a:solidFill>
            <a:schemeClr val="bg1">
              <a:lumMod val="95000"/>
              <a:alpha val="54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Колечки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79512" y="2699628"/>
            <a:ext cx="1080120" cy="369332"/>
          </a:xfrm>
          <a:prstGeom prst="rect">
            <a:avLst/>
          </a:prstGeom>
          <a:solidFill>
            <a:schemeClr val="bg1">
              <a:lumMod val="95000"/>
              <a:alpha val="54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Кольца</a:t>
            </a:r>
            <a:endParaRPr lang="ru-RU" dirty="0"/>
          </a:p>
        </p:txBody>
      </p:sp>
      <p:pic>
        <p:nvPicPr>
          <p:cNvPr id="15" name="Содержимое 3" descr="http://bonappetit.com.ua/uploads/posts/2009-09/1251812975_img_8285.jpg"/>
          <p:cNvPicPr>
            <a:picLocks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1268960"/>
            <a:ext cx="2217712" cy="152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6760976" y="2427922"/>
            <a:ext cx="1080120" cy="369332"/>
          </a:xfrm>
          <a:prstGeom prst="rect">
            <a:avLst/>
          </a:prstGeom>
          <a:solidFill>
            <a:schemeClr val="bg1">
              <a:lumMod val="95000"/>
              <a:alpha val="54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Кубики</a:t>
            </a:r>
            <a:endParaRPr lang="ru-RU" dirty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5556" y="3050010"/>
            <a:ext cx="2171080" cy="1471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760976" y="4130496"/>
            <a:ext cx="1080120" cy="369332"/>
          </a:xfrm>
          <a:prstGeom prst="rect">
            <a:avLst/>
          </a:prstGeom>
          <a:solidFill>
            <a:schemeClr val="bg1">
              <a:lumMod val="95000"/>
              <a:alpha val="54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Дольки</a:t>
            </a:r>
            <a:endParaRPr lang="ru-RU" dirty="0"/>
          </a:p>
        </p:txBody>
      </p:sp>
      <p:pic>
        <p:nvPicPr>
          <p:cNvPr id="20" name="Содержимое 3" descr="http://img1.liveinternet.ru/images/attach/c/6/92/600/92600791_pic44257411400x266.jpg"/>
          <p:cNvPicPr>
            <a:picLocks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24286" y="4869160"/>
            <a:ext cx="2202349" cy="1687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6760976" y="6183489"/>
            <a:ext cx="1411424" cy="369332"/>
          </a:xfrm>
          <a:prstGeom prst="rect">
            <a:avLst/>
          </a:prstGeom>
          <a:solidFill>
            <a:schemeClr val="bg1">
              <a:lumMod val="95000"/>
              <a:alpha val="54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Полукольца</a:t>
            </a:r>
            <a:endParaRPr lang="ru-RU" dirty="0"/>
          </a:p>
        </p:txBody>
      </p:sp>
      <p:pic>
        <p:nvPicPr>
          <p:cNvPr id="22" name="Содержимое 3" descr="http://www.sok.by/upload/img/Articles/2010/poleznoe/11/glyutamin/zelen.jpg"/>
          <p:cNvPicPr>
            <a:picLocks/>
          </p:cNvPicPr>
          <p:nvPr/>
        </p:nvPicPr>
        <p:blipFill>
          <a:blip r:embed="rId11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0342" y="4315162"/>
            <a:ext cx="2195736" cy="172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://img0.liveinternet.ru/images/attach/c/8/101/161/101161216_kabachkovij_pirog2.jpg"/>
          <p:cNvPicPr/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04143" y="5445224"/>
            <a:ext cx="1751450" cy="12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721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/>
              <a:t>Приготовление салатов из сырых овощей и </a:t>
            </a:r>
            <a:r>
              <a:rPr lang="ru-RU" u="sng" dirty="0" smtClean="0"/>
              <a:t>фруктов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618856" cy="3124944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Салат</a:t>
            </a:r>
            <a:r>
              <a:rPr lang="ru-RU" dirty="0"/>
              <a:t> — холодное блюдо из одного или нескольких видов овощей, измельченных и заправленных сметаной, майонезом, салатной заправкой или растительным маслом. </a:t>
            </a:r>
            <a:endParaRPr lang="ru-RU" dirty="0" smtClean="0"/>
          </a:p>
          <a:p>
            <a:r>
              <a:rPr lang="ru-RU" dirty="0" smtClean="0"/>
              <a:t>Салат </a:t>
            </a:r>
            <a:r>
              <a:rPr lang="ru-RU" dirty="0"/>
              <a:t>из сырых овощей повышает выработку пищеварительных соков и тем са­мым улучшает аппетит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4860032" y="4581128"/>
            <a:ext cx="4038600" cy="197281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Украшение салатов </a:t>
            </a:r>
            <a:r>
              <a:rPr lang="ru-RU" dirty="0"/>
              <a:t>— особое искусство. Для этого нужны </a:t>
            </a:r>
            <a:r>
              <a:rPr lang="ru-RU" dirty="0" smtClean="0"/>
              <a:t>специальные </a:t>
            </a:r>
            <a:r>
              <a:rPr lang="ru-RU" dirty="0"/>
              <a:t>инструменты. </a:t>
            </a:r>
            <a:endParaRPr lang="ru-RU" dirty="0" smtClean="0"/>
          </a:p>
          <a:p>
            <a:r>
              <a:rPr lang="ru-RU" dirty="0" smtClean="0"/>
              <a:t>Но </a:t>
            </a:r>
            <a:r>
              <a:rPr lang="ru-RU" dirty="0"/>
              <a:t>даже простым ножом можно из поми­доров сделать корзиночки, из моркови и огурца - цветы и листья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" name="Picture 2" descr="C:\Users\Катя\Pictures\uhIJTVKUZzs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1463819"/>
            <a:ext cx="3379391" cy="30208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4484710"/>
            <a:ext cx="2885680" cy="21021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4181106"/>
            <a:ext cx="1756924" cy="23442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859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20355" y="257176"/>
            <a:ext cx="3245532" cy="1570186"/>
          </a:xfrm>
        </p:spPr>
        <p:txBody>
          <a:bodyPr>
            <a:normAutofit/>
          </a:bodyPr>
          <a:lstStyle/>
          <a:p>
            <a:pPr algn="l"/>
            <a:r>
              <a:rPr lang="ru-RU" u="sng" dirty="0"/>
              <a:t>Украшение </a:t>
            </a: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u="sng" dirty="0" smtClean="0"/>
              <a:t>салатов </a:t>
            </a:r>
            <a:endParaRPr lang="ru-RU" u="sng" dirty="0"/>
          </a:p>
        </p:txBody>
      </p:sp>
      <p:pic>
        <p:nvPicPr>
          <p:cNvPr id="3074" name="Picture 2" descr="http://supercook.ru/decoration/images-decoration/sal-mokshanskiy-0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2894" y="2439802"/>
            <a:ext cx="2340000" cy="2233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upercook.ru/decoration/images-decoration/sal-anutiny-glazki-00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3216" y="4419792"/>
            <a:ext cx="2340000" cy="221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supercook.ru/decoration/images-decoration/salat-olive-0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4052" y="2557095"/>
            <a:ext cx="2340000" cy="1799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4052" y="4520531"/>
            <a:ext cx="2340000" cy="2114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4052" y="548680"/>
            <a:ext cx="2340000" cy="1844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7600" l="800" r="970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9130" y="939478"/>
            <a:ext cx="1949202" cy="1949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 descr="&amp;Ocy;&amp;fcy;&amp;ocy;&amp;rcy;&amp;mcy;&amp;lcy;&amp;iecy;&amp;ncy;&amp;icy;&amp;iecy; &amp;scy;&amp;acy;&amp;lcy;&amp;acy;&amp;tcy;&amp;ocy;&amp;vcy;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4882776"/>
            <a:ext cx="2340000" cy="1752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3" descr="&amp;Ocy;&amp;Fcy;&amp;Ocy;&amp;Rcy;&amp;Mcy;&amp;Lcy;&amp;IEcy;&amp;Ncy;&amp;Icy;&amp;IEcy; &amp;Scy;&amp;Acy;&amp;Lcy;&amp;Acy;&amp;Tcy;&amp;Ocy;&amp;Vcy;-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5" descr="&amp;Ocy;&amp;Fcy;&amp;Ocy;&amp;Rcy;&amp;Mcy;&amp;Lcy;&amp;IEcy;&amp;Ncy;&amp;Icy;&amp;IEcy; &amp;Scy;&amp;Acy;&amp;Lcy;&amp;Acy;&amp;Tcy;&amp;Ocy;&amp;Vcy;-7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3009528"/>
            <a:ext cx="2340000" cy="1752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548680"/>
            <a:ext cx="2340000" cy="23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234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525</Words>
  <Application>Microsoft Office PowerPoint</Application>
  <PresentationFormat>Экран (4:3)</PresentationFormat>
  <Paragraphs>59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Технология приготовления блюд из овощей и фруктов</vt:lpstr>
      <vt:lpstr>Презентация PowerPoint</vt:lpstr>
      <vt:lpstr>Способы хранения овощей и фруктов</vt:lpstr>
      <vt:lpstr>Влияние экологии на качество овощей и фруктов</vt:lpstr>
      <vt:lpstr>Как удалить лишние нитраты</vt:lpstr>
      <vt:lpstr>Правила сохранения витаминов</vt:lpstr>
      <vt:lpstr>Нарезка (измельчение) овощей</vt:lpstr>
      <vt:lpstr>Приготовление салатов из сырых овощей и фруктов</vt:lpstr>
      <vt:lpstr>Украшение  салатов </vt:lpstr>
      <vt:lpstr>Украшение  салатов </vt:lpstr>
      <vt:lpstr>Практическая работа</vt:lpstr>
      <vt:lpstr>Задания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приготовления блюд из овощей и фруктов</dc:title>
  <dc:creator>Коробкова </dc:creator>
  <cp:lastModifiedBy>Admin</cp:lastModifiedBy>
  <cp:revision>22</cp:revision>
  <dcterms:created xsi:type="dcterms:W3CDTF">2014-09-22T06:40:46Z</dcterms:created>
  <dcterms:modified xsi:type="dcterms:W3CDTF">2014-09-22T06:50:41Z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1095723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