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68B6F2-159A-4796-A2C5-4D427F324CFC}" type="datetimeFigureOut">
              <a:rPr lang="ru-RU" smtClean="0"/>
              <a:t>13.06.2015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17E41E-BDF8-4C4B-98CA-E0D428B1F632}" type="slidenum">
              <a:rPr lang="ru-RU" smtClean="0"/>
              <a:t>‹#›</a:t>
            </a:fld>
            <a:endParaRPr lang="ru-RU"/>
          </a:p>
        </p:txBody>
      </p:sp>
    </p:spTree>
    <p:extLst>
      <p:ext uri="{BB962C8B-B14F-4D97-AF65-F5344CB8AC3E}">
        <p14:creationId xmlns:p14="http://schemas.microsoft.com/office/powerpoint/2010/main" val="1992410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7AE2FB9-BA6B-4649-B5FD-EAAB13FFEA65}" type="slidenum">
              <a:rPr lang="ru-RU" smtClean="0">
                <a:solidFill>
                  <a:prstClr val="black"/>
                </a:solidFill>
              </a:rPr>
              <a:pPr/>
              <a:t>12</a:t>
            </a:fld>
            <a:endParaRPr lang="ru-RU">
              <a:solidFill>
                <a:prstClr val="black"/>
              </a:solidFill>
            </a:endParaRPr>
          </a:p>
        </p:txBody>
      </p:sp>
    </p:spTree>
    <p:extLst>
      <p:ext uri="{BB962C8B-B14F-4D97-AF65-F5344CB8AC3E}">
        <p14:creationId xmlns:p14="http://schemas.microsoft.com/office/powerpoint/2010/main" val="1492947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383848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949237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1113768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lgn="l">
              <a:defRPr/>
            </a:lvl1p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11"/>
          </p:nvPr>
        </p:nvSpPr>
        <p:spPr/>
        <p:txBody>
          <a:bodyPr/>
          <a:lstStyle/>
          <a:p>
            <a:endParaRPr lang="ru-RU">
              <a:solidFill>
                <a:srgbClr val="FFFFFF">
                  <a:lumMod val="95000"/>
                  <a:lumOff val="5000"/>
                </a:srgbClr>
              </a:solidFill>
            </a:endParaRPr>
          </a:p>
        </p:txBody>
      </p:sp>
      <p:sp>
        <p:nvSpPr>
          <p:cNvPr id="6" name="Slide Number Placeholder 5"/>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cxnSp>
        <p:nvCxnSpPr>
          <p:cNvPr id="13" name="Straight Connector 12"/>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7991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11"/>
          </p:nvPr>
        </p:nvSpPr>
        <p:spPr/>
        <p:txBody>
          <a:bodyPr/>
          <a:lstStyle/>
          <a:p>
            <a:endParaRPr lang="ru-RU">
              <a:solidFill>
                <a:srgbClr val="FFFFFF">
                  <a:lumMod val="95000"/>
                  <a:lumOff val="5000"/>
                </a:srgbClr>
              </a:solidFill>
            </a:endParaRPr>
          </a:p>
        </p:txBody>
      </p:sp>
      <p:sp>
        <p:nvSpPr>
          <p:cNvPr id="6" name="Slide Number Placeholder 5"/>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3658076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11"/>
          </p:nvPr>
        </p:nvSpPr>
        <p:spPr/>
        <p:txBody>
          <a:bodyPr/>
          <a:lstStyle/>
          <a:p>
            <a:endParaRPr lang="ru-RU">
              <a:solidFill>
                <a:srgbClr val="FFFFFF">
                  <a:lumMod val="95000"/>
                  <a:lumOff val="5000"/>
                </a:srgbClr>
              </a:solidFill>
            </a:endParaRPr>
          </a:p>
        </p:txBody>
      </p:sp>
      <p:sp>
        <p:nvSpPr>
          <p:cNvPr id="6" name="Slide Number Placeholder 5"/>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3899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6" name="Footer Placeholder 5"/>
          <p:cNvSpPr>
            <a:spLocks noGrp="1"/>
          </p:cNvSpPr>
          <p:nvPr>
            <p:ph type="ftr" sz="quarter" idx="11"/>
          </p:nvPr>
        </p:nvSpPr>
        <p:spPr/>
        <p:txBody>
          <a:bodyPr/>
          <a:lstStyle/>
          <a:p>
            <a:endParaRPr lang="ru-RU">
              <a:solidFill>
                <a:srgbClr val="FFFFFF">
                  <a:lumMod val="95000"/>
                  <a:lumOff val="5000"/>
                </a:srgbClr>
              </a:solidFill>
            </a:endParaRPr>
          </a:p>
        </p:txBody>
      </p:sp>
      <p:sp>
        <p:nvSpPr>
          <p:cNvPr id="7" name="Slide Number Placeholder 6"/>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16524511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2412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ru-RU" smtClean="0"/>
              <a:t>Образец текста</a:t>
            </a:r>
          </a:p>
        </p:txBody>
      </p:sp>
      <p:sp>
        <p:nvSpPr>
          <p:cNvPr id="6" name="Content Placeholder 5"/>
          <p:cNvSpPr>
            <a:spLocks noGrp="1"/>
          </p:cNvSpPr>
          <p:nvPr>
            <p:ph sz="quarter" idx="4"/>
          </p:nvPr>
        </p:nvSpPr>
        <p:spPr>
          <a:xfrm>
            <a:off x="599088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8" name="Footer Placeholder 7"/>
          <p:cNvSpPr>
            <a:spLocks noGrp="1"/>
          </p:cNvSpPr>
          <p:nvPr>
            <p:ph type="ftr" sz="quarter" idx="11"/>
          </p:nvPr>
        </p:nvSpPr>
        <p:spPr/>
        <p:txBody>
          <a:bodyPr/>
          <a:lstStyle/>
          <a:p>
            <a:endParaRPr lang="ru-RU">
              <a:solidFill>
                <a:srgbClr val="FFFFFF">
                  <a:lumMod val="95000"/>
                  <a:lumOff val="5000"/>
                </a:srgbClr>
              </a:solidFill>
            </a:endParaRPr>
          </a:p>
        </p:txBody>
      </p:sp>
      <p:sp>
        <p:nvSpPr>
          <p:cNvPr id="9" name="Slide Number Placeholder 8"/>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22774775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4" name="Footer Placeholder 3"/>
          <p:cNvSpPr>
            <a:spLocks noGrp="1"/>
          </p:cNvSpPr>
          <p:nvPr>
            <p:ph type="ftr" sz="quarter" idx="11"/>
          </p:nvPr>
        </p:nvSpPr>
        <p:spPr/>
        <p:txBody>
          <a:bodyPr/>
          <a:lstStyle/>
          <a:p>
            <a:endParaRPr lang="ru-RU">
              <a:solidFill>
                <a:srgbClr val="FFFFFF">
                  <a:lumMod val="95000"/>
                  <a:lumOff val="5000"/>
                </a:srgbClr>
              </a:solidFill>
            </a:endParaRPr>
          </a:p>
        </p:txBody>
      </p:sp>
      <p:sp>
        <p:nvSpPr>
          <p:cNvPr id="5" name="Slide Number Placeholder 4"/>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3157753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3" name="Footer Placeholder 2"/>
          <p:cNvSpPr>
            <a:spLocks noGrp="1"/>
          </p:cNvSpPr>
          <p:nvPr>
            <p:ph type="ftr" sz="quarter" idx="11"/>
          </p:nvPr>
        </p:nvSpPr>
        <p:spPr/>
        <p:txBody>
          <a:bodyPr/>
          <a:lstStyle/>
          <a:p>
            <a:endParaRPr lang="ru-RU">
              <a:solidFill>
                <a:srgbClr val="FFFFFF">
                  <a:lumMod val="95000"/>
                  <a:lumOff val="5000"/>
                </a:srgbClr>
              </a:solidFill>
            </a:endParaRPr>
          </a:p>
        </p:txBody>
      </p:sp>
      <p:sp>
        <p:nvSpPr>
          <p:cNvPr id="4" name="Slide Number Placeholder 3"/>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2663146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ru-RU" smtClean="0"/>
              <a:t>Образец заголовка</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6" name="Footer Placeholder 5"/>
          <p:cNvSpPr>
            <a:spLocks noGrp="1"/>
          </p:cNvSpPr>
          <p:nvPr>
            <p:ph type="ftr" sz="quarter" idx="11"/>
          </p:nvPr>
        </p:nvSpPr>
        <p:spPr/>
        <p:txBody>
          <a:bodyPr/>
          <a:lstStyle/>
          <a:p>
            <a:endParaRPr lang="ru-RU">
              <a:solidFill>
                <a:srgbClr val="FFFFFF">
                  <a:lumMod val="95000"/>
                  <a:lumOff val="5000"/>
                </a:srgbClr>
              </a:solidFill>
            </a:endParaRPr>
          </a:p>
        </p:txBody>
      </p:sp>
      <p:sp>
        <p:nvSpPr>
          <p:cNvPr id="7" name="Slide Number Placeholder 6"/>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3038219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185425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6" name="Footer Placeholder 5"/>
          <p:cNvSpPr>
            <a:spLocks noGrp="1"/>
          </p:cNvSpPr>
          <p:nvPr>
            <p:ph type="ftr" sz="quarter" idx="11"/>
          </p:nvPr>
        </p:nvSpPr>
        <p:spPr/>
        <p:txBody>
          <a:bodyPr/>
          <a:lstStyle/>
          <a:p>
            <a:endParaRPr lang="ru-RU">
              <a:solidFill>
                <a:srgbClr val="FFFFFF">
                  <a:lumMod val="95000"/>
                  <a:lumOff val="5000"/>
                </a:srgbClr>
              </a:solidFill>
            </a:endParaRPr>
          </a:p>
        </p:txBody>
      </p:sp>
      <p:sp>
        <p:nvSpPr>
          <p:cNvPr id="7" name="Slide Number Placeholder 6"/>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21066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11"/>
          </p:nvPr>
        </p:nvSpPr>
        <p:spPr/>
        <p:txBody>
          <a:bodyPr/>
          <a:lstStyle/>
          <a:p>
            <a:endParaRPr lang="ru-RU">
              <a:solidFill>
                <a:srgbClr val="FFFFFF">
                  <a:lumMod val="95000"/>
                  <a:lumOff val="5000"/>
                </a:srgbClr>
              </a:solidFill>
            </a:endParaRPr>
          </a:p>
        </p:txBody>
      </p:sp>
      <p:sp>
        <p:nvSpPr>
          <p:cNvPr id="6" name="Slide Number Placeholder 5"/>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spTree>
    <p:extLst>
      <p:ext uri="{BB962C8B-B14F-4D97-AF65-F5344CB8AC3E}">
        <p14:creationId xmlns:p14="http://schemas.microsoft.com/office/powerpoint/2010/main" val="1495926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11"/>
          </p:nvPr>
        </p:nvSpPr>
        <p:spPr/>
        <p:txBody>
          <a:bodyPr/>
          <a:lstStyle/>
          <a:p>
            <a:endParaRPr lang="ru-RU">
              <a:solidFill>
                <a:srgbClr val="FFFFFF">
                  <a:lumMod val="95000"/>
                  <a:lumOff val="5000"/>
                </a:srgbClr>
              </a:solidFill>
            </a:endParaRPr>
          </a:p>
        </p:txBody>
      </p:sp>
      <p:sp>
        <p:nvSpPr>
          <p:cNvPr id="6" name="Slide Number Placeholder 5"/>
          <p:cNvSpPr>
            <a:spLocks noGrp="1"/>
          </p:cNvSpPr>
          <p:nvPr>
            <p:ph type="sldNum" sz="quarter" idx="12"/>
          </p:nvPr>
        </p:nvSpPr>
        <p:spPr/>
        <p:txBody>
          <a:body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cxnSp>
        <p:nvCxnSpPr>
          <p:cNvPr id="8" name="Straight Connector 7"/>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7236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967865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7725474-936A-49E3-BE0F-466C35862088}" type="datetimeFigureOut">
              <a:rPr lang="ru-RU" smtClean="0"/>
              <a:t>13.06.2015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710950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7725474-936A-49E3-BE0F-466C35862088}" type="datetimeFigureOut">
              <a:rPr lang="ru-RU" smtClean="0"/>
              <a:t>13.06.2015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477807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7725474-936A-49E3-BE0F-466C35862088}" type="datetimeFigureOut">
              <a:rPr lang="ru-RU" smtClean="0"/>
              <a:t>13.06.2015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3755631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7725474-936A-49E3-BE0F-466C35862088}" type="datetimeFigureOut">
              <a:rPr lang="ru-RU" smtClean="0"/>
              <a:t>13.06.2015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35560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7725474-936A-49E3-BE0F-466C35862088}" type="datetimeFigureOut">
              <a:rPr lang="ru-RU" smtClean="0"/>
              <a:t>13.06.2015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3421525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7725474-936A-49E3-BE0F-466C35862088}" type="datetimeFigureOut">
              <a:rPr lang="ru-RU" smtClean="0"/>
              <a:t>13.06.2015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6910D-A5E2-4E47-884A-6CED37FE29EB}" type="slidenum">
              <a:rPr lang="ru-RU" smtClean="0"/>
              <a:t>‹#›</a:t>
            </a:fld>
            <a:endParaRPr lang="ru-RU"/>
          </a:p>
        </p:txBody>
      </p:sp>
    </p:spTree>
    <p:extLst>
      <p:ext uri="{BB962C8B-B14F-4D97-AF65-F5344CB8AC3E}">
        <p14:creationId xmlns:p14="http://schemas.microsoft.com/office/powerpoint/2010/main" val="2501003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725474-936A-49E3-BE0F-466C35862088}" type="datetimeFigureOut">
              <a:rPr lang="ru-RU" smtClean="0"/>
              <a:t>13.06.2015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6910D-A5E2-4E47-884A-6CED37FE29EB}" type="slidenum">
              <a:rPr lang="ru-RU" smtClean="0"/>
              <a:t>‹#›</a:t>
            </a:fld>
            <a:endParaRPr lang="ru-RU"/>
          </a:p>
        </p:txBody>
      </p:sp>
    </p:spTree>
    <p:extLst>
      <p:ext uri="{BB962C8B-B14F-4D97-AF65-F5344CB8AC3E}">
        <p14:creationId xmlns:p14="http://schemas.microsoft.com/office/powerpoint/2010/main" val="3555969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4389F2B-4CC0-4E2E-979B-134511547C12}" type="datetimeFigureOut">
              <a:rPr lang="ru-RU" smtClean="0">
                <a:solidFill>
                  <a:srgbClr val="FFFFFF">
                    <a:lumMod val="95000"/>
                    <a:lumOff val="5000"/>
                  </a:srgbClr>
                </a:solidFill>
              </a:rPr>
              <a:pPr/>
              <a:t>13.06.2015</a:t>
            </a:fld>
            <a:endParaRPr lang="ru-RU">
              <a:solidFill>
                <a:srgbClr val="FFFFFF">
                  <a:lumMod val="95000"/>
                  <a:lumOff val="5000"/>
                </a:srgbClr>
              </a:solidFill>
            </a:endParaRPr>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ru-RU">
              <a:solidFill>
                <a:srgbClr val="FFFFFF">
                  <a:lumMod val="95000"/>
                  <a:lumOff val="5000"/>
                </a:srgbClr>
              </a:solidFill>
            </a:endParaRP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DDB7336-07DF-408D-BAC8-F372E0C18D8D}" type="slidenum">
              <a:rPr lang="ru-RU" smtClean="0">
                <a:solidFill>
                  <a:srgbClr val="FFFFFF">
                    <a:lumMod val="95000"/>
                    <a:lumOff val="5000"/>
                  </a:srgbClr>
                </a:solidFill>
              </a:rPr>
              <a:pPr/>
              <a:t>‹#›</a:t>
            </a:fld>
            <a:endParaRPr lang="ru-RU">
              <a:solidFill>
                <a:srgbClr val="FFFFFF">
                  <a:lumMod val="95000"/>
                  <a:lumOff val="5000"/>
                </a:srgbClr>
              </a:solidFill>
            </a:endParaRPr>
          </a:p>
        </p:txBody>
      </p:sp>
      <p:cxnSp>
        <p:nvCxnSpPr>
          <p:cNvPr id="8" name="Straight Connector 7"/>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087041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1119838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stretch>
            <a:fillRect/>
          </a:stretch>
        </p:blipFill>
        <p:spPr>
          <a:xfrm>
            <a:off x="0" y="584774"/>
            <a:ext cx="12192000" cy="6273226"/>
          </a:xfrm>
          <a:prstGeom prst="rect">
            <a:avLst/>
          </a:prstGeom>
        </p:spPr>
      </p:pic>
      <p:sp>
        <p:nvSpPr>
          <p:cNvPr id="12" name="Прямоугольник 11"/>
          <p:cNvSpPr/>
          <p:nvPr/>
        </p:nvSpPr>
        <p:spPr>
          <a:xfrm>
            <a:off x="0" y="0"/>
            <a:ext cx="12192000" cy="584775"/>
          </a:xfrm>
          <a:prstGeom prst="rect">
            <a:avLst/>
          </a:prstGeom>
          <a:blipFill>
            <a:blip r:embed="rId3"/>
            <a:tile tx="0" ty="0" sx="100000" sy="100000" flip="none" algn="tl"/>
          </a:blipFill>
        </p:spPr>
        <p:txBody>
          <a:bodyPr wrap="square">
            <a:spAutoFit/>
          </a:bodyPr>
          <a:lstStyle/>
          <a:p>
            <a:pPr algn="ctr"/>
            <a:r>
              <a:rPr lang="ru-RU" sz="3200" dirty="0">
                <a:solidFill>
                  <a:srgbClr val="2E2B21"/>
                </a:solidFill>
              </a:rPr>
              <a:t>Карта раскроя комода.</a:t>
            </a:r>
          </a:p>
        </p:txBody>
      </p:sp>
    </p:spTree>
    <p:extLst>
      <p:ext uri="{BB962C8B-B14F-4D97-AF65-F5344CB8AC3E}">
        <p14:creationId xmlns:p14="http://schemas.microsoft.com/office/powerpoint/2010/main" val="349687388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734096"/>
          </a:xfrm>
          <a:blipFill>
            <a:blip r:embed="rId2"/>
            <a:tile tx="0" ty="0" sx="100000" sy="100000" flip="none" algn="tl"/>
          </a:blipFill>
        </p:spPr>
        <p:txBody>
          <a:bodyPr>
            <a:normAutofit/>
          </a:bodyPr>
          <a:lstStyle/>
          <a:p>
            <a:pPr algn="ctr"/>
            <a:r>
              <a:rPr lang="ru-RU" dirty="0" smtClean="0">
                <a:solidFill>
                  <a:schemeClr val="bg1"/>
                </a:solidFill>
              </a:rPr>
              <a:t>Себестоимость комода.</a:t>
            </a:r>
            <a:endParaRPr lang="ru-RU" dirty="0">
              <a:solidFill>
                <a:schemeClr val="bg1"/>
              </a:solidFill>
            </a:endParaRPr>
          </a:p>
        </p:txBody>
      </p:sp>
      <p:graphicFrame>
        <p:nvGraphicFramePr>
          <p:cNvPr id="4" name="Объект 3"/>
          <p:cNvGraphicFramePr>
            <a:graphicFrameLocks noGrp="1"/>
          </p:cNvGraphicFramePr>
          <p:nvPr>
            <p:ph idx="1"/>
            <p:extLst/>
          </p:nvPr>
        </p:nvGraphicFramePr>
        <p:xfrm>
          <a:off x="0" y="734096"/>
          <a:ext cx="12191999" cy="4482481"/>
        </p:xfrm>
        <a:graphic>
          <a:graphicData uri="http://schemas.openxmlformats.org/drawingml/2006/table">
            <a:tbl>
              <a:tblPr firstRow="1" bandRow="1">
                <a:tableStyleId>{5C22544A-7EE6-4342-B048-85BDC9FD1C3A}</a:tableStyleId>
              </a:tblPr>
              <a:tblGrid>
                <a:gridCol w="502276"/>
                <a:gridCol w="4210706"/>
                <a:gridCol w="2181380"/>
                <a:gridCol w="2025567"/>
                <a:gridCol w="1506191"/>
                <a:gridCol w="1765879"/>
              </a:tblGrid>
              <a:tr h="370840">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Наименование</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Единица измерения</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Стоимость за единицу</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Количество</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Итого стоимость</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 (кальвадос)</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лист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2500 </a:t>
                      </a:r>
                      <a:r>
                        <a:rPr lang="ru-RU" sz="1400" dirty="0" err="1">
                          <a:solidFill>
                            <a:srgbClr val="23292F"/>
                          </a:solidFill>
                          <a:effectLst/>
                          <a:latin typeface="Times New Roman" panose="02020603050405020304" pitchFamily="18" charset="0"/>
                          <a:ea typeface="Times New Roman" panose="02020603050405020304" pitchFamily="18" charset="0"/>
                        </a:rPr>
                        <a:t>руб</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0,75</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1875,00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Кромка ПВХ(2мм)</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М.п.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15,00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15 м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225,00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Конфирматы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0.60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18,00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Шканты</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0,40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12,00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5</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r>
                        <a:rPr lang="ru-RU" sz="1400">
                          <a:solidFill>
                            <a:srgbClr val="23292F"/>
                          </a:solidFill>
                          <a:effectLst/>
                          <a:latin typeface="Times New Roman" panose="02020603050405020304" pitchFamily="18" charset="0"/>
                          <a:ea typeface="Times New Roman" panose="02020603050405020304" pitchFamily="18" charset="0"/>
                        </a:rPr>
                        <a:t>Эксцентриковая стяжка</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3,00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tabLst>
                          <a:tab pos="595630" algn="l"/>
                        </a:tabLst>
                      </a:pPr>
                      <a:r>
                        <a:rPr lang="ru-RU" sz="1400">
                          <a:solidFill>
                            <a:srgbClr val="23292F"/>
                          </a:solidFill>
                          <a:effectLst/>
                          <a:latin typeface="Times New Roman" panose="02020603050405020304" pitchFamily="18" charset="0"/>
                          <a:ea typeface="Times New Roman" panose="02020603050405020304" pitchFamily="18" charset="0"/>
                        </a:rPr>
                        <a:t>12,00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6</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r>
                        <a:rPr lang="ru-RU" sz="1400">
                          <a:solidFill>
                            <a:srgbClr val="23292F"/>
                          </a:solidFill>
                          <a:effectLst/>
                          <a:latin typeface="Times New Roman" panose="02020603050405020304" pitchFamily="18" charset="0"/>
                          <a:ea typeface="Times New Roman" panose="02020603050405020304" pitchFamily="18" charset="0"/>
                        </a:rPr>
                        <a:t>Шуруп PZ потай Размер: 3х16</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0,20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24</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4,80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Винт М4</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0,50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16</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368908">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r>
                        <a:rPr lang="ru-RU" sz="1400">
                          <a:solidFill>
                            <a:srgbClr val="23292F"/>
                          </a:solidFill>
                          <a:effectLst/>
                          <a:latin typeface="Times New Roman" panose="02020603050405020304" pitchFamily="18" charset="0"/>
                          <a:ea typeface="Times New Roman" panose="02020603050405020304" pitchFamily="18" charset="0"/>
                        </a:rPr>
                        <a:t>Ручка мебельная для ящиков</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132,00 руб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1056,00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528034">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9</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r>
                        <a:rPr lang="ru-RU" sz="1400" dirty="0">
                          <a:solidFill>
                            <a:srgbClr val="23292F"/>
                          </a:solidFill>
                          <a:effectLst/>
                          <a:latin typeface="Times New Roman" panose="02020603050405020304" pitchFamily="18" charset="0"/>
                          <a:ea typeface="Times New Roman" panose="02020603050405020304" pitchFamily="18" charset="0"/>
                        </a:rPr>
                        <a:t>Роликовые направляющие для выдвижных ящиков DS размер: 400</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шт</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34,00 руб</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272,00</a:t>
                      </a:r>
                      <a:endParaRPr lang="ru-RU" sz="1000">
                        <a:effectLst/>
                        <a:latin typeface="Times New Roman" panose="02020603050405020304" pitchFamily="18" charset="0"/>
                        <a:ea typeface="Times New Roman" panose="02020603050405020304" pitchFamily="18" charset="0"/>
                      </a:endParaRPr>
                    </a:p>
                  </a:txBody>
                  <a:tcPr marL="68580" marR="68580" marT="0" marB="0"/>
                </a:tc>
              </a:tr>
              <a:tr h="618819">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gridSpan="4">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Итого себестоимость:</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just">
                        <a:lnSpc>
                          <a:spcPct val="150000"/>
                        </a:lnSpc>
                      </a:pPr>
                      <a:r>
                        <a:rPr lang="en-US" sz="1400" b="1" dirty="0">
                          <a:solidFill>
                            <a:srgbClr val="23292F"/>
                          </a:solidFill>
                          <a:effectLst/>
                          <a:latin typeface="Times New Roman" panose="02020603050405020304" pitchFamily="18" charset="0"/>
                          <a:ea typeface="Times New Roman" panose="02020603050405020304" pitchFamily="18" charset="0"/>
                        </a:rPr>
                        <a:t>3482</a:t>
                      </a:r>
                      <a:r>
                        <a:rPr lang="ru-RU" sz="1400" b="1" dirty="0">
                          <a:solidFill>
                            <a:srgbClr val="23292F"/>
                          </a:solidFill>
                          <a:effectLst/>
                          <a:latin typeface="Times New Roman" panose="02020603050405020304" pitchFamily="18" charset="0"/>
                          <a:ea typeface="Times New Roman" panose="02020603050405020304" pitchFamily="18" charset="0"/>
                        </a:rPr>
                        <a:t>,</a:t>
                      </a:r>
                      <a:r>
                        <a:rPr lang="en-US" sz="1400" b="1" dirty="0">
                          <a:solidFill>
                            <a:srgbClr val="23292F"/>
                          </a:solidFill>
                          <a:effectLst/>
                          <a:latin typeface="Times New Roman" panose="02020603050405020304" pitchFamily="18" charset="0"/>
                          <a:ea typeface="Times New Roman" panose="02020603050405020304" pitchFamily="18" charset="0"/>
                        </a:rPr>
                        <a:t>80</a:t>
                      </a:r>
                      <a:endParaRPr lang="ru-RU" sz="10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45305951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746975"/>
          </a:xfrm>
          <a:blipFill>
            <a:blip r:embed="rId3"/>
            <a:tile tx="0" ty="0" sx="100000" sy="100000" flip="none" algn="tl"/>
          </a:blipFill>
        </p:spPr>
        <p:txBody>
          <a:bodyPr>
            <a:normAutofit/>
          </a:bodyPr>
          <a:lstStyle/>
          <a:p>
            <a:pPr algn="ctr"/>
            <a:r>
              <a:rPr lang="ru-RU" dirty="0">
                <a:solidFill>
                  <a:schemeClr val="bg1"/>
                </a:solidFill>
              </a:rPr>
              <a:t>Техника безопасности на </a:t>
            </a:r>
            <a:r>
              <a:rPr lang="ru-RU" dirty="0" smtClean="0">
                <a:solidFill>
                  <a:schemeClr val="bg1"/>
                </a:solidFill>
              </a:rPr>
              <a:t>верстаке.</a:t>
            </a:r>
            <a:endParaRPr lang="ru-RU" dirty="0">
              <a:solidFill>
                <a:schemeClr val="bg1"/>
              </a:solidFill>
            </a:endParaRPr>
          </a:p>
        </p:txBody>
      </p:sp>
      <p:sp>
        <p:nvSpPr>
          <p:cNvPr id="5" name="Прямоугольник 4"/>
          <p:cNvSpPr/>
          <p:nvPr/>
        </p:nvSpPr>
        <p:spPr>
          <a:xfrm>
            <a:off x="0" y="746974"/>
            <a:ext cx="12192000" cy="3046988"/>
          </a:xfrm>
          <a:prstGeom prst="rect">
            <a:avLst/>
          </a:prstGeom>
          <a:blipFill>
            <a:blip r:embed="rId3"/>
            <a:tile tx="0" ty="0" sx="100000" sy="100000" flip="none" algn="tl"/>
          </a:blipFill>
        </p:spPr>
        <p:txBody>
          <a:bodyPr wrap="square">
            <a:spAutoFit/>
          </a:bodyPr>
          <a:lstStyle/>
          <a:p>
            <a:r>
              <a:rPr lang="ru-RU" sz="2400" dirty="0">
                <a:solidFill>
                  <a:srgbClr val="FFFFFF"/>
                </a:solidFill>
              </a:rPr>
              <a:t>   </a:t>
            </a:r>
            <a:r>
              <a:rPr lang="ru-RU" sz="2400" dirty="0">
                <a:solidFill>
                  <a:srgbClr val="2E2B21"/>
                </a:solidFill>
              </a:rPr>
              <a:t>Верстак </a:t>
            </a:r>
            <a:r>
              <a:rPr lang="ru-RU" sz="2400" dirty="0">
                <a:solidFill>
                  <a:srgbClr val="2E2B21"/>
                </a:solidFill>
              </a:rPr>
              <a:t>состоит из двух частей — крышки и подверстачья. На подверстачье устанавливается крышка. </a:t>
            </a:r>
          </a:p>
          <a:p>
            <a:r>
              <a:rPr lang="ru-RU" sz="2400" dirty="0">
                <a:solidFill>
                  <a:srgbClr val="2E2B21"/>
                </a:solidFill>
              </a:rPr>
              <a:t>   Крышка верстака имеет верстачную доску с лотком, боковой и задний зажимы. На верстачной доске обрабатывают детали. В ней сделаны гнезда для клиньев. С помощью клиньев можно закреплять детали, заготовки. В лотке во время работы хранят инструменты и заготовки. В зажимах закрепляют детали. В переднем и заднем зажимах верстака имеются винты. В головки винтов вставлены специальные ручки, называемые закрутками</a:t>
            </a:r>
            <a:r>
              <a:rPr lang="ru-RU" sz="2400" dirty="0">
                <a:solidFill>
                  <a:srgbClr val="2E2B21"/>
                </a:solidFill>
              </a:rPr>
              <a:t>.</a:t>
            </a:r>
            <a:endParaRPr lang="ru-RU" sz="2400" dirty="0">
              <a:solidFill>
                <a:srgbClr val="2E2B21"/>
              </a:solidFill>
            </a:endParaRPr>
          </a:p>
        </p:txBody>
      </p:sp>
      <p:pic>
        <p:nvPicPr>
          <p:cNvPr id="8" name="Рисунок 7"/>
          <p:cNvPicPr>
            <a:picLocks noChangeAspect="1"/>
          </p:cNvPicPr>
          <p:nvPr/>
        </p:nvPicPr>
        <p:blipFill>
          <a:blip r:embed="rId4"/>
          <a:stretch>
            <a:fillRect/>
          </a:stretch>
        </p:blipFill>
        <p:spPr>
          <a:xfrm>
            <a:off x="3125449" y="3695506"/>
            <a:ext cx="5941102" cy="3064038"/>
          </a:xfrm>
          <a:prstGeom prst="round2DiagRect">
            <a:avLst>
              <a:gd name="adj1" fmla="val 16667"/>
              <a:gd name="adj2" fmla="val 0"/>
            </a:avLst>
          </a:prstGeom>
          <a:ln w="88900" cap="sq">
            <a:solidFill>
              <a:srgbClr val="FFFFFF"/>
            </a:solidFill>
            <a:miter lim="800000"/>
          </a:ln>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2048113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927279"/>
          </a:xfrm>
          <a:blipFill>
            <a:blip r:embed="rId3"/>
            <a:tile tx="0" ty="0" sx="100000" sy="100000" flip="none" algn="tl"/>
          </a:blipFill>
        </p:spPr>
        <p:txBody>
          <a:bodyPr>
            <a:normAutofit/>
          </a:bodyPr>
          <a:lstStyle/>
          <a:p>
            <a:pPr algn="ctr"/>
            <a:r>
              <a:rPr lang="ru-RU" sz="3200" dirty="0">
                <a:solidFill>
                  <a:schemeClr val="bg1"/>
                </a:solidFill>
              </a:rPr>
              <a:t>Техника безопасности на производстве.</a:t>
            </a:r>
          </a:p>
        </p:txBody>
      </p:sp>
      <p:sp>
        <p:nvSpPr>
          <p:cNvPr id="3" name="Прямоугольник 2"/>
          <p:cNvSpPr/>
          <p:nvPr/>
        </p:nvSpPr>
        <p:spPr>
          <a:xfrm>
            <a:off x="0" y="910178"/>
            <a:ext cx="12192000" cy="2062103"/>
          </a:xfrm>
          <a:prstGeom prst="rect">
            <a:avLst/>
          </a:prstGeom>
          <a:blipFill>
            <a:blip r:embed="rId3"/>
            <a:tile tx="0" ty="0" sx="100000" sy="100000" flip="none" algn="tl"/>
          </a:blipFill>
        </p:spPr>
        <p:txBody>
          <a:bodyPr wrap="square">
            <a:spAutoFit/>
          </a:bodyPr>
          <a:lstStyle/>
          <a:p>
            <a:pPr marL="342900" indent="-342900">
              <a:buFont typeface="Wingdings" panose="05000000000000000000" pitchFamily="2" charset="2"/>
              <a:buChar char="Ø"/>
            </a:pPr>
            <a:r>
              <a:rPr lang="ru-RU" sz="3200" dirty="0">
                <a:solidFill>
                  <a:srgbClr val="2E2B21"/>
                </a:solidFill>
              </a:rPr>
              <a:t>Под техникой безопасности подразумевается комплекс мероприятий технического и организационного характера, направленных на создание безопасных условий труда и предотвращение несчастных случаев на производстве. </a:t>
            </a:r>
          </a:p>
        </p:txBody>
      </p:sp>
      <p:sp>
        <p:nvSpPr>
          <p:cNvPr id="5" name="Прямоугольник 4"/>
          <p:cNvSpPr/>
          <p:nvPr/>
        </p:nvSpPr>
        <p:spPr>
          <a:xfrm>
            <a:off x="0" y="2972281"/>
            <a:ext cx="12192000" cy="2554545"/>
          </a:xfrm>
          <a:prstGeom prst="rect">
            <a:avLst/>
          </a:prstGeom>
          <a:blipFill>
            <a:blip r:embed="rId3"/>
            <a:tile tx="0" ty="0" sx="100000" sy="100000" flip="none" algn="tl"/>
          </a:blipFill>
        </p:spPr>
        <p:txBody>
          <a:bodyPr wrap="square">
            <a:spAutoFit/>
          </a:bodyPr>
          <a:lstStyle/>
          <a:p>
            <a:pPr marL="342900" indent="-342900">
              <a:buFont typeface="Wingdings" panose="05000000000000000000" pitchFamily="2" charset="2"/>
              <a:buChar char="Ø"/>
            </a:pPr>
            <a:r>
              <a:rPr lang="ru-RU" sz="2000" dirty="0">
                <a:solidFill>
                  <a:srgbClr val="2E2B21"/>
                </a:solidFill>
              </a:rPr>
              <a:t> </a:t>
            </a:r>
            <a:r>
              <a:rPr lang="ru-RU" sz="3200" dirty="0">
                <a:solidFill>
                  <a:srgbClr val="2E2B21"/>
                </a:solidFill>
              </a:rPr>
              <a:t>Работать на верстаке надо аккуратно, бережно относиться к своему рабочему месту. Нельзя очень туго закручивать винты у зажимов, сильно забивать клинья. Нельзя стучать по верстачной доске и зажимам. При работе следует пользоваться подкладной доской</a:t>
            </a:r>
          </a:p>
        </p:txBody>
      </p:sp>
      <p:sp>
        <p:nvSpPr>
          <p:cNvPr id="8" name="TextBox 7"/>
          <p:cNvSpPr txBox="1"/>
          <p:nvPr/>
        </p:nvSpPr>
        <p:spPr>
          <a:xfrm>
            <a:off x="0" y="5526826"/>
            <a:ext cx="12192000" cy="1331174"/>
          </a:xfrm>
          <a:prstGeom prst="rect">
            <a:avLst/>
          </a:prstGeom>
          <a:blipFill>
            <a:blip r:embed="rId3"/>
            <a:tile tx="0" ty="0" sx="100000" sy="100000" flip="none" algn="tl"/>
          </a:blipFill>
        </p:spPr>
        <p:txBody>
          <a:bodyPr wrap="square" rtlCol="0">
            <a:spAutoFit/>
          </a:bodyPr>
          <a:lstStyle/>
          <a:p>
            <a:endParaRPr lang="ru-RU" dirty="0">
              <a:solidFill>
                <a:srgbClr val="FFFFFF"/>
              </a:solidFill>
            </a:endParaRPr>
          </a:p>
        </p:txBody>
      </p:sp>
    </p:spTree>
    <p:extLst>
      <p:ext uri="{BB962C8B-B14F-4D97-AF65-F5344CB8AC3E}">
        <p14:creationId xmlns:p14="http://schemas.microsoft.com/office/powerpoint/2010/main" val="29469965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12192000" cy="1154243"/>
          </a:xfrm>
          <a:blipFill>
            <a:blip r:embed="rId2"/>
            <a:tile tx="0" ty="0" sx="100000" sy="100000" flip="none" algn="tl"/>
          </a:blipFill>
        </p:spPr>
        <p:txBody>
          <a:bodyPr>
            <a:normAutofit fontScale="90000"/>
          </a:bodyPr>
          <a:lstStyle/>
          <a:p>
            <a:r>
              <a:rPr lang="ru-RU" dirty="0">
                <a:solidFill>
                  <a:schemeClr val="bg1"/>
                </a:solidFill>
              </a:rPr>
              <a:t>Автоматизация</a:t>
            </a:r>
            <a:r>
              <a:rPr lang="ru-RU" dirty="0">
                <a:solidFill>
                  <a:srgbClr val="0070C0"/>
                </a:solidFill>
              </a:rPr>
              <a:t> </a:t>
            </a:r>
            <a:r>
              <a:rPr lang="ru-RU" dirty="0">
                <a:solidFill>
                  <a:schemeClr val="bg1"/>
                </a:solidFill>
              </a:rPr>
              <a:t>мебельного</a:t>
            </a:r>
            <a:r>
              <a:rPr lang="ru-RU" dirty="0">
                <a:solidFill>
                  <a:srgbClr val="0070C0"/>
                </a:solidFill>
              </a:rPr>
              <a:t> </a:t>
            </a:r>
            <a:r>
              <a:rPr lang="ru-RU" dirty="0">
                <a:solidFill>
                  <a:schemeClr val="bg1"/>
                </a:solidFill>
              </a:rPr>
              <a:t>производства.</a:t>
            </a:r>
          </a:p>
        </p:txBody>
      </p:sp>
      <p:sp>
        <p:nvSpPr>
          <p:cNvPr id="4" name="Прямоугольник 3"/>
          <p:cNvSpPr/>
          <p:nvPr/>
        </p:nvSpPr>
        <p:spPr>
          <a:xfrm>
            <a:off x="0" y="989350"/>
            <a:ext cx="12192000" cy="3785652"/>
          </a:xfrm>
          <a:prstGeom prst="rect">
            <a:avLst/>
          </a:prstGeom>
          <a:blipFill>
            <a:blip r:embed="rId2"/>
            <a:tile tx="0" ty="0" sx="100000" sy="100000" flip="none" algn="tl"/>
          </a:blipFill>
        </p:spPr>
        <p:txBody>
          <a:bodyPr wrap="square">
            <a:spAutoFit/>
          </a:bodyPr>
          <a:lstStyle/>
          <a:p>
            <a:pPr marL="342900" indent="-342900">
              <a:buFont typeface="Wingdings" panose="05000000000000000000" pitchFamily="2" charset="2"/>
              <a:buChar char="Ø"/>
            </a:pPr>
            <a:r>
              <a:rPr lang="ru-RU" sz="2400" b="1" u="sng" dirty="0">
                <a:solidFill>
                  <a:srgbClr val="2E2B21"/>
                </a:solidFill>
              </a:rPr>
              <a:t>Автоматизация</a:t>
            </a:r>
            <a:r>
              <a:rPr lang="ru-RU" sz="2400" dirty="0">
                <a:solidFill>
                  <a:srgbClr val="2E2B21"/>
                </a:solidFill>
              </a:rPr>
              <a:t> </a:t>
            </a:r>
            <a:r>
              <a:rPr lang="ru-RU" sz="2400" dirty="0">
                <a:solidFill>
                  <a:srgbClr val="2E2B21"/>
                </a:solidFill>
              </a:rPr>
              <a:t>- программное управление отдельными станками или группой и контроль над ними без участия </a:t>
            </a:r>
            <a:r>
              <a:rPr lang="ru-RU" sz="2400" dirty="0">
                <a:solidFill>
                  <a:srgbClr val="2E2B21"/>
                </a:solidFill>
              </a:rPr>
              <a:t>человека.</a:t>
            </a:r>
          </a:p>
          <a:p>
            <a:pPr marL="342900" indent="-342900">
              <a:buFont typeface="Wingdings" panose="05000000000000000000" pitchFamily="2" charset="2"/>
              <a:buChar char="Ø"/>
            </a:pPr>
            <a:r>
              <a:rPr lang="ru-RU" sz="2400" b="1" u="sng" dirty="0">
                <a:solidFill>
                  <a:srgbClr val="2E2B21"/>
                </a:solidFill>
              </a:rPr>
              <a:t>Преимущество автоматизации </a:t>
            </a:r>
            <a:r>
              <a:rPr lang="ru-RU" sz="2400" dirty="0">
                <a:solidFill>
                  <a:srgbClr val="2E2B21"/>
                </a:solidFill>
              </a:rPr>
              <a:t>– повышается качество выпускаемой мебели; повышает производительность труда; улучшает условия труда рабочих. </a:t>
            </a:r>
          </a:p>
          <a:p>
            <a:pPr marL="342900" indent="-342900">
              <a:buFont typeface="Wingdings" panose="05000000000000000000" pitchFamily="2" charset="2"/>
              <a:buChar char="Ø"/>
            </a:pPr>
            <a:r>
              <a:rPr lang="ru-RU" sz="2400" dirty="0">
                <a:solidFill>
                  <a:srgbClr val="2E2B21"/>
                </a:solidFill>
              </a:rPr>
              <a:t> </a:t>
            </a:r>
            <a:r>
              <a:rPr lang="ru-RU" sz="2400" b="1" u="sng" dirty="0">
                <a:solidFill>
                  <a:srgbClr val="2E2B21"/>
                </a:solidFill>
              </a:rPr>
              <a:t>Автоматизация </a:t>
            </a:r>
            <a:r>
              <a:rPr lang="ru-RU" sz="2400" b="1" u="sng" dirty="0">
                <a:solidFill>
                  <a:srgbClr val="2E2B21"/>
                </a:solidFill>
              </a:rPr>
              <a:t>состоит </a:t>
            </a:r>
            <a:r>
              <a:rPr lang="ru-RU" sz="2400" dirty="0">
                <a:solidFill>
                  <a:srgbClr val="2E2B21"/>
                </a:solidFill>
              </a:rPr>
              <a:t>из автоматов, полуавтоматов, автоматических средств загрузки станков и автоматических линий.</a:t>
            </a:r>
          </a:p>
          <a:p>
            <a:pPr marL="342900" indent="-342900">
              <a:buFont typeface="Wingdings" panose="05000000000000000000" pitchFamily="2" charset="2"/>
              <a:buChar char="Ø"/>
            </a:pPr>
            <a:r>
              <a:rPr lang="ru-RU" sz="2400" b="1" u="sng" dirty="0">
                <a:solidFill>
                  <a:srgbClr val="2E2B21"/>
                </a:solidFill>
              </a:rPr>
              <a:t>Полуавтомат</a:t>
            </a:r>
            <a:r>
              <a:rPr lang="ru-RU" sz="2400" dirty="0">
                <a:solidFill>
                  <a:srgbClr val="2E2B21"/>
                </a:solidFill>
              </a:rPr>
              <a:t> </a:t>
            </a:r>
            <a:r>
              <a:rPr lang="ru-RU" sz="2400" dirty="0">
                <a:solidFill>
                  <a:srgbClr val="2E2B21"/>
                </a:solidFill>
              </a:rPr>
              <a:t>– это станки, работающие в автоматическом режиме, для повторения которого необходимо вмешательство человека.</a:t>
            </a:r>
          </a:p>
          <a:p>
            <a:pPr marL="342900" indent="-342900">
              <a:buFont typeface="Wingdings" panose="05000000000000000000" pitchFamily="2" charset="2"/>
              <a:buChar char="Ø"/>
            </a:pPr>
            <a:r>
              <a:rPr lang="ru-RU" sz="2400" dirty="0">
                <a:solidFill>
                  <a:srgbClr val="2E2B21"/>
                </a:solidFill>
              </a:rPr>
              <a:t> </a:t>
            </a:r>
            <a:r>
              <a:rPr lang="ru-RU" sz="2400" b="1" u="sng" dirty="0">
                <a:solidFill>
                  <a:srgbClr val="2E2B21"/>
                </a:solidFill>
              </a:rPr>
              <a:t>Автоматы</a:t>
            </a:r>
            <a:r>
              <a:rPr lang="ru-RU" sz="2400" dirty="0">
                <a:solidFill>
                  <a:srgbClr val="2E2B21"/>
                </a:solidFill>
              </a:rPr>
              <a:t> </a:t>
            </a:r>
            <a:r>
              <a:rPr lang="ru-RU" sz="2400" dirty="0">
                <a:solidFill>
                  <a:srgbClr val="2E2B21"/>
                </a:solidFill>
              </a:rPr>
              <a:t>– это станки, на которых детали которых изготавливаются без непосредственного участия рабочего.</a:t>
            </a:r>
          </a:p>
        </p:txBody>
      </p:sp>
    </p:spTree>
    <p:extLst>
      <p:ext uri="{BB962C8B-B14F-4D97-AF65-F5344CB8AC3E}">
        <p14:creationId xmlns:p14="http://schemas.microsoft.com/office/powerpoint/2010/main" val="40060178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1320800"/>
          </a:xfrm>
        </p:spPr>
        <p:txBody>
          <a:bodyPr>
            <a:normAutofit/>
          </a:bodyPr>
          <a:lstStyle/>
          <a:p>
            <a:pPr algn="ctr"/>
            <a:r>
              <a:rPr lang="ru-RU" sz="2800" dirty="0">
                <a:solidFill>
                  <a:schemeClr val="bg1"/>
                </a:solidFill>
              </a:rPr>
              <a:t>«КОЛЛЕДЖ ИНФОРМАЦИОННЫХ ТЕХНОЛОГИЙ И СТРОИТЕЛЬСТВА»</a:t>
            </a:r>
          </a:p>
        </p:txBody>
      </p:sp>
      <p:sp>
        <p:nvSpPr>
          <p:cNvPr id="4" name="Прямоугольник 3"/>
          <p:cNvSpPr/>
          <p:nvPr/>
        </p:nvSpPr>
        <p:spPr>
          <a:xfrm>
            <a:off x="2046157" y="1320800"/>
            <a:ext cx="8099685" cy="2308324"/>
          </a:xfrm>
          <a:prstGeom prst="rect">
            <a:avLst/>
          </a:prstGeom>
          <a:blipFill>
            <a:blip r:embed="rId2"/>
            <a:tile tx="0" ty="0" sx="100000" sy="100000" flip="none" algn="tl"/>
          </a:blipFill>
        </p:spPr>
        <p:txBody>
          <a:bodyPr wrap="square">
            <a:spAutoFit/>
          </a:bodyPr>
          <a:lstStyle/>
          <a:p>
            <a:pPr algn="ctr"/>
            <a:endParaRPr lang="ru-RU" sz="3600" dirty="0">
              <a:solidFill>
                <a:srgbClr val="2E2B21"/>
              </a:solidFill>
            </a:endParaRPr>
          </a:p>
          <a:p>
            <a:pPr algn="ctr"/>
            <a:r>
              <a:rPr lang="ru-RU" sz="3600" dirty="0">
                <a:solidFill>
                  <a:srgbClr val="2E2B21"/>
                </a:solidFill>
              </a:rPr>
              <a:t>«Технологический процесс изготовления комода с четырьмя ящиками»</a:t>
            </a:r>
            <a:endParaRPr lang="ru-RU" sz="3600" dirty="0">
              <a:solidFill>
                <a:srgbClr val="2E2B21"/>
              </a:solidFill>
            </a:endParaRPr>
          </a:p>
        </p:txBody>
      </p:sp>
      <p:sp>
        <p:nvSpPr>
          <p:cNvPr id="6" name="Прямоугольник 5"/>
          <p:cNvSpPr/>
          <p:nvPr/>
        </p:nvSpPr>
        <p:spPr>
          <a:xfrm>
            <a:off x="2046157" y="5196026"/>
            <a:ext cx="7362092" cy="954107"/>
          </a:xfrm>
          <a:prstGeom prst="rect">
            <a:avLst/>
          </a:prstGeom>
        </p:spPr>
        <p:txBody>
          <a:bodyPr wrap="square">
            <a:spAutoFit/>
          </a:bodyPr>
          <a:lstStyle/>
          <a:p>
            <a:r>
              <a:rPr lang="ru-RU" sz="2800" dirty="0">
                <a:solidFill>
                  <a:srgbClr val="2E2B21"/>
                </a:solidFill>
              </a:rPr>
              <a:t>Выполнил мастер производственного обучения Астапенко В.А.</a:t>
            </a:r>
            <a:endParaRPr lang="ru-RU" sz="2800" dirty="0">
              <a:solidFill>
                <a:srgbClr val="2E2B21"/>
              </a:solidFill>
            </a:endParaRPr>
          </a:p>
        </p:txBody>
      </p:sp>
    </p:spTree>
    <p:extLst>
      <p:ext uri="{BB962C8B-B14F-4D97-AF65-F5344CB8AC3E}">
        <p14:creationId xmlns:p14="http://schemas.microsoft.com/office/powerpoint/2010/main" val="2160215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12192000" cy="2261455"/>
          </a:xfrm>
          <a:blipFill>
            <a:blip r:embed="rId2"/>
            <a:tile tx="0" ty="0" sx="100000" sy="100000" flip="none" algn="tl"/>
          </a:blipFill>
        </p:spPr>
        <p:txBody>
          <a:bodyPr>
            <a:normAutofit fontScale="90000"/>
          </a:bodyPr>
          <a:lstStyle/>
          <a:p>
            <a:pPr algn="ctr"/>
            <a:r>
              <a:rPr lang="ru-RU" sz="4400" dirty="0">
                <a:solidFill>
                  <a:schemeClr val="bg1"/>
                </a:solidFill>
              </a:rPr>
              <a:t>Технологический процесс изготовления комода.</a:t>
            </a:r>
            <a:br>
              <a:rPr lang="ru-RU" sz="4400" dirty="0">
                <a:solidFill>
                  <a:schemeClr val="bg1"/>
                </a:solidFill>
              </a:rPr>
            </a:br>
            <a:r>
              <a:rPr lang="ru-RU" sz="4400" dirty="0" smtClean="0">
                <a:solidFill>
                  <a:schemeClr val="bg1"/>
                </a:solidFill>
              </a:rPr>
              <a:t>Материал </a:t>
            </a:r>
            <a:r>
              <a:rPr lang="ru-RU" sz="4400" dirty="0">
                <a:solidFill>
                  <a:schemeClr val="bg1"/>
                </a:solidFill>
              </a:rPr>
              <a:t>и его свойства</a:t>
            </a:r>
            <a:r>
              <a:rPr lang="ru-RU" dirty="0">
                <a:solidFill>
                  <a:schemeClr val="bg1"/>
                </a:solidFill>
              </a:rPr>
              <a:t>.</a:t>
            </a:r>
            <a:r>
              <a:rPr lang="ru-RU" dirty="0"/>
              <a:t/>
            </a:r>
            <a:br>
              <a:rPr lang="ru-RU" dirty="0"/>
            </a:br>
            <a:endParaRPr lang="ru-RU" dirty="0"/>
          </a:p>
        </p:txBody>
      </p:sp>
      <p:sp>
        <p:nvSpPr>
          <p:cNvPr id="4" name="Прямоугольник 3"/>
          <p:cNvSpPr/>
          <p:nvPr/>
        </p:nvSpPr>
        <p:spPr>
          <a:xfrm>
            <a:off x="600501" y="1738235"/>
            <a:ext cx="6096000" cy="523220"/>
          </a:xfrm>
          <a:prstGeom prst="rect">
            <a:avLst/>
          </a:prstGeom>
        </p:spPr>
        <p:txBody>
          <a:bodyPr>
            <a:spAutoFit/>
          </a:bodyPr>
          <a:lstStyle/>
          <a:p>
            <a:r>
              <a:rPr lang="ru-RU" sz="2800" dirty="0">
                <a:solidFill>
                  <a:srgbClr val="FFFFFF"/>
                </a:solidFill>
              </a:rPr>
              <a:t> </a:t>
            </a:r>
            <a:endParaRPr lang="ru-RU" sz="2800" dirty="0">
              <a:solidFill>
                <a:srgbClr val="FFFFFF"/>
              </a:solidFill>
            </a:endParaRPr>
          </a:p>
        </p:txBody>
      </p:sp>
      <p:sp>
        <p:nvSpPr>
          <p:cNvPr id="6" name="Прямоугольник 5"/>
          <p:cNvSpPr/>
          <p:nvPr/>
        </p:nvSpPr>
        <p:spPr>
          <a:xfrm>
            <a:off x="-1" y="1603948"/>
            <a:ext cx="6318597" cy="4093428"/>
          </a:xfrm>
          <a:prstGeom prst="rect">
            <a:avLst/>
          </a:prstGeom>
          <a:blipFill>
            <a:blip r:embed="rId2"/>
            <a:tile tx="0" ty="0" sx="100000" sy="100000" flip="none" algn="tl"/>
          </a:blipFill>
        </p:spPr>
        <p:txBody>
          <a:bodyPr wrap="square">
            <a:spAutoFit/>
          </a:bodyPr>
          <a:lstStyle/>
          <a:p>
            <a:r>
              <a:rPr lang="ru-RU" sz="2000" dirty="0">
                <a:solidFill>
                  <a:srgbClr val="2E2B21">
                    <a:lumMod val="95000"/>
                  </a:srgbClr>
                </a:solidFill>
              </a:rPr>
              <a:t>   Сегодня ДСП – самый распространенный в производстве мебели материал, для оформления интерьеров, строительства. Для кухонь и ванн используется специальный вид ДСП – с повышенной влагостойкостью. Неоспоримые достоинства ДСП – легкость обработки и экономичность. Изделия из ДСП отличаются привлекательным внешним видом, простотой в эксплуатации и гораздо меньшей стоимостью по сравнению с аналогичными изделиями, производимыми из цельных пиломатериалов.</a:t>
            </a:r>
          </a:p>
          <a:p>
            <a:r>
              <a:rPr lang="ru-RU" sz="2000" dirty="0">
                <a:solidFill>
                  <a:srgbClr val="2E2B21">
                    <a:lumMod val="95000"/>
                  </a:srgbClr>
                </a:solidFill>
              </a:rPr>
              <a:t>   Древесно-стружечные плиты (ДСП) – это листовой материал изготовленный путём горячего прессования древесных частиц, смешенных со связующим. </a:t>
            </a:r>
            <a:endParaRPr lang="ru-RU" sz="2000" dirty="0">
              <a:solidFill>
                <a:srgbClr val="2E2B21">
                  <a:lumMod val="95000"/>
                </a:srgbClr>
              </a:solidFill>
            </a:endParaRPr>
          </a:p>
        </p:txBody>
      </p:sp>
      <p:pic>
        <p:nvPicPr>
          <p:cNvPr id="7" name="Рисунок 6"/>
          <p:cNvPicPr>
            <a:picLocks noChangeAspect="1"/>
          </p:cNvPicPr>
          <p:nvPr/>
        </p:nvPicPr>
        <p:blipFill>
          <a:blip r:embed="rId3"/>
          <a:stretch>
            <a:fillRect/>
          </a:stretch>
        </p:blipFill>
        <p:spPr>
          <a:xfrm>
            <a:off x="6318595" y="1603948"/>
            <a:ext cx="5873405" cy="4708981"/>
          </a:xfrm>
          <a:prstGeom prst="rect">
            <a:avLst/>
          </a:prstGeom>
        </p:spPr>
      </p:pic>
    </p:spTree>
    <p:extLst>
      <p:ext uri="{BB962C8B-B14F-4D97-AF65-F5344CB8AC3E}">
        <p14:creationId xmlns:p14="http://schemas.microsoft.com/office/powerpoint/2010/main" val="2379019840"/>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723331"/>
          </a:xfrm>
          <a:blipFill>
            <a:blip r:embed="rId2"/>
            <a:tile tx="0" ty="0" sx="100000" sy="100000" flip="none" algn="tl"/>
          </a:blipFill>
        </p:spPr>
        <p:txBody>
          <a:bodyPr>
            <a:normAutofit/>
          </a:bodyPr>
          <a:lstStyle/>
          <a:p>
            <a:pPr algn="ctr"/>
            <a:r>
              <a:rPr lang="ru-RU" dirty="0" smtClean="0">
                <a:solidFill>
                  <a:schemeClr val="bg1"/>
                </a:solidFill>
              </a:rPr>
              <a:t>Характеристика изделия.</a:t>
            </a:r>
            <a:endParaRPr lang="ru-RU" dirty="0">
              <a:solidFill>
                <a:schemeClr val="bg1"/>
              </a:solidFill>
            </a:endParaRPr>
          </a:p>
        </p:txBody>
      </p:sp>
      <p:sp>
        <p:nvSpPr>
          <p:cNvPr id="5" name="Прямоугольник 4"/>
          <p:cNvSpPr/>
          <p:nvPr/>
        </p:nvSpPr>
        <p:spPr>
          <a:xfrm>
            <a:off x="0" y="723331"/>
            <a:ext cx="6096001" cy="1754326"/>
          </a:xfrm>
          <a:prstGeom prst="rect">
            <a:avLst/>
          </a:prstGeom>
          <a:blipFill>
            <a:blip r:embed="rId2"/>
            <a:tile tx="0" ty="0" sx="100000" sy="100000" flip="none" algn="tl"/>
          </a:blipFill>
          <a:ln>
            <a:noFill/>
          </a:ln>
        </p:spPr>
        <p:style>
          <a:lnRef idx="0">
            <a:scrgbClr r="0" g="0" b="0"/>
          </a:lnRef>
          <a:fillRef idx="1003">
            <a:schemeClr val="dk1"/>
          </a:fillRef>
          <a:effectRef idx="0">
            <a:scrgbClr r="0" g="0" b="0"/>
          </a:effectRef>
          <a:fontRef idx="major"/>
        </p:style>
        <p:txBody>
          <a:bodyPr>
            <a:spAutoFit/>
          </a:bodyPr>
          <a:lstStyle/>
          <a:p>
            <a:r>
              <a:rPr lang="ru-RU" dirty="0">
                <a:solidFill>
                  <a:srgbClr val="2E2B21"/>
                </a:solidFill>
              </a:rPr>
              <a:t>Комод с четырьмя ящиками изготовлен из ЛДСП толщиной 18мм и предназначен для хранения белья, обуви и прочих вещей. В основном он находиться в спальне или прихожей. Удобен в использовании. Ящики выдвигаются с помощью роликовых направляющих.</a:t>
            </a:r>
            <a:endParaRPr lang="ru-RU" dirty="0">
              <a:solidFill>
                <a:srgbClr val="2E2B21"/>
              </a:solidFill>
            </a:endParaRPr>
          </a:p>
        </p:txBody>
      </p:sp>
      <p:sp>
        <p:nvSpPr>
          <p:cNvPr id="6" name="Прямоугольник 5"/>
          <p:cNvSpPr/>
          <p:nvPr/>
        </p:nvSpPr>
        <p:spPr>
          <a:xfrm>
            <a:off x="0" y="2477657"/>
            <a:ext cx="6096000" cy="2585323"/>
          </a:xfrm>
          <a:prstGeom prst="rect">
            <a:avLst/>
          </a:prstGeom>
          <a:blipFill>
            <a:blip r:embed="rId2"/>
            <a:tile tx="0" ty="0" sx="100000" sy="100000" flip="none" algn="tl"/>
          </a:blipFill>
        </p:spPr>
        <p:style>
          <a:lnRef idx="0">
            <a:scrgbClr r="0" g="0" b="0"/>
          </a:lnRef>
          <a:fillRef idx="1002">
            <a:schemeClr val="dk1"/>
          </a:fillRef>
          <a:effectRef idx="0">
            <a:scrgbClr r="0" g="0" b="0"/>
          </a:effectRef>
          <a:fontRef idx="major"/>
        </p:style>
        <p:txBody>
          <a:bodyPr>
            <a:spAutoFit/>
          </a:bodyPr>
          <a:lstStyle/>
          <a:p>
            <a:r>
              <a:rPr lang="ru-RU" dirty="0">
                <a:solidFill>
                  <a:srgbClr val="2E2B21"/>
                </a:solidFill>
              </a:rPr>
              <a:t>Ящики, столешница и корпус комода изготавливают из ДСП и МДФ, которые облицовываются ламинатом или шпоном. Фронтальные поверхности ящиков можно изготовить из массива древесины. Фасады современных комодов могут быть покрыты лаком. Фантазии современных дизайнеров при оформлении декорации комодов бывают самыми разными, можно окрасить комод в ярко-красный цвет, а можно окрасить росписью. Направляющие, по которым скользит ящик, должны быть металлическими. </a:t>
            </a:r>
            <a:endParaRPr lang="ru-RU" dirty="0">
              <a:solidFill>
                <a:srgbClr val="2E2B21"/>
              </a:solidFill>
            </a:endParaRPr>
          </a:p>
        </p:txBody>
      </p:sp>
      <p:pic>
        <p:nvPicPr>
          <p:cNvPr id="7" name="Рисунок 6"/>
          <p:cNvPicPr>
            <a:picLocks noChangeAspect="1"/>
          </p:cNvPicPr>
          <p:nvPr/>
        </p:nvPicPr>
        <p:blipFill>
          <a:blip r:embed="rId3"/>
          <a:stretch>
            <a:fillRect/>
          </a:stretch>
        </p:blipFill>
        <p:spPr>
          <a:xfrm>
            <a:off x="6096000" y="723330"/>
            <a:ext cx="6096000" cy="5697349"/>
          </a:xfrm>
          <a:prstGeom prst="rect">
            <a:avLst/>
          </a:prstGeom>
        </p:spPr>
      </p:pic>
      <p:sp>
        <p:nvSpPr>
          <p:cNvPr id="3" name="TextBox 2"/>
          <p:cNvSpPr txBox="1"/>
          <p:nvPr/>
        </p:nvSpPr>
        <p:spPr>
          <a:xfrm>
            <a:off x="0" y="6420679"/>
            <a:ext cx="12192000" cy="437321"/>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Tree>
    <p:extLst>
      <p:ext uri="{BB962C8B-B14F-4D97-AF65-F5344CB8AC3E}">
        <p14:creationId xmlns:p14="http://schemas.microsoft.com/office/powerpoint/2010/main" val="36131823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596668" cy="1320800"/>
          </a:xfrm>
          <a:blipFill>
            <a:blip r:embed="rId2"/>
            <a:tile tx="0" ty="0" sx="100000" sy="100000" flip="none" algn="tl"/>
          </a:blipFill>
        </p:spPr>
        <p:txBody>
          <a:bodyPr>
            <a:normAutofit/>
          </a:bodyPr>
          <a:lstStyle/>
          <a:p>
            <a:r>
              <a:rPr lang="ru-RU" sz="3200" dirty="0">
                <a:solidFill>
                  <a:schemeClr val="bg1"/>
                </a:solidFill>
              </a:rPr>
              <a:t>Инструменты, оборудование и приспособления используемые в работе</a:t>
            </a:r>
            <a:r>
              <a:rPr lang="ru-RU" sz="3200" dirty="0">
                <a:solidFill>
                  <a:srgbClr val="002060"/>
                </a:solidFill>
              </a:rPr>
              <a:t>.</a:t>
            </a:r>
          </a:p>
        </p:txBody>
      </p:sp>
      <p:sp>
        <p:nvSpPr>
          <p:cNvPr id="5" name="Прямоугольник 4"/>
          <p:cNvSpPr/>
          <p:nvPr/>
        </p:nvSpPr>
        <p:spPr>
          <a:xfrm>
            <a:off x="1" y="1192673"/>
            <a:ext cx="8596668" cy="1077218"/>
          </a:xfrm>
          <a:prstGeom prst="rect">
            <a:avLst/>
          </a:prstGeom>
          <a:blipFill>
            <a:blip r:embed="rId2"/>
            <a:tile tx="0" ty="0" sx="100000" sy="100000" flip="none" algn="tl"/>
          </a:blipFill>
        </p:spPr>
        <p:txBody>
          <a:bodyPr wrap="square">
            <a:spAutoFit/>
          </a:bodyPr>
          <a:lstStyle/>
          <a:p>
            <a:r>
              <a:rPr lang="ru-RU" sz="3200" dirty="0">
                <a:solidFill>
                  <a:srgbClr val="2E2B21"/>
                </a:solidFill>
              </a:rPr>
              <a:t>Для изготовления комода потребуются </a:t>
            </a:r>
          </a:p>
          <a:p>
            <a:r>
              <a:rPr lang="ru-RU" sz="3200" dirty="0">
                <a:solidFill>
                  <a:srgbClr val="2E2B21"/>
                </a:solidFill>
              </a:rPr>
              <a:t>следующие станки:</a:t>
            </a:r>
            <a:endParaRPr lang="ru-RU" sz="3200" dirty="0">
              <a:solidFill>
                <a:srgbClr val="2E2B21"/>
              </a:solidFill>
            </a:endParaRPr>
          </a:p>
        </p:txBody>
      </p:sp>
      <p:sp>
        <p:nvSpPr>
          <p:cNvPr id="8" name="Прямоугольник 7"/>
          <p:cNvSpPr/>
          <p:nvPr/>
        </p:nvSpPr>
        <p:spPr>
          <a:xfrm>
            <a:off x="0" y="2259330"/>
            <a:ext cx="8596668" cy="1077218"/>
          </a:xfrm>
          <a:prstGeom prst="rect">
            <a:avLst/>
          </a:prstGeom>
          <a:blipFill>
            <a:blip r:embed="rId2"/>
            <a:tile tx="0" ty="0" sx="100000" sy="100000" flip="none" algn="tl"/>
          </a:blipFill>
        </p:spPr>
        <p:txBody>
          <a:bodyPr wrap="square">
            <a:spAutoFit/>
          </a:bodyPr>
          <a:lstStyle/>
          <a:p>
            <a:pPr marL="457200" indent="-457200">
              <a:buFont typeface="Wingdings" panose="05000000000000000000" pitchFamily="2" charset="2"/>
              <a:buChar char="Ø"/>
            </a:pPr>
            <a:r>
              <a:rPr lang="ru-RU" sz="3200" i="1" dirty="0">
                <a:solidFill>
                  <a:srgbClr val="006600"/>
                </a:solidFill>
              </a:rPr>
              <a:t>Форматно-</a:t>
            </a:r>
            <a:r>
              <a:rPr lang="ru-RU" sz="3200" i="1" dirty="0" err="1">
                <a:solidFill>
                  <a:srgbClr val="006600"/>
                </a:solidFill>
              </a:rPr>
              <a:t>раскроечный</a:t>
            </a:r>
            <a:r>
              <a:rPr lang="ru-RU" sz="3200" i="1" dirty="0">
                <a:solidFill>
                  <a:srgbClr val="006600"/>
                </a:solidFill>
              </a:rPr>
              <a:t> станок (GRIGGIO U</a:t>
            </a:r>
            <a:r>
              <a:rPr lang="en-US" sz="3200" i="1" dirty="0">
                <a:solidFill>
                  <a:srgbClr val="006600"/>
                </a:solidFill>
              </a:rPr>
              <a:t>NICA</a:t>
            </a:r>
            <a:r>
              <a:rPr lang="ru-RU" sz="3200" i="1" dirty="0">
                <a:solidFill>
                  <a:srgbClr val="006600"/>
                </a:solidFill>
              </a:rPr>
              <a:t> 400)</a:t>
            </a:r>
            <a:endParaRPr lang="ru-RU" sz="3200" i="1" dirty="0">
              <a:solidFill>
                <a:srgbClr val="006600"/>
              </a:solidFill>
            </a:endParaRPr>
          </a:p>
        </p:txBody>
      </p:sp>
      <p:sp>
        <p:nvSpPr>
          <p:cNvPr id="10" name="Прямоугольник 9"/>
          <p:cNvSpPr/>
          <p:nvPr/>
        </p:nvSpPr>
        <p:spPr>
          <a:xfrm>
            <a:off x="0" y="3334057"/>
            <a:ext cx="8596668" cy="1077218"/>
          </a:xfrm>
          <a:prstGeom prst="rect">
            <a:avLst/>
          </a:prstGeom>
          <a:blipFill>
            <a:blip r:embed="rId2"/>
            <a:tile tx="0" ty="0" sx="100000" sy="100000" flip="none" algn="tl"/>
          </a:blipFill>
        </p:spPr>
        <p:txBody>
          <a:bodyPr wrap="square">
            <a:spAutoFit/>
          </a:bodyPr>
          <a:lstStyle/>
          <a:p>
            <a:pPr marL="457200" indent="-457200">
              <a:buFont typeface="Wingdings" panose="05000000000000000000" pitchFamily="2" charset="2"/>
              <a:buChar char="Ø"/>
            </a:pPr>
            <a:r>
              <a:rPr lang="ru-RU" sz="3200" i="1" dirty="0">
                <a:solidFill>
                  <a:srgbClr val="006600"/>
                </a:solidFill>
              </a:rPr>
              <a:t>Сверлильно-присадочный станок(GRIGGIO GF 23)</a:t>
            </a:r>
            <a:endParaRPr lang="ru-RU" sz="3200" i="1" dirty="0">
              <a:solidFill>
                <a:srgbClr val="006600"/>
              </a:solidFill>
            </a:endParaRPr>
          </a:p>
        </p:txBody>
      </p:sp>
      <p:sp>
        <p:nvSpPr>
          <p:cNvPr id="11" name="Прямоугольник 10"/>
          <p:cNvSpPr/>
          <p:nvPr/>
        </p:nvSpPr>
        <p:spPr>
          <a:xfrm>
            <a:off x="0" y="4398223"/>
            <a:ext cx="8596668" cy="1077218"/>
          </a:xfrm>
          <a:prstGeom prst="rect">
            <a:avLst/>
          </a:prstGeom>
          <a:blipFill>
            <a:blip r:embed="rId2"/>
            <a:tile tx="0" ty="0" sx="100000" sy="100000" flip="none" algn="tl"/>
          </a:blipFill>
        </p:spPr>
        <p:txBody>
          <a:bodyPr wrap="square">
            <a:spAutoFit/>
          </a:bodyPr>
          <a:lstStyle/>
          <a:p>
            <a:pPr marL="457200" indent="-457200">
              <a:buFont typeface="Wingdings" panose="05000000000000000000" pitchFamily="2" charset="2"/>
              <a:buChar char="Ø"/>
            </a:pPr>
            <a:r>
              <a:rPr lang="ru-RU" sz="3200" i="1" dirty="0">
                <a:solidFill>
                  <a:srgbClr val="006600"/>
                </a:solidFill>
              </a:rPr>
              <a:t>Автоматический кромка-облицовочный станок (GRIGGIO GB 4/8)</a:t>
            </a:r>
            <a:endParaRPr lang="ru-RU" sz="3200" i="1" dirty="0">
              <a:solidFill>
                <a:srgbClr val="0066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6674" y="0"/>
            <a:ext cx="3595333" cy="175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Рисунок 11"/>
          <p:cNvPicPr>
            <a:picLocks noChangeAspect="1"/>
          </p:cNvPicPr>
          <p:nvPr/>
        </p:nvPicPr>
        <p:blipFill>
          <a:blip r:embed="rId4"/>
          <a:stretch>
            <a:fillRect/>
          </a:stretch>
        </p:blipFill>
        <p:spPr>
          <a:xfrm>
            <a:off x="8596667" y="1769154"/>
            <a:ext cx="3595333" cy="2907894"/>
          </a:xfrm>
          <a:prstGeom prst="rect">
            <a:avLst/>
          </a:prstGeom>
        </p:spPr>
      </p:pic>
      <p:pic>
        <p:nvPicPr>
          <p:cNvPr id="13" name="Рисунок 12"/>
          <p:cNvPicPr>
            <a:picLocks noChangeAspect="1"/>
          </p:cNvPicPr>
          <p:nvPr/>
        </p:nvPicPr>
        <p:blipFill>
          <a:blip r:embed="rId5"/>
          <a:stretch>
            <a:fillRect/>
          </a:stretch>
        </p:blipFill>
        <p:spPr>
          <a:xfrm>
            <a:off x="8596668" y="4677048"/>
            <a:ext cx="3595332" cy="2180952"/>
          </a:xfrm>
          <a:prstGeom prst="rect">
            <a:avLst/>
          </a:prstGeom>
        </p:spPr>
      </p:pic>
      <p:sp>
        <p:nvSpPr>
          <p:cNvPr id="3" name="TextBox 2"/>
          <p:cNvSpPr txBox="1"/>
          <p:nvPr/>
        </p:nvSpPr>
        <p:spPr>
          <a:xfrm>
            <a:off x="0" y="5475441"/>
            <a:ext cx="8586674" cy="1382559"/>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Tree>
    <p:extLst>
      <p:ext uri="{BB962C8B-B14F-4D97-AF65-F5344CB8AC3E}">
        <p14:creationId xmlns:p14="http://schemas.microsoft.com/office/powerpoint/2010/main" val="66804251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729916"/>
          </a:xfrm>
          <a:blipFill>
            <a:blip r:embed="rId2"/>
            <a:tile tx="0" ty="0" sx="100000" sy="100000" flip="none" algn="tl"/>
          </a:blipFill>
        </p:spPr>
        <p:txBody>
          <a:bodyPr>
            <a:normAutofit/>
          </a:bodyPr>
          <a:lstStyle/>
          <a:p>
            <a:pPr algn="ctr"/>
            <a:r>
              <a:rPr lang="ru-RU" dirty="0">
                <a:solidFill>
                  <a:schemeClr val="bg1"/>
                </a:solidFill>
              </a:rPr>
              <a:t>Инструмент для сборки:</a:t>
            </a:r>
          </a:p>
        </p:txBody>
      </p:sp>
      <p:sp>
        <p:nvSpPr>
          <p:cNvPr id="7" name="Прямоугольник 6"/>
          <p:cNvSpPr/>
          <p:nvPr/>
        </p:nvSpPr>
        <p:spPr>
          <a:xfrm>
            <a:off x="0" y="1110540"/>
            <a:ext cx="8763753" cy="1200329"/>
          </a:xfrm>
          <a:prstGeom prst="rect">
            <a:avLst/>
          </a:prstGeom>
          <a:blipFill>
            <a:blip r:embed="rId2"/>
            <a:tile tx="0" ty="0" sx="100000" sy="100000" flip="none" algn="tl"/>
          </a:blipFill>
        </p:spPr>
        <p:txBody>
          <a:bodyPr wrap="square">
            <a:spAutoFit/>
          </a:bodyPr>
          <a:lstStyle/>
          <a:p>
            <a:r>
              <a:rPr lang="en-US" sz="2400" dirty="0">
                <a:solidFill>
                  <a:srgbClr val="8D781F"/>
                </a:solidFill>
              </a:rPr>
              <a:t>   </a:t>
            </a:r>
            <a:r>
              <a:rPr lang="ru-RU" sz="2400" b="1" i="1" u="sng" dirty="0">
                <a:solidFill>
                  <a:srgbClr val="2E2B21"/>
                </a:solidFill>
              </a:rPr>
              <a:t>Шуруповёрт</a:t>
            </a:r>
            <a:r>
              <a:rPr lang="ru-RU" sz="2400" dirty="0">
                <a:solidFill>
                  <a:srgbClr val="2E2B21"/>
                </a:solidFill>
              </a:rPr>
              <a:t>- это ручной электрический инструмент, обычно аккумуляторный. Предназначен для заворачивания или отворачивания шурупов, винтов или сверления отверстий.</a:t>
            </a:r>
            <a:endParaRPr lang="ru-RU" sz="2400" dirty="0">
              <a:solidFill>
                <a:srgbClr val="2E2B21"/>
              </a:solidFill>
            </a:endParaRPr>
          </a:p>
        </p:txBody>
      </p:sp>
      <p:pic>
        <p:nvPicPr>
          <p:cNvPr id="2050" name="Рисунок 15" descr="untitl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3753" y="729916"/>
            <a:ext cx="3428247"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p:cNvPicPr>
            <a:picLocks noChangeAspect="1"/>
          </p:cNvPicPr>
          <p:nvPr/>
        </p:nvPicPr>
        <p:blipFill>
          <a:blip r:embed="rId4"/>
          <a:stretch>
            <a:fillRect/>
          </a:stretch>
        </p:blipFill>
        <p:spPr>
          <a:xfrm>
            <a:off x="8763752" y="4501661"/>
            <a:ext cx="3428248" cy="1913207"/>
          </a:xfrm>
          <a:prstGeom prst="rect">
            <a:avLst/>
          </a:prstGeom>
        </p:spPr>
      </p:pic>
      <p:sp>
        <p:nvSpPr>
          <p:cNvPr id="4" name="TextBox 3"/>
          <p:cNvSpPr txBox="1"/>
          <p:nvPr/>
        </p:nvSpPr>
        <p:spPr>
          <a:xfrm>
            <a:off x="0" y="4501661"/>
            <a:ext cx="8763751" cy="523220"/>
          </a:xfrm>
          <a:prstGeom prst="rect">
            <a:avLst/>
          </a:prstGeom>
          <a:blipFill>
            <a:blip r:embed="rId2"/>
            <a:tile tx="0" ty="0" sx="100000" sy="100000" flip="none" algn="tl"/>
          </a:blipFill>
        </p:spPr>
        <p:txBody>
          <a:bodyPr wrap="square" rtlCol="0">
            <a:spAutoFit/>
          </a:bodyPr>
          <a:lstStyle/>
          <a:p>
            <a:r>
              <a:rPr lang="ru-RU" sz="2800" dirty="0">
                <a:solidFill>
                  <a:srgbClr val="2E2B21"/>
                </a:solidFill>
              </a:rPr>
              <a:t>Насадки для шуруповёрта</a:t>
            </a:r>
            <a:r>
              <a:rPr lang="ru-RU" sz="2800" dirty="0">
                <a:solidFill>
                  <a:srgbClr val="2E2B21"/>
                </a:solidFill>
              </a:rPr>
              <a:t>.</a:t>
            </a:r>
          </a:p>
        </p:txBody>
      </p:sp>
      <p:sp>
        <p:nvSpPr>
          <p:cNvPr id="6" name="TextBox 5"/>
          <p:cNvSpPr txBox="1"/>
          <p:nvPr/>
        </p:nvSpPr>
        <p:spPr>
          <a:xfrm>
            <a:off x="0" y="2299576"/>
            <a:ext cx="8763751" cy="2202085"/>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
        <p:nvSpPr>
          <p:cNvPr id="8" name="TextBox 7"/>
          <p:cNvSpPr txBox="1"/>
          <p:nvPr/>
        </p:nvSpPr>
        <p:spPr>
          <a:xfrm>
            <a:off x="0" y="5024881"/>
            <a:ext cx="8763752" cy="1833119"/>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
        <p:nvSpPr>
          <p:cNvPr id="9" name="TextBox 8"/>
          <p:cNvSpPr txBox="1"/>
          <p:nvPr/>
        </p:nvSpPr>
        <p:spPr>
          <a:xfrm>
            <a:off x="8763751" y="6414868"/>
            <a:ext cx="3428249" cy="443132"/>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
        <p:nvSpPr>
          <p:cNvPr id="10" name="TextBox 9"/>
          <p:cNvSpPr txBox="1"/>
          <p:nvPr/>
        </p:nvSpPr>
        <p:spPr>
          <a:xfrm>
            <a:off x="8763751" y="3311191"/>
            <a:ext cx="3428249" cy="1190470"/>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
        <p:nvSpPr>
          <p:cNvPr id="5" name="TextBox 4"/>
          <p:cNvSpPr txBox="1"/>
          <p:nvPr/>
        </p:nvSpPr>
        <p:spPr>
          <a:xfrm>
            <a:off x="-1" y="729916"/>
            <a:ext cx="8763752" cy="380624"/>
          </a:xfrm>
          <a:prstGeom prst="rect">
            <a:avLst/>
          </a:prstGeom>
          <a:blipFill>
            <a:blip r:embed="rId2"/>
            <a:tile tx="0" ty="0" sx="100000" sy="100000" flip="none" algn="tl"/>
          </a:blipFill>
        </p:spPr>
        <p:txBody>
          <a:bodyPr wrap="square" rtlCol="0">
            <a:spAutoFit/>
          </a:bodyPr>
          <a:lstStyle/>
          <a:p>
            <a:endParaRPr lang="ru-RU" dirty="0">
              <a:solidFill>
                <a:srgbClr val="FFFFFF"/>
              </a:solidFill>
            </a:endParaRPr>
          </a:p>
        </p:txBody>
      </p:sp>
    </p:spTree>
    <p:extLst>
      <p:ext uri="{BB962C8B-B14F-4D97-AF65-F5344CB8AC3E}">
        <p14:creationId xmlns:p14="http://schemas.microsoft.com/office/powerpoint/2010/main" val="173513301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1392701"/>
          </a:xfrm>
          <a:blipFill>
            <a:blip r:embed="rId2"/>
            <a:tile tx="0" ty="0" sx="100000" sy="100000" flip="none" algn="tl"/>
          </a:blipFill>
        </p:spPr>
        <p:txBody>
          <a:bodyPr>
            <a:normAutofit fontScale="90000"/>
          </a:bodyPr>
          <a:lstStyle/>
          <a:p>
            <a:r>
              <a:rPr lang="ru-RU" sz="3100" dirty="0">
                <a:solidFill>
                  <a:schemeClr val="bg1"/>
                </a:solidFill>
              </a:rPr>
              <a:t>Фурнитура</a:t>
            </a:r>
            <a:r>
              <a:rPr lang="ru-RU" sz="3100" dirty="0" smtClean="0">
                <a:solidFill>
                  <a:schemeClr val="bg1"/>
                </a:solidFill>
              </a:rPr>
              <a:t>: это </a:t>
            </a:r>
            <a:r>
              <a:rPr lang="ru-RU" sz="3100" dirty="0">
                <a:solidFill>
                  <a:schemeClr val="bg1"/>
                </a:solidFill>
              </a:rPr>
              <a:t>вспомогательные части и детали, необходимые для изготовления некоего цельного </a:t>
            </a:r>
            <a:r>
              <a:rPr lang="ru-RU" sz="3100" dirty="0" smtClean="0">
                <a:solidFill>
                  <a:schemeClr val="bg1"/>
                </a:solidFill>
              </a:rPr>
              <a:t>предмета</a:t>
            </a:r>
            <a:r>
              <a:rPr lang="ru-RU" dirty="0">
                <a:solidFill>
                  <a:schemeClr val="tx1">
                    <a:lumMod val="95000"/>
                    <a:lumOff val="5000"/>
                  </a:schemeClr>
                </a:solidFill>
              </a:rPr>
              <a:t/>
            </a:r>
            <a:br>
              <a:rPr lang="ru-RU" dirty="0">
                <a:solidFill>
                  <a:schemeClr val="tx1">
                    <a:lumMod val="95000"/>
                    <a:lumOff val="5000"/>
                  </a:schemeClr>
                </a:solidFill>
              </a:rPr>
            </a:br>
            <a:endParaRPr lang="ru-RU" dirty="0">
              <a:solidFill>
                <a:schemeClr val="tx1">
                  <a:lumMod val="95000"/>
                  <a:lumOff val="5000"/>
                </a:schemeClr>
              </a:solidFill>
            </a:endParaRPr>
          </a:p>
        </p:txBody>
      </p:sp>
      <p:sp>
        <p:nvSpPr>
          <p:cNvPr id="15" name="Прямоугольник 14"/>
          <p:cNvSpPr/>
          <p:nvPr/>
        </p:nvSpPr>
        <p:spPr>
          <a:xfrm>
            <a:off x="0" y="1392701"/>
            <a:ext cx="5124773" cy="3046988"/>
          </a:xfrm>
          <a:prstGeom prst="rect">
            <a:avLst/>
          </a:prstGeom>
          <a:blipFill>
            <a:blip r:embed="rId2"/>
            <a:tile tx="0" ty="0" sx="100000" sy="100000" flip="none" algn="tl"/>
          </a:blipFill>
        </p:spPr>
        <p:txBody>
          <a:bodyPr wrap="square">
            <a:spAutoFit/>
          </a:bodyPr>
          <a:lstStyle/>
          <a:p>
            <a:pPr marL="342900" indent="-342900">
              <a:buFont typeface="Wingdings" panose="05000000000000000000" pitchFamily="2" charset="2"/>
              <a:buChar char="Ø"/>
            </a:pPr>
            <a:r>
              <a:rPr lang="ru-RU" sz="2400" dirty="0">
                <a:solidFill>
                  <a:srgbClr val="2E2B21"/>
                </a:solidFill>
              </a:rPr>
              <a:t>Мебельные </a:t>
            </a:r>
            <a:r>
              <a:rPr lang="ru-RU" sz="2400" dirty="0">
                <a:solidFill>
                  <a:srgbClr val="2E2B21"/>
                </a:solidFill>
              </a:rPr>
              <a:t>заглушки;</a:t>
            </a:r>
            <a:endParaRPr lang="ru-RU" sz="2400" dirty="0">
              <a:solidFill>
                <a:srgbClr val="2E2B21"/>
              </a:solidFill>
            </a:endParaRPr>
          </a:p>
          <a:p>
            <a:pPr marL="342900" indent="-342900">
              <a:buSzPct val="101000"/>
              <a:buFont typeface="Wingdings" panose="05000000000000000000" pitchFamily="2" charset="2"/>
              <a:buChar char="Ø"/>
            </a:pPr>
            <a:r>
              <a:rPr lang="ru-RU" sz="2400" dirty="0">
                <a:solidFill>
                  <a:srgbClr val="2E2B21"/>
                </a:solidFill>
              </a:rPr>
              <a:t>Ручка </a:t>
            </a:r>
            <a:r>
              <a:rPr lang="ru-RU" sz="2400" dirty="0">
                <a:solidFill>
                  <a:srgbClr val="2E2B21"/>
                </a:solidFill>
              </a:rPr>
              <a:t>для открывания </a:t>
            </a:r>
            <a:r>
              <a:rPr lang="ru-RU" sz="2400" dirty="0">
                <a:solidFill>
                  <a:srgbClr val="2E2B21"/>
                </a:solidFill>
              </a:rPr>
              <a:t>ящиков;</a:t>
            </a:r>
            <a:endParaRPr lang="ru-RU" sz="2400" dirty="0">
              <a:solidFill>
                <a:srgbClr val="2E2B21"/>
              </a:solidFill>
            </a:endParaRPr>
          </a:p>
          <a:p>
            <a:pPr marL="342900" indent="-342900">
              <a:buFont typeface="Wingdings" panose="05000000000000000000" pitchFamily="2" charset="2"/>
              <a:buChar char="Ø"/>
            </a:pPr>
            <a:r>
              <a:rPr lang="ru-RU" sz="2400" dirty="0">
                <a:solidFill>
                  <a:srgbClr val="2E2B21"/>
                </a:solidFill>
              </a:rPr>
              <a:t>Шкант</a:t>
            </a:r>
            <a:r>
              <a:rPr lang="ru-RU" sz="2400" dirty="0">
                <a:solidFill>
                  <a:srgbClr val="2E2B21"/>
                </a:solidFill>
              </a:rPr>
              <a:t>;</a:t>
            </a:r>
          </a:p>
          <a:p>
            <a:pPr marL="342900" indent="-342900">
              <a:buFont typeface="Wingdings" panose="05000000000000000000" pitchFamily="2" charset="2"/>
              <a:buChar char="Ø"/>
            </a:pPr>
            <a:r>
              <a:rPr lang="ru-RU" sz="2400" dirty="0">
                <a:solidFill>
                  <a:srgbClr val="2E2B21"/>
                </a:solidFill>
              </a:rPr>
              <a:t>Роликовые направляющие;</a:t>
            </a:r>
            <a:endParaRPr lang="ru-RU" sz="2400" dirty="0">
              <a:solidFill>
                <a:srgbClr val="2E2B21"/>
              </a:solidFill>
            </a:endParaRPr>
          </a:p>
          <a:p>
            <a:pPr marL="342900" indent="-342900">
              <a:buFont typeface="Wingdings" panose="05000000000000000000" pitchFamily="2" charset="2"/>
              <a:buChar char="Ø"/>
            </a:pPr>
            <a:r>
              <a:rPr lang="ru-RU" sz="2400" dirty="0">
                <a:solidFill>
                  <a:srgbClr val="2E2B21"/>
                </a:solidFill>
              </a:rPr>
              <a:t>Самарез;</a:t>
            </a:r>
            <a:endParaRPr lang="ru-RU" sz="2400" dirty="0">
              <a:solidFill>
                <a:srgbClr val="2E2B21"/>
              </a:solidFill>
            </a:endParaRPr>
          </a:p>
          <a:p>
            <a:pPr marL="342900" indent="-342900">
              <a:buFont typeface="Wingdings" panose="05000000000000000000" pitchFamily="2" charset="2"/>
              <a:buChar char="Ø"/>
            </a:pPr>
            <a:r>
              <a:rPr lang="ru-RU" sz="2400" dirty="0">
                <a:solidFill>
                  <a:srgbClr val="2E2B21"/>
                </a:solidFill>
              </a:rPr>
              <a:t>Конфирмант;</a:t>
            </a:r>
            <a:endParaRPr lang="ru-RU" sz="2400" dirty="0">
              <a:solidFill>
                <a:srgbClr val="2E2B21"/>
              </a:solidFill>
            </a:endParaRPr>
          </a:p>
          <a:p>
            <a:pPr marL="342900" indent="-342900">
              <a:buFont typeface="Wingdings" panose="05000000000000000000" pitchFamily="2" charset="2"/>
              <a:buChar char="Ø"/>
            </a:pPr>
            <a:r>
              <a:rPr lang="ru-RU" sz="2400" dirty="0">
                <a:solidFill>
                  <a:srgbClr val="2E2B21"/>
                </a:solidFill>
              </a:rPr>
              <a:t>Опора;</a:t>
            </a:r>
            <a:endParaRPr lang="ru-RU" sz="2400" dirty="0">
              <a:solidFill>
                <a:srgbClr val="2E2B21"/>
              </a:solidFill>
            </a:endParaRPr>
          </a:p>
          <a:p>
            <a:pPr marL="342900" indent="-342900">
              <a:buFont typeface="Wingdings" panose="05000000000000000000" pitchFamily="2" charset="2"/>
              <a:buChar char="Ø"/>
            </a:pPr>
            <a:r>
              <a:rPr lang="ru-RU" sz="2400" dirty="0">
                <a:solidFill>
                  <a:srgbClr val="2E2B21"/>
                </a:solidFill>
              </a:rPr>
              <a:t>Гвоздь.</a:t>
            </a:r>
            <a:endParaRPr lang="ru-RU" sz="2400" dirty="0">
              <a:solidFill>
                <a:srgbClr val="2E2B21"/>
              </a:solidFill>
            </a:endParaRPr>
          </a:p>
        </p:txBody>
      </p:sp>
      <p:pic>
        <p:nvPicPr>
          <p:cNvPr id="16" name="Рисунок 15"/>
          <p:cNvPicPr>
            <a:picLocks noChangeAspect="1"/>
          </p:cNvPicPr>
          <p:nvPr/>
        </p:nvPicPr>
        <p:blipFill>
          <a:blip r:embed="rId3"/>
          <a:stretch>
            <a:fillRect/>
          </a:stretch>
        </p:blipFill>
        <p:spPr>
          <a:xfrm>
            <a:off x="5164747" y="648695"/>
            <a:ext cx="1789943" cy="1523493"/>
          </a:xfrm>
          <a:prstGeom prst="rect">
            <a:avLst/>
          </a:prstGeom>
        </p:spPr>
      </p:pic>
      <p:pic>
        <p:nvPicPr>
          <p:cNvPr id="17" name="Рисунок 16"/>
          <p:cNvPicPr>
            <a:picLocks noChangeAspect="1"/>
          </p:cNvPicPr>
          <p:nvPr/>
        </p:nvPicPr>
        <p:blipFill>
          <a:blip r:embed="rId4"/>
          <a:stretch>
            <a:fillRect/>
          </a:stretch>
        </p:blipFill>
        <p:spPr>
          <a:xfrm>
            <a:off x="5164748" y="2389542"/>
            <a:ext cx="1769748" cy="1523497"/>
          </a:xfrm>
          <a:prstGeom prst="rect">
            <a:avLst/>
          </a:prstGeom>
        </p:spPr>
      </p:pic>
      <p:pic>
        <p:nvPicPr>
          <p:cNvPr id="18" name="Рисунок 17"/>
          <p:cNvPicPr>
            <a:picLocks noChangeAspect="1"/>
          </p:cNvPicPr>
          <p:nvPr/>
        </p:nvPicPr>
        <p:blipFill>
          <a:blip r:embed="rId5"/>
          <a:stretch>
            <a:fillRect/>
          </a:stretch>
        </p:blipFill>
        <p:spPr>
          <a:xfrm>
            <a:off x="10483720" y="4125282"/>
            <a:ext cx="1775169" cy="1523496"/>
          </a:xfrm>
          <a:prstGeom prst="rect">
            <a:avLst/>
          </a:prstGeom>
        </p:spPr>
      </p:pic>
      <p:pic>
        <p:nvPicPr>
          <p:cNvPr id="19" name="Рисунок 18"/>
          <p:cNvPicPr>
            <a:picLocks noChangeAspect="1"/>
          </p:cNvPicPr>
          <p:nvPr/>
        </p:nvPicPr>
        <p:blipFill>
          <a:blip r:embed="rId6"/>
          <a:stretch>
            <a:fillRect/>
          </a:stretch>
        </p:blipFill>
        <p:spPr>
          <a:xfrm>
            <a:off x="10449419" y="653810"/>
            <a:ext cx="1782555" cy="1523493"/>
          </a:xfrm>
          <a:prstGeom prst="rect">
            <a:avLst/>
          </a:prstGeom>
        </p:spPr>
      </p:pic>
      <p:pic>
        <p:nvPicPr>
          <p:cNvPr id="20" name="Рисунок 19"/>
          <p:cNvPicPr>
            <a:picLocks noChangeAspect="1"/>
          </p:cNvPicPr>
          <p:nvPr/>
        </p:nvPicPr>
        <p:blipFill>
          <a:blip r:embed="rId7"/>
          <a:stretch>
            <a:fillRect/>
          </a:stretch>
        </p:blipFill>
        <p:spPr>
          <a:xfrm>
            <a:off x="7028966" y="3151290"/>
            <a:ext cx="3380478" cy="1541385"/>
          </a:xfrm>
          <a:prstGeom prst="rect">
            <a:avLst/>
          </a:prstGeom>
        </p:spPr>
      </p:pic>
      <p:pic>
        <p:nvPicPr>
          <p:cNvPr id="22" name="Рисунок 21"/>
          <p:cNvPicPr>
            <a:picLocks noChangeAspect="1"/>
          </p:cNvPicPr>
          <p:nvPr/>
        </p:nvPicPr>
        <p:blipFill>
          <a:blip r:embed="rId8"/>
          <a:stretch>
            <a:fillRect/>
          </a:stretch>
        </p:blipFill>
        <p:spPr>
          <a:xfrm>
            <a:off x="7581090" y="1129374"/>
            <a:ext cx="2241928" cy="1523495"/>
          </a:xfrm>
          <a:prstGeom prst="rect">
            <a:avLst/>
          </a:prstGeom>
        </p:spPr>
      </p:pic>
      <p:pic>
        <p:nvPicPr>
          <p:cNvPr id="23" name="Рисунок 22"/>
          <p:cNvPicPr>
            <a:picLocks noChangeAspect="1"/>
          </p:cNvPicPr>
          <p:nvPr/>
        </p:nvPicPr>
        <p:blipFill>
          <a:blip r:embed="rId9"/>
          <a:stretch>
            <a:fillRect/>
          </a:stretch>
        </p:blipFill>
        <p:spPr>
          <a:xfrm>
            <a:off x="10449419" y="2389546"/>
            <a:ext cx="1782555" cy="1523493"/>
          </a:xfrm>
          <a:prstGeom prst="rect">
            <a:avLst/>
          </a:prstGeom>
        </p:spPr>
      </p:pic>
      <p:pic>
        <p:nvPicPr>
          <p:cNvPr id="3" name="Рисунок 2"/>
          <p:cNvPicPr>
            <a:picLocks noChangeAspect="1"/>
          </p:cNvPicPr>
          <p:nvPr/>
        </p:nvPicPr>
        <p:blipFill>
          <a:blip r:embed="rId10"/>
          <a:stretch>
            <a:fillRect/>
          </a:stretch>
        </p:blipFill>
        <p:spPr>
          <a:xfrm>
            <a:off x="5257602" y="4130393"/>
            <a:ext cx="1697088" cy="1541386"/>
          </a:xfrm>
          <a:prstGeom prst="rect">
            <a:avLst/>
          </a:prstGeom>
        </p:spPr>
      </p:pic>
    </p:spTree>
    <p:extLst>
      <p:ext uri="{BB962C8B-B14F-4D97-AF65-F5344CB8AC3E}">
        <p14:creationId xmlns:p14="http://schemas.microsoft.com/office/powerpoint/2010/main" val="35956506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793375"/>
          </a:xfrm>
          <a:blipFill>
            <a:blip r:embed="rId2"/>
            <a:tile tx="0" ty="0" sx="100000" sy="100000" flip="none" algn="tl"/>
          </a:blipFill>
        </p:spPr>
        <p:txBody>
          <a:bodyPr>
            <a:normAutofit fontScale="90000"/>
          </a:bodyPr>
          <a:lstStyle/>
          <a:p>
            <a:pPr algn="ctr"/>
            <a:r>
              <a:rPr lang="ru-RU" sz="3200" dirty="0" smtClean="0">
                <a:solidFill>
                  <a:schemeClr val="bg1"/>
                </a:solidFill>
              </a:rPr>
              <a:t>Изготовление комода.</a:t>
            </a:r>
            <a:br>
              <a:rPr lang="ru-RU" sz="3200" dirty="0" smtClean="0">
                <a:solidFill>
                  <a:schemeClr val="bg1"/>
                </a:solidFill>
              </a:rPr>
            </a:br>
            <a:endParaRPr lang="ru-RU" sz="3200" dirty="0">
              <a:solidFill>
                <a:schemeClr val="bg1"/>
              </a:solidFill>
            </a:endParaRPr>
          </a:p>
        </p:txBody>
      </p:sp>
      <p:sp>
        <p:nvSpPr>
          <p:cNvPr id="4" name="Прямоугольник 3"/>
          <p:cNvSpPr/>
          <p:nvPr/>
        </p:nvSpPr>
        <p:spPr>
          <a:xfrm>
            <a:off x="0" y="1228089"/>
            <a:ext cx="6529589" cy="2677656"/>
          </a:xfrm>
          <a:prstGeom prst="rect">
            <a:avLst/>
          </a:prstGeom>
          <a:blipFill>
            <a:blip r:embed="rId2"/>
            <a:tile tx="0" ty="0" sx="100000" sy="100000" flip="none" algn="tl"/>
          </a:blipFill>
        </p:spPr>
        <p:txBody>
          <a:bodyPr wrap="square">
            <a:spAutoFit/>
          </a:bodyPr>
          <a:lstStyle/>
          <a:p>
            <a:r>
              <a:rPr lang="ru-RU" sz="2400" dirty="0">
                <a:solidFill>
                  <a:srgbClr val="2E2B21"/>
                </a:solidFill>
              </a:rPr>
              <a:t>   Для </a:t>
            </a:r>
            <a:r>
              <a:rPr lang="ru-RU" sz="2400" dirty="0">
                <a:solidFill>
                  <a:srgbClr val="2E2B21"/>
                </a:solidFill>
              </a:rPr>
              <a:t>процесса изготовления комода нужны такие материалы, как ЛДСП и МДФ, а также роликовые направляющие в количестве четырех штук, восемь ручек, кромка ПВХ толщиной 2 миллиметра, а также шурупы с размерами </a:t>
            </a:r>
            <a:r>
              <a:rPr lang="ru-RU" sz="2400" dirty="0">
                <a:solidFill>
                  <a:srgbClr val="2E2B21"/>
                </a:solidFill>
              </a:rPr>
              <a:t>3,5х30 </a:t>
            </a:r>
            <a:r>
              <a:rPr lang="ru-RU" sz="2400" dirty="0">
                <a:solidFill>
                  <a:srgbClr val="2E2B21"/>
                </a:solidFill>
              </a:rPr>
              <a:t>миллиметров и </a:t>
            </a:r>
            <a:r>
              <a:rPr lang="ru-RU" sz="2400" dirty="0">
                <a:solidFill>
                  <a:srgbClr val="2E2B21"/>
                </a:solidFill>
              </a:rPr>
              <a:t>3,5х16 </a:t>
            </a:r>
            <a:r>
              <a:rPr lang="ru-RU" sz="2400" dirty="0">
                <a:solidFill>
                  <a:srgbClr val="2E2B21"/>
                </a:solidFill>
              </a:rPr>
              <a:t>миллиметров, и конфирманты.</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9589" y="793375"/>
            <a:ext cx="5662411" cy="4524315"/>
          </a:xfrm>
          <a:prstGeom prst="rect">
            <a:avLst/>
          </a:prstGeom>
        </p:spPr>
      </p:pic>
    </p:spTree>
    <p:extLst>
      <p:ext uri="{BB962C8B-B14F-4D97-AF65-F5344CB8AC3E}">
        <p14:creationId xmlns:p14="http://schemas.microsoft.com/office/powerpoint/2010/main" val="22396352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nvPr>
        </p:nvGraphicFramePr>
        <p:xfrm>
          <a:off x="0" y="584775"/>
          <a:ext cx="6830520" cy="3772795"/>
        </p:xfrm>
        <a:graphic>
          <a:graphicData uri="http://schemas.openxmlformats.org/drawingml/2006/table">
            <a:tbl>
              <a:tblPr firstRow="1" bandRow="1">
                <a:tableStyleId>{5C22544A-7EE6-4342-B048-85BDC9FD1C3A}</a:tableStyleId>
              </a:tblPr>
              <a:tblGrid>
                <a:gridCol w="524656"/>
                <a:gridCol w="2751295"/>
                <a:gridCol w="1171978"/>
                <a:gridCol w="1043189"/>
                <a:gridCol w="1339402"/>
              </a:tblGrid>
              <a:tr h="435235">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Наименование детали</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Материал</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Размер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Количество </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Крышка</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800*453</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Боковина</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782*450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2</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3</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Дно </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766*450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Цоколь</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766*50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1</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5</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Фасад</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766*170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6</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Боковые стенки ящика</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ЛДСП</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702*100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Передняя и задняя стенка ящика </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ЛДСП</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400*100</a:t>
                      </a:r>
                      <a:endParaRPr lang="ru-RU" sz="1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8</a:t>
                      </a:r>
                      <a:endParaRPr lang="ru-RU" sz="1000" dirty="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Дно ящика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МДФ</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702*400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4</a:t>
                      </a:r>
                      <a:endParaRPr lang="ru-RU" sz="1000">
                        <a:effectLst/>
                        <a:latin typeface="Times New Roman" panose="02020603050405020304" pitchFamily="18" charset="0"/>
                        <a:ea typeface="Times New Roman" panose="02020603050405020304" pitchFamily="18" charset="0"/>
                      </a:endParaRPr>
                    </a:p>
                  </a:txBody>
                  <a:tcPr marL="68580" marR="68580" marT="0" marB="0"/>
                </a:tc>
              </a:tr>
              <a:tr h="370840">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9</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Задняя стенка комода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МДФ</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a:solidFill>
                            <a:srgbClr val="23292F"/>
                          </a:solidFill>
                          <a:effectLst/>
                          <a:latin typeface="Times New Roman" panose="02020603050405020304" pitchFamily="18" charset="0"/>
                          <a:ea typeface="Times New Roman" panose="02020603050405020304" pitchFamily="18" charset="0"/>
                        </a:rPr>
                        <a:t>800*800</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pPr>
                      <a:r>
                        <a:rPr lang="ru-RU" sz="1400" dirty="0">
                          <a:solidFill>
                            <a:srgbClr val="23292F"/>
                          </a:solidFill>
                          <a:effectLst/>
                          <a:latin typeface="Times New Roman" panose="02020603050405020304" pitchFamily="18" charset="0"/>
                          <a:ea typeface="Times New Roman" panose="02020603050405020304" pitchFamily="18" charset="0"/>
                        </a:rPr>
                        <a:t>1</a:t>
                      </a:r>
                      <a:endParaRPr lang="ru-RU" sz="10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5" name="Прямоугольник 4"/>
          <p:cNvSpPr/>
          <p:nvPr/>
        </p:nvSpPr>
        <p:spPr>
          <a:xfrm>
            <a:off x="-1" y="0"/>
            <a:ext cx="12191999" cy="584775"/>
          </a:xfrm>
          <a:prstGeom prst="rect">
            <a:avLst/>
          </a:prstGeom>
          <a:blipFill>
            <a:blip r:embed="rId2"/>
            <a:tile tx="0" ty="0" sx="100000" sy="100000" flip="none" algn="tl"/>
          </a:blipFill>
        </p:spPr>
        <p:txBody>
          <a:bodyPr wrap="square">
            <a:spAutoFit/>
          </a:bodyPr>
          <a:lstStyle/>
          <a:p>
            <a:pPr algn="ctr"/>
            <a:r>
              <a:rPr lang="ru-RU" sz="3200" dirty="0">
                <a:solidFill>
                  <a:srgbClr val="2E2B21"/>
                </a:solidFill>
              </a:rPr>
              <a:t>Деталировка комода с четырьмя ящиками</a:t>
            </a:r>
            <a:r>
              <a:rPr lang="ru-RU" sz="3200" dirty="0">
                <a:solidFill>
                  <a:srgbClr val="9CBEBD">
                    <a:lumMod val="75000"/>
                  </a:srgbClr>
                </a:solidFill>
              </a:rPr>
              <a:t>. </a:t>
            </a:r>
            <a:endParaRPr lang="ru-RU" sz="3200" dirty="0">
              <a:solidFill>
                <a:srgbClr val="9CBEBD">
                  <a:lumMod val="75000"/>
                </a:srgbClr>
              </a:solidFill>
            </a:endParaRPr>
          </a:p>
        </p:txBody>
      </p:sp>
      <p:sp>
        <p:nvSpPr>
          <p:cNvPr id="6" name="Прямоугольник 5"/>
          <p:cNvSpPr/>
          <p:nvPr/>
        </p:nvSpPr>
        <p:spPr>
          <a:xfrm>
            <a:off x="6820526" y="584775"/>
            <a:ext cx="5371474" cy="3323987"/>
          </a:xfrm>
          <a:prstGeom prst="rect">
            <a:avLst/>
          </a:prstGeom>
          <a:blipFill>
            <a:blip r:embed="rId2"/>
            <a:tile tx="0" ty="0" sx="100000" sy="100000" flip="none" algn="tl"/>
          </a:blipFill>
        </p:spPr>
        <p:txBody>
          <a:bodyPr wrap="square">
            <a:spAutoFit/>
          </a:bodyPr>
          <a:lstStyle/>
          <a:p>
            <a:r>
              <a:rPr lang="ru-RU" sz="2400" dirty="0">
                <a:solidFill>
                  <a:srgbClr val="2E2B21"/>
                </a:solidFill>
              </a:rPr>
              <a:t>    Полученные </a:t>
            </a:r>
            <a:r>
              <a:rPr lang="ru-RU" sz="2400" dirty="0">
                <a:solidFill>
                  <a:srgbClr val="2E2B21"/>
                </a:solidFill>
              </a:rPr>
              <a:t>размеры заносятся в программу для выполнения раскроя листовых материалов Астра-раскрой. </a:t>
            </a:r>
            <a:r>
              <a:rPr lang="ru-RU" sz="2400" dirty="0">
                <a:solidFill>
                  <a:srgbClr val="2E2B21"/>
                </a:solidFill>
              </a:rPr>
              <a:t>             Материал </a:t>
            </a:r>
            <a:r>
              <a:rPr lang="ru-RU" sz="2400" dirty="0">
                <a:solidFill>
                  <a:srgbClr val="2E2B21"/>
                </a:solidFill>
              </a:rPr>
              <a:t>раскраиваем на форматно-раскроечном станке и производим оклейку кромки по полученной карте раскроя. Так же производим расчёт количества кромки. </a:t>
            </a:r>
            <a:endParaRPr lang="ru-RU" dirty="0">
              <a:solidFill>
                <a:srgbClr val="FFFFFF"/>
              </a:solidFill>
            </a:endParaRPr>
          </a:p>
          <a:p>
            <a:r>
              <a:rPr lang="ru-RU" dirty="0">
                <a:solidFill>
                  <a:srgbClr val="FFFFFF"/>
                </a:solidFill>
              </a:rPr>
              <a:t> </a:t>
            </a:r>
          </a:p>
        </p:txBody>
      </p:sp>
    </p:spTree>
    <p:extLst>
      <p:ext uri="{BB962C8B-B14F-4D97-AF65-F5344CB8AC3E}">
        <p14:creationId xmlns:p14="http://schemas.microsoft.com/office/powerpoint/2010/main" val="413697338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Интеграл">
  <a:themeElements>
    <a:clrScheme name="Интеграл">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Интеграл">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Интеграл">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4825F1AF-8DBC-4E3D-9F3D-688338DA83FC}"/>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837</Words>
  <Application>Microsoft Office PowerPoint</Application>
  <PresentationFormat>Широкоэкранный</PresentationFormat>
  <Paragraphs>162</Paragraphs>
  <Slides>14</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14</vt:i4>
      </vt:variant>
    </vt:vector>
  </HeadingPairs>
  <TitlesOfParts>
    <vt:vector size="24" baseType="lpstr">
      <vt:lpstr>Arial</vt:lpstr>
      <vt:lpstr>Calibri</vt:lpstr>
      <vt:lpstr>Calibri Light</vt:lpstr>
      <vt:lpstr>Times New Roman</vt:lpstr>
      <vt:lpstr>Tw Cen MT</vt:lpstr>
      <vt:lpstr>Tw Cen MT Condensed</vt:lpstr>
      <vt:lpstr>Wingdings</vt:lpstr>
      <vt:lpstr>Wingdings 3</vt:lpstr>
      <vt:lpstr>Тема Office</vt:lpstr>
      <vt:lpstr>Интеграл</vt:lpstr>
      <vt:lpstr>Презентация PowerPoint</vt:lpstr>
      <vt:lpstr>«КОЛЛЕДЖ ИНФОРМАЦИОННЫХ ТЕХНОЛОГИЙ И СТРОИТЕЛЬСТВА»</vt:lpstr>
      <vt:lpstr>Технологический процесс изготовления комода. Материал и его свойства. </vt:lpstr>
      <vt:lpstr>Характеристика изделия.</vt:lpstr>
      <vt:lpstr>Инструменты, оборудование и приспособления используемые в работе.</vt:lpstr>
      <vt:lpstr>Инструмент для сборки:</vt:lpstr>
      <vt:lpstr>Фурнитура: это вспомогательные части и детали, необходимые для изготовления некоего цельного предмета </vt:lpstr>
      <vt:lpstr>Изготовление комода. </vt:lpstr>
      <vt:lpstr>Презентация PowerPoint</vt:lpstr>
      <vt:lpstr>Презентация PowerPoint</vt:lpstr>
      <vt:lpstr>Себестоимость комода.</vt:lpstr>
      <vt:lpstr>Техника безопасности на верстаке.</vt:lpstr>
      <vt:lpstr>Техника безопасности на производстве.</vt:lpstr>
      <vt:lpstr>Автоматизация мебельного производства.</vt:lpstr>
    </vt:vector>
  </TitlesOfParts>
  <Company>Krokoz™</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samsung1</dc:creator>
  <cp:lastModifiedBy>samsung1</cp:lastModifiedBy>
  <cp:revision>1</cp:revision>
  <dcterms:created xsi:type="dcterms:W3CDTF">2015-06-13T08:42:08Z</dcterms:created>
  <dcterms:modified xsi:type="dcterms:W3CDTF">2015-06-13T08:43:35Z</dcterms:modified>
</cp:coreProperties>
</file>