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3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3" r:id="rId1"/>
  </p:sldMasterIdLst>
  <p:sldIdLst>
    <p:sldId id="256" r:id="rId2"/>
    <p:sldId id="257" r:id="rId3"/>
    <p:sldId id="259" r:id="rId4"/>
    <p:sldId id="258" r:id="rId5"/>
    <p:sldId id="266" r:id="rId6"/>
    <p:sldId id="267" r:id="rId7"/>
    <p:sldId id="260" r:id="rId8"/>
    <p:sldId id="262" r:id="rId9"/>
    <p:sldId id="263" r:id="rId10"/>
    <p:sldId id="261" r:id="rId11"/>
    <p:sldId id="264" r:id="rId12"/>
    <p:sldId id="265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47800"/>
            <a:ext cx="7086600" cy="1470025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2800" y="2946400"/>
            <a:ext cx="4432300" cy="1752600"/>
          </a:xfrm>
        </p:spPr>
        <p:txBody>
          <a:bodyPr anchor="ctr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77000" y="6521824"/>
            <a:ext cx="2133600" cy="259976"/>
          </a:xfrm>
        </p:spPr>
        <p:txBody>
          <a:bodyPr/>
          <a:lstStyle>
            <a:lvl1pPr algn="r">
              <a:defRPr/>
            </a:lvl1pPr>
          </a:lstStyle>
          <a:p>
            <a:fld id="{7EAF463A-BC7C-46EE-9F1E-7F377CCA4891}" type="datetimeFigureOut">
              <a:rPr lang="en-US" smtClean="0"/>
              <a:pPr/>
              <a:t>9/8/2009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21824"/>
            <a:ext cx="2895600" cy="25997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93224"/>
            <a:ext cx="609600" cy="259976"/>
          </a:xfrm>
        </p:spPr>
        <p:txBody>
          <a:bodyPr/>
          <a:lstStyle>
            <a:lvl1pPr algn="ctr"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685798" y="0"/>
            <a:ext cx="8001004" cy="7950200"/>
            <a:chOff x="685798" y="0"/>
            <a:chExt cx="8001004" cy="7950200"/>
          </a:xfrm>
        </p:grpSpPr>
        <p:sp>
          <p:nvSpPr>
            <p:cNvPr id="8" name="Pie 7"/>
            <p:cNvSpPr/>
            <p:nvPr/>
          </p:nvSpPr>
          <p:spPr>
            <a:xfrm flipH="1" flipV="1">
              <a:off x="1257300" y="5778500"/>
              <a:ext cx="2171700" cy="2171700"/>
            </a:xfrm>
            <a:prstGeom prst="pie">
              <a:avLst>
                <a:gd name="adj1" fmla="val 0"/>
                <a:gd name="adj2" fmla="val 10800000"/>
              </a:avLst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9" name="Group 52"/>
            <p:cNvGrpSpPr/>
            <p:nvPr/>
          </p:nvGrpSpPr>
          <p:grpSpPr>
            <a:xfrm>
              <a:off x="685798" y="0"/>
              <a:ext cx="8001004" cy="6855714"/>
              <a:chOff x="685798" y="0"/>
              <a:chExt cx="8001004" cy="6855714"/>
            </a:xfrm>
          </p:grpSpPr>
          <p:sp>
            <p:nvSpPr>
              <p:cNvPr id="10" name="Freeform 9"/>
              <p:cNvSpPr/>
              <p:nvPr/>
            </p:nvSpPr>
            <p:spPr>
              <a:xfrm>
                <a:off x="685798" y="5880101"/>
                <a:ext cx="1143001" cy="975613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042965"/>
                  <a:gd name="connsiteX1" fmla="*/ 167390 w 1143001"/>
                  <a:gd name="connsiteY1" fmla="*/ 167388 h 1042965"/>
                  <a:gd name="connsiteX2" fmla="*/ 571502 w 1143001"/>
                  <a:gd name="connsiteY2" fmla="*/ 0 h 1042965"/>
                  <a:gd name="connsiteX3" fmla="*/ 975613 w 1143001"/>
                  <a:gd name="connsiteY3" fmla="*/ 167389 h 1042965"/>
                  <a:gd name="connsiteX4" fmla="*/ 1143001 w 1143001"/>
                  <a:gd name="connsiteY4" fmla="*/ 571501 h 1042965"/>
                  <a:gd name="connsiteX5" fmla="*/ 975612 w 1143001"/>
                  <a:gd name="connsiteY5" fmla="*/ 975613 h 1042965"/>
                  <a:gd name="connsiteX6" fmla="*/ 167388 w 1143001"/>
                  <a:gd name="connsiteY6" fmla="*/ 975612 h 1042965"/>
                  <a:gd name="connsiteX7" fmla="*/ 0 w 1143001"/>
                  <a:gd name="connsiteY7" fmla="*/ 571500 h 1042965"/>
                  <a:gd name="connsiteX8" fmla="*/ 1 w 1143001"/>
                  <a:gd name="connsiteY8" fmla="*/ 571499 h 1042965"/>
                  <a:gd name="connsiteX0" fmla="*/ 1 w 1143001"/>
                  <a:gd name="connsiteY0" fmla="*/ 571499 h 975613"/>
                  <a:gd name="connsiteX1" fmla="*/ 167390 w 1143001"/>
                  <a:gd name="connsiteY1" fmla="*/ 167388 h 975613"/>
                  <a:gd name="connsiteX2" fmla="*/ 571502 w 1143001"/>
                  <a:gd name="connsiteY2" fmla="*/ 0 h 975613"/>
                  <a:gd name="connsiteX3" fmla="*/ 975613 w 1143001"/>
                  <a:gd name="connsiteY3" fmla="*/ 167389 h 975613"/>
                  <a:gd name="connsiteX4" fmla="*/ 1143001 w 1143001"/>
                  <a:gd name="connsiteY4" fmla="*/ 571501 h 975613"/>
                  <a:gd name="connsiteX5" fmla="*/ 975612 w 1143001"/>
                  <a:gd name="connsiteY5" fmla="*/ 975613 h 975613"/>
                  <a:gd name="connsiteX6" fmla="*/ 167388 w 1143001"/>
                  <a:gd name="connsiteY6" fmla="*/ 975612 h 975613"/>
                  <a:gd name="connsiteX7" fmla="*/ 0 w 1143001"/>
                  <a:gd name="connsiteY7" fmla="*/ 571500 h 975613"/>
                  <a:gd name="connsiteX8" fmla="*/ 1 w 1143001"/>
                  <a:gd name="connsiteY8" fmla="*/ 571499 h 97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1" h="975613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143001" y="419930"/>
                      <a:pt x="1143001" y="571501"/>
                    </a:cubicBezTo>
                    <a:cubicBezTo>
                      <a:pt x="1143001" y="723072"/>
                      <a:pt x="1138214" y="908261"/>
                      <a:pt x="975612" y="975613"/>
                    </a:cubicBezTo>
                    <a:lnTo>
                      <a:pt x="167388" y="975612"/>
                    </a:lnTo>
                    <a:cubicBezTo>
                      <a:pt x="60211" y="868435"/>
                      <a:pt x="0" y="723071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2590800" y="5181600"/>
                <a:ext cx="914400" cy="914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838200" y="5791200"/>
                <a:ext cx="457200" cy="457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2362200" y="5943600"/>
                <a:ext cx="762000" cy="762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676400" y="5626100"/>
                <a:ext cx="457200" cy="457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981200" y="5334000"/>
                <a:ext cx="355600" cy="3556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943100" y="5562600"/>
                <a:ext cx="431800" cy="4318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2362200" y="5029200"/>
                <a:ext cx="762000" cy="762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3009900" y="4419600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2971800" y="4648200"/>
                <a:ext cx="431800" cy="4318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314700" y="4724400"/>
                <a:ext cx="203200" cy="203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3619500" y="5029200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1384300" y="54864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3505200" y="5257800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1295400" y="56642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1447800" y="5511800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1600200" y="54864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3352800" y="5943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>
              <a:xfrm flipV="1">
                <a:off x="5486400" y="0"/>
                <a:ext cx="1143001" cy="975613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042965"/>
                  <a:gd name="connsiteX1" fmla="*/ 167390 w 1143001"/>
                  <a:gd name="connsiteY1" fmla="*/ 167388 h 1042965"/>
                  <a:gd name="connsiteX2" fmla="*/ 571502 w 1143001"/>
                  <a:gd name="connsiteY2" fmla="*/ 0 h 1042965"/>
                  <a:gd name="connsiteX3" fmla="*/ 975613 w 1143001"/>
                  <a:gd name="connsiteY3" fmla="*/ 167389 h 1042965"/>
                  <a:gd name="connsiteX4" fmla="*/ 1143001 w 1143001"/>
                  <a:gd name="connsiteY4" fmla="*/ 571501 h 1042965"/>
                  <a:gd name="connsiteX5" fmla="*/ 975612 w 1143001"/>
                  <a:gd name="connsiteY5" fmla="*/ 975613 h 1042965"/>
                  <a:gd name="connsiteX6" fmla="*/ 167388 w 1143001"/>
                  <a:gd name="connsiteY6" fmla="*/ 975612 h 1042965"/>
                  <a:gd name="connsiteX7" fmla="*/ 0 w 1143001"/>
                  <a:gd name="connsiteY7" fmla="*/ 571500 h 1042965"/>
                  <a:gd name="connsiteX8" fmla="*/ 1 w 1143001"/>
                  <a:gd name="connsiteY8" fmla="*/ 571499 h 1042965"/>
                  <a:gd name="connsiteX0" fmla="*/ 1 w 1143001"/>
                  <a:gd name="connsiteY0" fmla="*/ 571499 h 975613"/>
                  <a:gd name="connsiteX1" fmla="*/ 167390 w 1143001"/>
                  <a:gd name="connsiteY1" fmla="*/ 167388 h 975613"/>
                  <a:gd name="connsiteX2" fmla="*/ 571502 w 1143001"/>
                  <a:gd name="connsiteY2" fmla="*/ 0 h 975613"/>
                  <a:gd name="connsiteX3" fmla="*/ 975613 w 1143001"/>
                  <a:gd name="connsiteY3" fmla="*/ 167389 h 975613"/>
                  <a:gd name="connsiteX4" fmla="*/ 1143001 w 1143001"/>
                  <a:gd name="connsiteY4" fmla="*/ 571501 h 975613"/>
                  <a:gd name="connsiteX5" fmla="*/ 975612 w 1143001"/>
                  <a:gd name="connsiteY5" fmla="*/ 975613 h 975613"/>
                  <a:gd name="connsiteX6" fmla="*/ 167388 w 1143001"/>
                  <a:gd name="connsiteY6" fmla="*/ 975612 h 975613"/>
                  <a:gd name="connsiteX7" fmla="*/ 0 w 1143001"/>
                  <a:gd name="connsiteY7" fmla="*/ 571500 h 975613"/>
                  <a:gd name="connsiteX8" fmla="*/ 1 w 1143001"/>
                  <a:gd name="connsiteY8" fmla="*/ 571499 h 97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1" h="975613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143001" y="419930"/>
                      <a:pt x="1143001" y="571501"/>
                    </a:cubicBezTo>
                    <a:cubicBezTo>
                      <a:pt x="1143001" y="723072"/>
                      <a:pt x="1138214" y="908261"/>
                      <a:pt x="975612" y="975613"/>
                    </a:cubicBezTo>
                    <a:lnTo>
                      <a:pt x="167388" y="975612"/>
                    </a:lnTo>
                    <a:cubicBezTo>
                      <a:pt x="60211" y="868435"/>
                      <a:pt x="0" y="723071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9" name="Oval 28"/>
              <p:cNvSpPr/>
              <p:nvPr/>
            </p:nvSpPr>
            <p:spPr>
              <a:xfrm flipV="1">
                <a:off x="7391402" y="759714"/>
                <a:ext cx="914400" cy="9144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0" name="Oval 29"/>
              <p:cNvSpPr/>
              <p:nvPr/>
            </p:nvSpPr>
            <p:spPr>
              <a:xfrm flipV="1">
                <a:off x="5638802" y="607314"/>
                <a:ext cx="457200" cy="457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 flipV="1">
                <a:off x="7162802" y="150114"/>
                <a:ext cx="762000" cy="762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" name="Oval 31"/>
              <p:cNvSpPr/>
              <p:nvPr/>
            </p:nvSpPr>
            <p:spPr>
              <a:xfrm flipV="1">
                <a:off x="6477002" y="772414"/>
                <a:ext cx="457200" cy="457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" name="Oval 32"/>
              <p:cNvSpPr/>
              <p:nvPr/>
            </p:nvSpPr>
            <p:spPr>
              <a:xfrm flipV="1">
                <a:off x="6781802" y="1166114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4" name="Oval 33"/>
              <p:cNvSpPr/>
              <p:nvPr/>
            </p:nvSpPr>
            <p:spPr>
              <a:xfrm flipV="1">
                <a:off x="6743702" y="861314"/>
                <a:ext cx="431800" cy="4318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5" name="Oval 34"/>
              <p:cNvSpPr/>
              <p:nvPr/>
            </p:nvSpPr>
            <p:spPr>
              <a:xfrm flipV="1">
                <a:off x="7162802" y="1064514"/>
                <a:ext cx="762000" cy="762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" name="Oval 35"/>
              <p:cNvSpPr/>
              <p:nvPr/>
            </p:nvSpPr>
            <p:spPr>
              <a:xfrm flipV="1">
                <a:off x="7810502" y="2080514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7" name="Oval 36"/>
              <p:cNvSpPr/>
              <p:nvPr/>
            </p:nvSpPr>
            <p:spPr>
              <a:xfrm flipV="1">
                <a:off x="7772402" y="1775714"/>
                <a:ext cx="431800" cy="4318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8" name="Oval 37"/>
              <p:cNvSpPr/>
              <p:nvPr/>
            </p:nvSpPr>
            <p:spPr>
              <a:xfrm flipV="1">
                <a:off x="8115302" y="1928114"/>
                <a:ext cx="203200" cy="203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" name="Oval 38"/>
              <p:cNvSpPr/>
              <p:nvPr/>
            </p:nvSpPr>
            <p:spPr>
              <a:xfrm flipV="1">
                <a:off x="8420102" y="1623314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0" name="Oval 39"/>
              <p:cNvSpPr/>
              <p:nvPr/>
            </p:nvSpPr>
            <p:spPr>
              <a:xfrm flipV="1">
                <a:off x="6184902" y="1242314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1" name="Oval 40"/>
              <p:cNvSpPr/>
              <p:nvPr/>
            </p:nvSpPr>
            <p:spPr>
              <a:xfrm flipV="1">
                <a:off x="8305802" y="1394714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2" name="Oval 41"/>
              <p:cNvSpPr/>
              <p:nvPr/>
            </p:nvSpPr>
            <p:spPr>
              <a:xfrm flipV="1">
                <a:off x="6096002" y="1064514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3" name="Oval 42"/>
              <p:cNvSpPr/>
              <p:nvPr/>
            </p:nvSpPr>
            <p:spPr>
              <a:xfrm flipV="1">
                <a:off x="6248402" y="1216914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" name="Oval 43"/>
              <p:cNvSpPr/>
              <p:nvPr/>
            </p:nvSpPr>
            <p:spPr>
              <a:xfrm flipV="1">
                <a:off x="6400802" y="1242314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5" name="Oval 44"/>
              <p:cNvSpPr/>
              <p:nvPr/>
            </p:nvSpPr>
            <p:spPr>
              <a:xfrm flipV="1">
                <a:off x="8153402" y="378714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46" name="Oval 45"/>
          <p:cNvSpPr/>
          <p:nvPr/>
        </p:nvSpPr>
        <p:spPr>
          <a:xfrm>
            <a:off x="8636000" y="658905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7" name="Oval 46"/>
          <p:cNvSpPr/>
          <p:nvPr/>
        </p:nvSpPr>
        <p:spPr>
          <a:xfrm>
            <a:off x="8788400" y="6589059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8940800" y="658905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 Pictures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3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idx="1"/>
          </p:nvPr>
        </p:nvSpPr>
        <p:spPr>
          <a:xfrm>
            <a:off x="5638800" y="838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25" name="Picture Placeholder 2"/>
          <p:cNvSpPr>
            <a:spLocks noGrp="1"/>
          </p:cNvSpPr>
          <p:nvPr>
            <p:ph type="pic" idx="13"/>
          </p:nvPr>
        </p:nvSpPr>
        <p:spPr>
          <a:xfrm>
            <a:off x="3810000" y="2362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Pictures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3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2" name="Picture Placeholder 2"/>
          <p:cNvSpPr>
            <a:spLocks noGrp="1"/>
          </p:cNvSpPr>
          <p:nvPr>
            <p:ph type="pic" idx="1"/>
          </p:nvPr>
        </p:nvSpPr>
        <p:spPr>
          <a:xfrm>
            <a:off x="5715000" y="76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23" name="Picture Placeholder 2"/>
          <p:cNvSpPr>
            <a:spLocks noGrp="1"/>
          </p:cNvSpPr>
          <p:nvPr>
            <p:ph type="pic" idx="13"/>
          </p:nvPr>
        </p:nvSpPr>
        <p:spPr>
          <a:xfrm>
            <a:off x="3810000" y="2362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24" name="Picture Placeholder 2"/>
          <p:cNvSpPr>
            <a:spLocks noGrp="1"/>
          </p:cNvSpPr>
          <p:nvPr>
            <p:ph type="pic" idx="14"/>
          </p:nvPr>
        </p:nvSpPr>
        <p:spPr>
          <a:xfrm>
            <a:off x="2667000" y="3810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4592782" y="2133600"/>
            <a:ext cx="3865418" cy="4172197"/>
            <a:chOff x="0" y="0"/>
            <a:chExt cx="1600200" cy="17272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13" name="Group 32"/>
          <p:cNvGrpSpPr/>
          <p:nvPr/>
        </p:nvGrpSpPr>
        <p:grpSpPr>
          <a:xfrm>
            <a:off x="609600" y="990600"/>
            <a:ext cx="1179761" cy="1356814"/>
            <a:chOff x="266700" y="914400"/>
            <a:chExt cx="1179761" cy="1356814"/>
          </a:xfrm>
        </p:grpSpPr>
        <p:sp>
          <p:nvSpPr>
            <p:cNvPr id="23" name="Oval 22"/>
            <p:cNvSpPr/>
            <p:nvPr/>
          </p:nvSpPr>
          <p:spPr>
            <a:xfrm>
              <a:off x="555812" y="1380565"/>
              <a:ext cx="890649" cy="8906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 flipV="1">
              <a:off x="304800" y="121920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7" name="Oval 26"/>
            <p:cNvSpPr/>
            <p:nvPr/>
          </p:nvSpPr>
          <p:spPr>
            <a:xfrm flipV="1">
              <a:off x="266700" y="914400"/>
              <a:ext cx="431800" cy="4318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8" name="Oval 27"/>
            <p:cNvSpPr/>
            <p:nvPr/>
          </p:nvSpPr>
          <p:spPr>
            <a:xfrm flipV="1">
              <a:off x="609600" y="1066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4400" y="2590800"/>
            <a:ext cx="1905000" cy="1905000"/>
          </a:xfrm>
          <a:prstGeom prst="ellipse">
            <a:avLst/>
          </a:prstGeom>
          <a:solidFill>
            <a:schemeClr val="tx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143000"/>
            <a:ext cx="7086600" cy="1472184"/>
          </a:xfrm>
        </p:spPr>
        <p:txBody>
          <a:bodyPr anchor="ctr" anchorCtr="0">
            <a:normAutofit/>
          </a:bodyPr>
          <a:lstStyle>
            <a:lvl1pPr algn="l">
              <a:defRPr sz="3600" b="0" cap="none" baseline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953" y="1752600"/>
            <a:ext cx="3429000" cy="3886200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indent="-22860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362200"/>
            <a:ext cx="3429000" cy="3886200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indent="-228600" algn="l" defTabSz="914400" rtl="0" eaLnBrk="1" latinLnBrk="0" hangingPunct="1">
              <a:buFont typeface="Wingdings" pitchFamily="2" charset="2"/>
              <a:buChar char="l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28600" algn="l" defTabSz="914400" rtl="0" eaLnBrk="1" latinLnBrk="0" hangingPunct="1">
              <a:buFont typeface="Arial" pitchFamily="34" charset="0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28600" algn="l" defTabSz="914400" rtl="0" eaLnBrk="1" latinLnBrk="0" hangingPunct="1">
              <a:buFont typeface="Wingdings" pitchFamily="2" charset="2"/>
              <a:buChar char="l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28600" algn="l" defTabSz="914400" rtl="0" eaLnBrk="1" latinLnBrk="0" hangingPunct="1">
              <a:buFont typeface="Arial" pitchFamily="34" charset="0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28600" algn="l" defTabSz="914400" rtl="0" eaLnBrk="1" latinLnBrk="0" hangingPunct="1">
              <a:buFont typeface="Wingdings" pitchFamily="2" charset="2"/>
              <a:buChar char="l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6200000">
            <a:off x="-870003" y="3147219"/>
            <a:ext cx="3429000" cy="639762"/>
          </a:xfrm>
          <a:prstGeom prst="rect">
            <a:avLst/>
          </a:prstGeom>
          <a:noFill/>
        </p:spPr>
        <p:txBody>
          <a:bodyPr anchor="ctr" anchorCtr="0"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marL="0" indent="0" algn="ctr">
              <a:buNone/>
              <a:defRPr sz="1800" b="0"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6800" y="1755648"/>
            <a:ext cx="3200400" cy="3429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16200000">
            <a:off x="3259278" y="3756819"/>
            <a:ext cx="3429000" cy="639762"/>
          </a:xfrm>
          <a:prstGeom prst="rect">
            <a:avLst/>
          </a:prstGeom>
          <a:noFill/>
        </p:spPr>
        <p:txBody>
          <a:bodyPr anchor="ctr" anchorCtr="0"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marL="0" indent="0" algn="ctr">
              <a:buNone/>
              <a:defRPr sz="1800" b="0"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81600" y="2359152"/>
            <a:ext cx="3200400" cy="3429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4048"/>
            <a:ext cx="2130552" cy="3044952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vert="horz" lIns="91440" tIns="45720" rIns="91440" bIns="45720" rtlCol="0" anchor="b">
            <a:noAutofit/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2"/>
          <p:cNvGrpSpPr/>
          <p:nvPr/>
        </p:nvGrpSpPr>
        <p:grpSpPr>
          <a:xfrm>
            <a:off x="4695702" y="2133600"/>
            <a:ext cx="4448298" cy="4018808"/>
            <a:chOff x="4695702" y="2133600"/>
            <a:chExt cx="4448298" cy="4018808"/>
          </a:xfrm>
        </p:grpSpPr>
        <p:sp>
          <p:nvSpPr>
            <p:cNvPr id="10" name="Oval 9"/>
            <p:cNvSpPr/>
            <p:nvPr/>
          </p:nvSpPr>
          <p:spPr>
            <a:xfrm>
              <a:off x="4695702" y="5048003"/>
              <a:ext cx="1104405" cy="110440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Oval 10"/>
            <p:cNvSpPr/>
            <p:nvPr/>
          </p:nvSpPr>
          <p:spPr>
            <a:xfrm>
              <a:off x="7065818" y="4572000"/>
              <a:ext cx="858982" cy="858982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5339938" y="4894613"/>
              <a:ext cx="1043049" cy="10430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6693725" y="3048000"/>
              <a:ext cx="1840675" cy="184067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7916883" y="2133600"/>
              <a:ext cx="858982" cy="858982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5" name="Oval 14"/>
            <p:cNvSpPr/>
            <p:nvPr/>
          </p:nvSpPr>
          <p:spPr>
            <a:xfrm>
              <a:off x="7824849" y="2685803"/>
              <a:ext cx="1043049" cy="10430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8653153" y="2869870"/>
              <a:ext cx="490847" cy="490847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552210" y="5120244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6781800" y="5562600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1" name="Oval 20"/>
            <p:cNvSpPr/>
            <p:nvPr/>
          </p:nvSpPr>
          <p:spPr>
            <a:xfrm>
              <a:off x="6705600" y="5181600"/>
              <a:ext cx="306779" cy="30677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7073735" y="5120244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5600" y="927847"/>
            <a:ext cx="4114800" cy="4114800"/>
          </a:xfr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" tIns="9144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spcBef>
                <a:spcPts val="1800"/>
              </a:spcBef>
              <a:buFont typeface="Arial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645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89025" indent="-228600" algn="l" defTabSz="914400" rtl="0" eaLnBrk="1" latinLnBrk="0" hangingPunct="1">
              <a:spcBef>
                <a:spcPts val="1800"/>
              </a:spcBef>
              <a:buFont typeface="Arial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25" name="Oval 24"/>
          <p:cNvSpPr/>
          <p:nvPr/>
        </p:nvSpPr>
        <p:spPr>
          <a:xfrm>
            <a:off x="3886200" y="5638800"/>
            <a:ext cx="304800" cy="304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4645152"/>
            <a:ext cx="2514600" cy="1600200"/>
          </a:xfrm>
          <a:solidFill>
            <a:schemeClr val="tx2">
              <a:alpha val="20000"/>
            </a:schemeClr>
          </a:solidFill>
          <a:ln>
            <a:noFill/>
          </a:ln>
        </p:spPr>
        <p:txBody>
          <a:bodyPr vert="horz" lIns="0" tIns="45720" rIns="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1800"/>
              </a:spcBef>
              <a:buFont typeface="Wingdings" pitchFamily="2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26" name="Oval 25"/>
          <p:cNvSpPr/>
          <p:nvPr/>
        </p:nvSpPr>
        <p:spPr>
          <a:xfrm>
            <a:off x="3319153" y="5147953"/>
            <a:ext cx="186047" cy="186047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3225024" y="5103129"/>
            <a:ext cx="186047" cy="186047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14600" y="685800"/>
            <a:ext cx="4572000" cy="45720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901952"/>
            <a:ext cx="6629400" cy="4224528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21824"/>
            <a:ext cx="2133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1824"/>
            <a:ext cx="2895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21824"/>
            <a:ext cx="2133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685800" y="152400"/>
            <a:ext cx="914400" cy="9144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381000" y="1206500"/>
            <a:ext cx="457200" cy="457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3" name="Oval 62"/>
          <p:cNvSpPr/>
          <p:nvPr/>
        </p:nvSpPr>
        <p:spPr>
          <a:xfrm>
            <a:off x="685800" y="914400"/>
            <a:ext cx="355600" cy="3556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647700" y="1143000"/>
            <a:ext cx="431800" cy="4318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457200" y="0"/>
            <a:ext cx="762000" cy="762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6" name="Oval 65"/>
          <p:cNvSpPr/>
          <p:nvPr/>
        </p:nvSpPr>
        <p:spPr>
          <a:xfrm>
            <a:off x="1714500" y="0"/>
            <a:ext cx="355600" cy="3556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7" name="Oval 66"/>
          <p:cNvSpPr/>
          <p:nvPr/>
        </p:nvSpPr>
        <p:spPr>
          <a:xfrm>
            <a:off x="1676400" y="228600"/>
            <a:ext cx="431800" cy="4318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2019300" y="304800"/>
            <a:ext cx="203200" cy="203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1028700" y="1524000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0" name="Oval 69"/>
          <p:cNvSpPr/>
          <p:nvPr/>
        </p:nvSpPr>
        <p:spPr>
          <a:xfrm>
            <a:off x="88900" y="10668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1" name="Oval 70"/>
          <p:cNvSpPr/>
          <p:nvPr/>
        </p:nvSpPr>
        <p:spPr>
          <a:xfrm>
            <a:off x="914400" y="1752600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2" name="Oval 71"/>
          <p:cNvSpPr/>
          <p:nvPr/>
        </p:nvSpPr>
        <p:spPr>
          <a:xfrm>
            <a:off x="0" y="12446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3" name="Oval 72"/>
          <p:cNvSpPr/>
          <p:nvPr/>
        </p:nvSpPr>
        <p:spPr>
          <a:xfrm>
            <a:off x="152400" y="1092200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4" name="Oval 73"/>
          <p:cNvSpPr/>
          <p:nvPr/>
        </p:nvSpPr>
        <p:spPr>
          <a:xfrm>
            <a:off x="304800" y="10668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7" name="Oval 76"/>
          <p:cNvSpPr/>
          <p:nvPr/>
        </p:nvSpPr>
        <p:spPr>
          <a:xfrm rot="6197586" flipV="1">
            <a:off x="7932464" y="5568366"/>
            <a:ext cx="914400" cy="9144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0" name="Oval 79"/>
          <p:cNvSpPr/>
          <p:nvPr/>
        </p:nvSpPr>
        <p:spPr>
          <a:xfrm rot="6197586" flipV="1">
            <a:off x="8633992" y="4734233"/>
            <a:ext cx="457200" cy="457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1" name="Oval 80"/>
          <p:cNvSpPr/>
          <p:nvPr/>
        </p:nvSpPr>
        <p:spPr>
          <a:xfrm rot="6197586" flipV="1">
            <a:off x="8292676" y="4953384"/>
            <a:ext cx="355600" cy="3556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2" name="Oval 81"/>
          <p:cNvSpPr/>
          <p:nvPr/>
        </p:nvSpPr>
        <p:spPr>
          <a:xfrm rot="6197586" flipV="1">
            <a:off x="8514131" y="4976607"/>
            <a:ext cx="431800" cy="431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3" name="Oval 82"/>
          <p:cNvSpPr/>
          <p:nvPr/>
        </p:nvSpPr>
        <p:spPr>
          <a:xfrm rot="6197586" flipV="1">
            <a:off x="7856272" y="5295370"/>
            <a:ext cx="762000" cy="762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4" name="Oval 83"/>
          <p:cNvSpPr/>
          <p:nvPr/>
        </p:nvSpPr>
        <p:spPr>
          <a:xfrm rot="6197586" flipV="1">
            <a:off x="199818" y="5914818"/>
            <a:ext cx="216774" cy="216774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5" name="Oval 84"/>
          <p:cNvSpPr/>
          <p:nvPr/>
        </p:nvSpPr>
        <p:spPr>
          <a:xfrm rot="6197586" flipV="1">
            <a:off x="7387699" y="5767494"/>
            <a:ext cx="431800" cy="431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6" name="Oval 85"/>
          <p:cNvSpPr/>
          <p:nvPr/>
        </p:nvSpPr>
        <p:spPr>
          <a:xfrm rot="6197586" flipV="1">
            <a:off x="7412357" y="6095509"/>
            <a:ext cx="203200" cy="203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7" name="Oval 86"/>
          <p:cNvSpPr/>
          <p:nvPr/>
        </p:nvSpPr>
        <p:spPr>
          <a:xfrm rot="6197586" flipV="1">
            <a:off x="7638907" y="6462226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8" name="Oval 87"/>
          <p:cNvSpPr/>
          <p:nvPr/>
        </p:nvSpPr>
        <p:spPr>
          <a:xfrm rot="6197586" flipV="1">
            <a:off x="8607584" y="43843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9" name="Oval 88"/>
          <p:cNvSpPr/>
          <p:nvPr/>
        </p:nvSpPr>
        <p:spPr>
          <a:xfrm rot="6197586" flipV="1">
            <a:off x="7887663" y="6403551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0" name="Oval 89"/>
          <p:cNvSpPr/>
          <p:nvPr/>
        </p:nvSpPr>
        <p:spPr>
          <a:xfrm rot="6197586" flipV="1">
            <a:off x="8801061" y="4338664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1" name="Oval 90"/>
          <p:cNvSpPr/>
          <p:nvPr/>
        </p:nvSpPr>
        <p:spPr>
          <a:xfrm rot="6197586" flipV="1">
            <a:off x="8617702" y="445193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2" name="Oval 91"/>
          <p:cNvSpPr/>
          <p:nvPr/>
        </p:nvSpPr>
        <p:spPr>
          <a:xfrm rot="6197586" flipV="1">
            <a:off x="8557941" y="4594415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5" name="Oval 94"/>
          <p:cNvSpPr/>
          <p:nvPr/>
        </p:nvSpPr>
        <p:spPr>
          <a:xfrm rot="6197586" flipV="1">
            <a:off x="243115" y="6241508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6" name="Oval 95"/>
          <p:cNvSpPr/>
          <p:nvPr/>
        </p:nvSpPr>
        <p:spPr>
          <a:xfrm rot="6197586" flipV="1">
            <a:off x="436592" y="6195872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7" name="Oval 96"/>
          <p:cNvSpPr/>
          <p:nvPr/>
        </p:nvSpPr>
        <p:spPr>
          <a:xfrm rot="6197586" flipV="1">
            <a:off x="253233" y="6309147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8" name="Oval 97"/>
          <p:cNvSpPr/>
          <p:nvPr/>
        </p:nvSpPr>
        <p:spPr>
          <a:xfrm rot="6197586" flipV="1">
            <a:off x="193472" y="6451623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  <p:sldLayoutId id="2147483775" r:id="rId12"/>
    <p:sldLayoutId id="2147483776" r:id="rId13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200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Font typeface="Wingdings" pitchFamily="2" charset="2"/>
        <a:buChar char="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1pPr>
      <a:lvl2pPr marL="514350" indent="-228600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2pPr>
      <a:lvl3pPr marL="806450" indent="-228600" algn="l" defTabSz="914400" rtl="0" eaLnBrk="1" latinLnBrk="0" hangingPunct="1">
        <a:spcBef>
          <a:spcPts val="1000"/>
        </a:spcBef>
        <a:buFont typeface="Wingdings" pitchFamily="2" charset="2"/>
        <a:buChar char="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3pPr>
      <a:lvl4pPr marL="1089025" indent="-228600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ts val="1000"/>
        </a:spcBef>
        <a:buFont typeface="Wingdings" pitchFamily="2" charset="2"/>
        <a:buChar char="l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685800"/>
            <a:ext cx="5867400" cy="2362200"/>
          </a:xfrm>
        </p:spPr>
        <p:txBody>
          <a:bodyPr>
            <a:normAutofit/>
          </a:bodyPr>
          <a:lstStyle/>
          <a:p>
            <a:r>
              <a:rPr lang="ru-RU" b="1" cap="all" dirty="0" smtClean="0"/>
              <a:t>становление органической химии.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91000" y="3505200"/>
            <a:ext cx="4432300" cy="1752600"/>
          </a:xfrm>
        </p:spPr>
        <p:txBody>
          <a:bodyPr/>
          <a:lstStyle/>
          <a:p>
            <a:r>
              <a:rPr lang="ru-RU" dirty="0" smtClean="0"/>
              <a:t>Выполнила Кириллова Анастасия </a:t>
            </a:r>
          </a:p>
          <a:p>
            <a:r>
              <a:rPr lang="ru-RU" dirty="0" smtClean="0"/>
              <a:t>2009г.</a:t>
            </a:r>
          </a:p>
        </p:txBody>
      </p:sp>
      <p:pic>
        <p:nvPicPr>
          <p:cNvPr id="4" name="Рисунок 3" descr="33517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362200"/>
            <a:ext cx="3048000" cy="24384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57200"/>
            <a:ext cx="7162800" cy="12192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Многообразие органических соединений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47800" y="1371600"/>
            <a:ext cx="6858000" cy="4754880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Ежегодно число синтезированных органических соединений возрастает на 250-300 тысяч. Оно превышает число известных неорганических соединений в десятки раз. Многообразие органических соединений определяется уникальной способностью атомов углерода соединяться друг с другом простыми и кратными связями, образовывать соединения с практически неограниченным числом атомов, связанных в цепи, циклы, каркасы, образовывать прочные связи почти со всеми химическими элементами.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869b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971800"/>
            <a:ext cx="1981200" cy="2998216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5000" y="152400"/>
            <a:ext cx="6858000" cy="559308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Главная особенность органической химии – исключительное разнообразие соединений, которое возникло из-за способности атомов углерода соединяться друг с другом в практически неограниченном количестве, образуя молекулы в виде цепочек и циклов. Еще большее разнообразие достигается за счет включения между атомами углерода атомов кислорода, азота и др. Явление изомерии, благодаря которому молекулы, обладающие одинаковым составом, могут иметь различное строение, дополнительно увеличивает многообразие органических соединений.</a:t>
            </a:r>
            <a:endParaRPr lang="ru-RU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imiya_big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3581400"/>
            <a:ext cx="1845235" cy="2352675"/>
          </a:xfrm>
          <a:prstGeom prst="rect">
            <a:avLst/>
          </a:prstGeom>
        </p:spPr>
      </p:pic>
      <p:pic>
        <p:nvPicPr>
          <p:cNvPr id="5" name="Рисунок 4" descr="GRCAFJD7OHCA24ZUODCA0WKN51CAM93D2HCAT1T0EACA5WI546CAR0P207CARGGY7ZCAMHAS0FCA4CBUAWCAWUGVI7CABLWCCMCAFFFF30CAPCNBPKCA81JJ13CAON3V02CAD6W0C9CAQF3QLQCA2GPSA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5600" y="304800"/>
            <a:ext cx="2209800" cy="163400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609600"/>
            <a:ext cx="66294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Значение органической химии.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0" y="1371600"/>
            <a:ext cx="6934200" cy="472744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Сегодня тысячи химических лабораторий проводят исследования для самых различных отраслей народного хозяйства, развивая коммерческую химию. </a:t>
            </a:r>
            <a:r>
              <a:rPr lang="ru-RU" b="1" dirty="0" smtClean="0"/>
              <a:t>Развитие химии носит и стратегический характер. Важное направление - получение дешевого альтернативного топлива. Не секрет, что запасы нефти и газа, основных на сегодняшний день источников энергии, уменьшаются с каждым днем. Поэтому именно на химию возложена проблема энергии будущего.</a:t>
            </a:r>
          </a:p>
          <a:p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ОРГАНИЧЕСКАЯ ХИМИЯ.</a:t>
            </a:r>
            <a:endParaRPr lang="ru-RU" dirty="0"/>
          </a:p>
        </p:txBody>
      </p:sp>
      <p:pic>
        <p:nvPicPr>
          <p:cNvPr id="4" name="Рисунок 3" descr="6eec3b0f03988b7bcf11e92dbd0516fd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3657600"/>
            <a:ext cx="2114760" cy="2817607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5000" y="1752600"/>
            <a:ext cx="6629400" cy="4224528"/>
          </a:xfrm>
        </p:spPr>
        <p:txBody>
          <a:bodyPr/>
          <a:lstStyle/>
          <a:p>
            <a:r>
              <a:rPr lang="ru-RU" b="1" dirty="0" smtClean="0"/>
              <a:t>ОРГАНИЧЕСКАЯ ХИМИЯ  </a:t>
            </a:r>
            <a:r>
              <a:rPr lang="ru-RU" dirty="0" smtClean="0"/>
              <a:t>– раздел химической науки, изучающий углеводороды – вещества, содержащие углерод и водород, а также различные производные этих соединений, включающие атомы кислорода, азота и галогенов. Все такие соединения называют органическими.</a:t>
            </a:r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9739603_1217329215_chemistry[1]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9400" y="304800"/>
            <a:ext cx="1989878" cy="1700212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9200" y="1219200"/>
            <a:ext cx="6629400" cy="4224528"/>
          </a:xfrm>
        </p:spPr>
        <p:txBody>
          <a:bodyPr/>
          <a:lstStyle/>
          <a:p>
            <a:r>
              <a:rPr lang="ru-RU" b="1" dirty="0" smtClean="0"/>
              <a:t>Предмет изучения органической химии некогда ограничивался соединениями углерода, имеющими растительное и животное происхождение. В наше время органическая химия - это наука, изучающая природные и синтетические соединения углерода с другими элементами.</a:t>
            </a:r>
          </a:p>
          <a:p>
            <a:endParaRPr lang="ru-RU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hemistry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0" y="0"/>
            <a:ext cx="3352800" cy="226314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066800"/>
            <a:ext cx="6629400" cy="4224528"/>
          </a:xfrm>
        </p:spPr>
        <p:txBody>
          <a:bodyPr/>
          <a:lstStyle/>
          <a:p>
            <a:r>
              <a:rPr lang="ru-RU" dirty="0" smtClean="0"/>
              <a:t>Органическая химия возникла в процессе изучения тех веществ, которые добывались из растительных и животных организмов, состоящих в основной своей массе из органических соединений. Именно это определило чисто историческое название таких соединений (организм – органический).</a:t>
            </a:r>
            <a:endParaRPr lang="ru-RU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47800" y="1371600"/>
            <a:ext cx="6629400" cy="4224528"/>
          </a:xfrm>
        </p:spPr>
        <p:txBody>
          <a:bodyPr/>
          <a:lstStyle/>
          <a:p>
            <a:r>
              <a:rPr lang="ru-RU" dirty="0" smtClean="0"/>
              <a:t>В течение долгого времени химики умели лишь выделять и анализировать органические соединения, но не могли получать их искусственно, в результате чего возникло убеждение, что органические соединения могут быть получены только с помощью живых организмов.</a:t>
            </a:r>
            <a:endParaRPr lang="ru-RU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wohler[1]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0" y="1905000"/>
            <a:ext cx="2228850" cy="302895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81000"/>
            <a:ext cx="7620000" cy="4529328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Начиная со второй половины 19 в. методы органического синтеза стали интенсивно развиваться, что позволило постепенно преодолеть устоявшееся заблуждение. Впервые синтез органических соединений в лаборатории удалось осуществить Ф. </a:t>
            </a:r>
            <a:r>
              <a:rPr lang="ru-RU" dirty="0" err="1" smtClean="0"/>
              <a:t>Велеру</a:t>
            </a:r>
            <a:r>
              <a:rPr lang="ru-RU" dirty="0" smtClean="0"/>
              <a:t> (в период 1824–1828), при гидролизе </a:t>
            </a:r>
            <a:r>
              <a:rPr lang="ru-RU" dirty="0" err="1" smtClean="0"/>
              <a:t>дициана</a:t>
            </a:r>
            <a:r>
              <a:rPr lang="ru-RU" dirty="0" smtClean="0"/>
              <a:t>  он получил щавелевую кислоту, выделяемую до этого из растений, а при нагревании </a:t>
            </a:r>
            <a:r>
              <a:rPr lang="ru-RU" dirty="0" err="1" smtClean="0"/>
              <a:t>циановокислого</a:t>
            </a:r>
            <a:r>
              <a:rPr lang="ru-RU" dirty="0" smtClean="0"/>
              <a:t> аммония за счет перестройки молекулы получил мочевину – продукт жизнедеятельности живых организмов.</a:t>
            </a:r>
          </a:p>
          <a:p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57200"/>
            <a:ext cx="6705600" cy="4376928"/>
          </a:xfrm>
        </p:spPr>
        <p:txBody>
          <a:bodyPr/>
          <a:lstStyle/>
          <a:p>
            <a:r>
              <a:rPr lang="ru-RU" dirty="0" smtClean="0"/>
              <a:t>Становление органической химии как самостоятельной науки произошло в середине 19 в., когда благодаря усилиям ученых-химиков, стали формироваться представления о строении органических соединений.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Развитие органической химии.</a:t>
            </a:r>
            <a:endParaRPr lang="ru-RU" dirty="0"/>
          </a:p>
        </p:txBody>
      </p:sp>
      <p:pic>
        <p:nvPicPr>
          <p:cNvPr id="4" name="Рисунок 3" descr="26_0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3124200"/>
            <a:ext cx="2000250" cy="2667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81200" y="1219200"/>
            <a:ext cx="6629400" cy="4224528"/>
          </a:xfrm>
        </p:spPr>
        <p:txBody>
          <a:bodyPr/>
          <a:lstStyle/>
          <a:p>
            <a:r>
              <a:rPr lang="ru-RU" dirty="0" smtClean="0"/>
              <a:t>Наиболее заметную роль сыграли работа А.М.Бутлерова (создал теорию химического строения, в основе которой лежит положение, согласно которому свойства соединения определяются не только его составом, но и тем, в каком порядке соединены атомы). </a:t>
            </a:r>
          </a:p>
          <a:p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[2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667000"/>
            <a:ext cx="2514600" cy="3275901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33600" y="304800"/>
            <a:ext cx="6629400" cy="4224528"/>
          </a:xfrm>
        </p:spPr>
        <p:txBody>
          <a:bodyPr/>
          <a:lstStyle/>
          <a:p>
            <a:r>
              <a:rPr lang="ru-RU" dirty="0" smtClean="0"/>
              <a:t>Следующий важный этап в развитии органической химии связан с работами Я. Вант Гоффа, который изменил сам способ мышления химиков, предложив перейти от плоского изображения структурных формул к пространственному расположению атомов в молекуле, в итоге химики стали рассматривать молекулы как объемные тела. </a:t>
            </a:r>
          </a:p>
          <a:p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 name="Bubbles">
  <a:themeElements>
    <a:clrScheme name="Bubbles">
      <a:dk1>
        <a:srgbClr val="0C002C"/>
      </a:dk1>
      <a:lt1>
        <a:srgbClr val="FFFFFF"/>
      </a:lt1>
      <a:dk2>
        <a:srgbClr val="236626"/>
      </a:dk2>
      <a:lt2>
        <a:srgbClr val="D7C8FE"/>
      </a:lt2>
      <a:accent1>
        <a:srgbClr val="4203E7"/>
      </a:accent1>
      <a:accent2>
        <a:srgbClr val="842F73"/>
      </a:accent2>
      <a:accent3>
        <a:srgbClr val="7532A8"/>
      </a:accent3>
      <a:accent4>
        <a:srgbClr val="F7A107"/>
      </a:accent4>
      <a:accent5>
        <a:srgbClr val="C86DCF"/>
      </a:accent5>
      <a:accent6>
        <a:srgbClr val="E6B500"/>
      </a:accent6>
      <a:hlink>
        <a:srgbClr val="FFDE66"/>
      </a:hlink>
      <a:folHlink>
        <a:srgbClr val="D490C5"/>
      </a:folHlink>
    </a:clrScheme>
    <a:fontScheme name="Bubbles">
      <a:majorFont>
        <a:latin typeface="Impact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mic Sans M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Bubb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85000"/>
                <a:satMod val="150000"/>
              </a:schemeClr>
            </a:gs>
            <a:gs pos="35000">
              <a:schemeClr val="phClr">
                <a:tint val="70000"/>
                <a:shade val="90000"/>
                <a:alpha val="85000"/>
                <a:satMod val="200000"/>
              </a:schemeClr>
            </a:gs>
            <a:gs pos="100000">
              <a:schemeClr val="phClr">
                <a:tint val="90000"/>
                <a:shade val="100000"/>
                <a:alpha val="85000"/>
                <a:satMod val="25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40000"/>
                <a:satMod val="115000"/>
              </a:schemeClr>
            </a:gs>
            <a:gs pos="80000">
              <a:schemeClr val="phClr">
                <a:shade val="90000"/>
                <a:satMod val="130000"/>
              </a:schemeClr>
            </a:gs>
            <a:gs pos="100000">
              <a:schemeClr val="phClr">
                <a:shade val="100000"/>
                <a:satMod val="150000"/>
              </a:schemeClr>
            </a:gs>
          </a:gsLst>
          <a:lin ang="7800000" scaled="0"/>
        </a:gradFill>
      </a:fillStyleLst>
      <a:lnStyleLst>
        <a:ln w="254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4450" cap="flat" cmpd="sng" algn="ctr">
          <a:solidFill>
            <a:schemeClr val="phClr">
              <a:alpha val="80000"/>
              <a:satMod val="110000"/>
            </a:schemeClr>
          </a:solidFill>
          <a:prstDash val="solid"/>
        </a:ln>
        <a:ln w="63500" cap="flat" cmpd="sng" algn="ctr">
          <a:solidFill>
            <a:schemeClr val="phClr">
              <a:alpha val="80000"/>
              <a:satMod val="115000"/>
            </a:schemeClr>
          </a:solidFill>
          <a:prstDash val="solid"/>
        </a:ln>
      </a:lnStyleLst>
      <a:effectStyleLst>
        <a:effectStyle>
          <a:effectLst>
            <a:innerShdw blurRad="50800" dist="25400" dir="13500000">
              <a:srgbClr val="FFFFFF">
                <a:alpha val="75000"/>
              </a:srgbClr>
            </a:innerShdw>
          </a:effectLst>
        </a:effectStyle>
        <a:effectStyle>
          <a:effectLst>
            <a:innerShdw blurRad="76200" dist="25400" dir="13500000">
              <a:srgbClr val="FFFFFF">
                <a:alpha val="75000"/>
              </a:srgbClr>
            </a:innerShdw>
            <a:reflection blurRad="63500" stA="35000" endPos="35000" dist="12700" dir="5400000" sy="-100000" rotWithShape="0"/>
          </a:effectLst>
        </a:effectStyle>
        <a:effectStyle>
          <a:effectLst>
            <a:reflection blurRad="63500" stA="35000" endPos="35000" dist="12700" dir="5400000" sy="-100000" rotWithShape="0"/>
          </a:effectLst>
          <a:scene3d>
            <a:camera prst="orthographicFront">
              <a:rot lat="0" lon="0" rev="0"/>
            </a:camera>
            <a:lightRig rig="balanced" dir="bl">
              <a:rot lat="0" lon="0" rev="7800000"/>
            </a:lightRig>
          </a:scene3d>
          <a:sp3d prstMaterial="translucentPowder">
            <a:bevelT h="50800"/>
          </a:sp3d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shade val="80000"/>
                <a:satMod val="125000"/>
              </a:schemeClr>
            </a:gs>
            <a:gs pos="100000">
              <a:schemeClr val="phClr">
                <a:tint val="100000"/>
                <a:satMod val="125000"/>
                <a:lumOff val="40000"/>
                <a:lumMod val="100000"/>
              </a:schemeClr>
            </a:gs>
          </a:gsLst>
          <a:lin ang="7800000" scaled="1"/>
        </a:gradFill>
        <a:gradFill rotWithShape="1">
          <a:gsLst>
            <a:gs pos="0">
              <a:schemeClr val="phClr">
                <a:shade val="95000"/>
                <a:lumMod val="95000"/>
              </a:schemeClr>
            </a:gs>
            <a:gs pos="60000">
              <a:schemeClr val="phClr">
                <a:satMod val="125000"/>
                <a:lumOff val="10000"/>
                <a:lumMod val="100000"/>
              </a:schemeClr>
            </a:gs>
            <a:gs pos="100000">
              <a:schemeClr val="phClr">
                <a:shade val="95000"/>
                <a:satMod val="135000"/>
                <a:lumOff val="50000"/>
                <a:lumMod val="100000"/>
              </a:schemeClr>
            </a:gs>
          </a:gsLst>
          <a:lin ang="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Bubbles</Template>
  <TotalTime>56</TotalTime>
  <Words>544</Words>
  <PresentationFormat>Экран (4:3)</PresentationFormat>
  <Paragraphs>18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Bubbles</vt:lpstr>
      <vt:lpstr>становление органической химии. </vt:lpstr>
      <vt:lpstr>ОРГАНИЧЕСКАЯ ХИМИЯ.</vt:lpstr>
      <vt:lpstr>Слайд 3</vt:lpstr>
      <vt:lpstr>Слайд 4</vt:lpstr>
      <vt:lpstr>Слайд 5</vt:lpstr>
      <vt:lpstr>Слайд 6</vt:lpstr>
      <vt:lpstr>Слайд 7</vt:lpstr>
      <vt:lpstr>Развитие органической химии.</vt:lpstr>
      <vt:lpstr>Слайд 9</vt:lpstr>
      <vt:lpstr>Многообразие органических соединений</vt:lpstr>
      <vt:lpstr>Слайд 11</vt:lpstr>
      <vt:lpstr>Значение органической химии.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Настя</dc:creator>
  <cp:lastModifiedBy>Настя</cp:lastModifiedBy>
  <cp:revision>12</cp:revision>
  <dcterms:created xsi:type="dcterms:W3CDTF">2009-09-02T02:01:14Z</dcterms:created>
  <dcterms:modified xsi:type="dcterms:W3CDTF">2009-09-07T21:17:47Z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207340</vt:lpwstr>
  </property>
  <property fmtid="{D5CDD505-2E9C-101B-9397-08002B2CF9AE}" name="NXPowerLiteSettings" pid="3">
    <vt:lpwstr>F6000400038000</vt:lpwstr>
  </property>
  <property fmtid="{D5CDD505-2E9C-101B-9397-08002B2CF9AE}" name="NXPowerLiteVersion" pid="4">
    <vt:lpwstr>D4.3.1</vt:lpwstr>
  </property>
</Properties>
</file>